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23" r:id="rId5"/>
  </p:sldMasterIdLst>
  <p:notesMasterIdLst>
    <p:notesMasterId r:id="rId82"/>
  </p:notesMasterIdLst>
  <p:handoutMasterIdLst>
    <p:handoutMasterId r:id="rId83"/>
  </p:handoutMasterIdLst>
  <p:sldIdLst>
    <p:sldId id="529" r:id="rId6"/>
    <p:sldId id="374" r:id="rId7"/>
    <p:sldId id="447" r:id="rId8"/>
    <p:sldId id="539" r:id="rId9"/>
    <p:sldId id="540" r:id="rId10"/>
    <p:sldId id="443" r:id="rId11"/>
    <p:sldId id="481" r:id="rId12"/>
    <p:sldId id="466" r:id="rId13"/>
    <p:sldId id="451" r:id="rId14"/>
    <p:sldId id="541" r:id="rId15"/>
    <p:sldId id="543" r:id="rId16"/>
    <p:sldId id="454" r:id="rId17"/>
    <p:sldId id="487" r:id="rId18"/>
    <p:sldId id="472" r:id="rId19"/>
    <p:sldId id="544" r:id="rId20"/>
    <p:sldId id="488" r:id="rId21"/>
    <p:sldId id="546" r:id="rId22"/>
    <p:sldId id="473" r:id="rId23"/>
    <p:sldId id="547" r:id="rId24"/>
    <p:sldId id="548" r:id="rId25"/>
    <p:sldId id="485" r:id="rId26"/>
    <p:sldId id="549" r:id="rId27"/>
    <p:sldId id="550" r:id="rId28"/>
    <p:sldId id="486" r:id="rId29"/>
    <p:sldId id="498" r:id="rId30"/>
    <p:sldId id="474" r:id="rId31"/>
    <p:sldId id="489" r:id="rId32"/>
    <p:sldId id="555" r:id="rId33"/>
    <p:sldId id="493" r:id="rId34"/>
    <p:sldId id="469" r:id="rId35"/>
    <p:sldId id="490" r:id="rId36"/>
    <p:sldId id="554" r:id="rId37"/>
    <p:sldId id="557" r:id="rId38"/>
    <p:sldId id="492" r:id="rId39"/>
    <p:sldId id="558" r:id="rId40"/>
    <p:sldId id="559" r:id="rId41"/>
    <p:sldId id="560" r:id="rId42"/>
    <p:sldId id="495" r:id="rId43"/>
    <p:sldId id="494" r:id="rId44"/>
    <p:sldId id="475" r:id="rId45"/>
    <p:sldId id="551" r:id="rId46"/>
    <p:sldId id="500" r:id="rId47"/>
    <p:sldId id="501" r:id="rId48"/>
    <p:sldId id="502" r:id="rId49"/>
    <p:sldId id="503" r:id="rId50"/>
    <p:sldId id="534" r:id="rId51"/>
    <p:sldId id="504" r:id="rId52"/>
    <p:sldId id="505" r:id="rId53"/>
    <p:sldId id="535" r:id="rId54"/>
    <p:sldId id="506" r:id="rId55"/>
    <p:sldId id="569" r:id="rId56"/>
    <p:sldId id="567" r:id="rId57"/>
    <p:sldId id="552" r:id="rId58"/>
    <p:sldId id="508" r:id="rId59"/>
    <p:sldId id="509" r:id="rId60"/>
    <p:sldId id="510" r:id="rId61"/>
    <p:sldId id="470" r:id="rId62"/>
    <p:sldId id="511" r:id="rId63"/>
    <p:sldId id="564" r:id="rId64"/>
    <p:sldId id="563" r:id="rId65"/>
    <p:sldId id="513" r:id="rId66"/>
    <p:sldId id="514" r:id="rId67"/>
    <p:sldId id="515" r:id="rId68"/>
    <p:sldId id="516" r:id="rId69"/>
    <p:sldId id="467" r:id="rId70"/>
    <p:sldId id="553" r:id="rId71"/>
    <p:sldId id="468" r:id="rId72"/>
    <p:sldId id="538" r:id="rId73"/>
    <p:sldId id="479" r:id="rId74"/>
    <p:sldId id="480" r:id="rId75"/>
    <p:sldId id="525" r:id="rId76"/>
    <p:sldId id="565" r:id="rId77"/>
    <p:sldId id="526" r:id="rId78"/>
    <p:sldId id="527" r:id="rId79"/>
    <p:sldId id="497" r:id="rId80"/>
    <p:sldId id="566" r:id="rId81"/>
  </p:sldIdLst>
  <p:sldSz cx="9144000" cy="5143500" type="screen16x9"/>
  <p:notesSz cx="7010400" cy="92964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4" userDrawn="1">
          <p15:clr>
            <a:srgbClr val="A4A3A4"/>
          </p15:clr>
        </p15:guide>
        <p15:guide id="2" pos="29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C0DC"/>
    <a:srgbClr val="00A7CF"/>
    <a:srgbClr val="002D73"/>
    <a:srgbClr val="0A4DBD"/>
    <a:srgbClr val="E6E7E6"/>
    <a:srgbClr val="780810"/>
    <a:srgbClr val="E3E3E3"/>
    <a:srgbClr val="105BA8"/>
    <a:srgbClr val="0C3D6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5" autoAdjust="0"/>
    <p:restoredTop sz="94333" autoAdjust="0"/>
  </p:normalViewPr>
  <p:slideViewPr>
    <p:cSldViewPr snapToGrid="0">
      <p:cViewPr varScale="1">
        <p:scale>
          <a:sx n="95" d="100"/>
          <a:sy n="95" d="100"/>
        </p:scale>
        <p:origin x="840" y="18"/>
      </p:cViewPr>
      <p:guideLst>
        <p:guide orient="horz" pos="1644"/>
        <p:guide pos="29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62165C-8EA2-4B96-8248-43CF1AD62DCD}"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8930FDE2-B5BF-4696-83E1-407486EBAFE1}">
      <dgm:prSet phldrT="[Text]"/>
      <dgm:spPr/>
      <dgm:t>
        <a:bodyPr/>
        <a:lstStyle/>
        <a:p>
          <a:r>
            <a:rPr lang="en-US" dirty="0"/>
            <a:t>User Submits Completed Budget Transfer</a:t>
          </a:r>
        </a:p>
      </dgm:t>
    </dgm:pt>
    <dgm:pt modelId="{04E8F89B-64CF-414D-952E-25FE95984D24}" type="parTrans" cxnId="{92395BCB-0F72-434D-B2C3-724997F888FF}">
      <dgm:prSet/>
      <dgm:spPr/>
      <dgm:t>
        <a:bodyPr/>
        <a:lstStyle/>
        <a:p>
          <a:endParaRPr lang="en-US"/>
        </a:p>
      </dgm:t>
    </dgm:pt>
    <dgm:pt modelId="{7F413FA1-A02B-4C94-9D68-3079953090D0}" type="sibTrans" cxnId="{92395BCB-0F72-434D-B2C3-724997F888FF}">
      <dgm:prSet/>
      <dgm:spPr/>
      <dgm:t>
        <a:bodyPr/>
        <a:lstStyle/>
        <a:p>
          <a:endParaRPr lang="en-US" dirty="0"/>
        </a:p>
      </dgm:t>
    </dgm:pt>
    <dgm:pt modelId="{1EC9D200-4979-480B-9FC1-077F611BD6A5}">
      <dgm:prSet phldrT="[Text]"/>
      <dgm:spPr/>
      <dgm:t>
        <a:bodyPr/>
        <a:lstStyle/>
        <a:p>
          <a:r>
            <a:rPr lang="en-US" dirty="0"/>
            <a:t>UBO Exports Submitted Budget Transfers from Axiom</a:t>
          </a:r>
        </a:p>
      </dgm:t>
    </dgm:pt>
    <dgm:pt modelId="{2FDFED84-2EE4-4025-A416-47615A78C713}" type="parTrans" cxnId="{EAB518D6-49E0-4ECD-B972-71BC649A4C85}">
      <dgm:prSet/>
      <dgm:spPr/>
      <dgm:t>
        <a:bodyPr/>
        <a:lstStyle/>
        <a:p>
          <a:endParaRPr lang="en-US"/>
        </a:p>
      </dgm:t>
    </dgm:pt>
    <dgm:pt modelId="{6F9EF150-F98A-4C86-964E-960CD28D0A3A}" type="sibTrans" cxnId="{EAB518D6-49E0-4ECD-B972-71BC649A4C85}">
      <dgm:prSet/>
      <dgm:spPr/>
      <dgm:t>
        <a:bodyPr/>
        <a:lstStyle/>
        <a:p>
          <a:endParaRPr lang="en-US" dirty="0"/>
        </a:p>
      </dgm:t>
    </dgm:pt>
    <dgm:pt modelId="{7CF9CBA6-4439-4EB3-9396-4A18E3B2F9AE}">
      <dgm:prSet phldrT="[Text]"/>
      <dgm:spPr/>
      <dgm:t>
        <a:bodyPr/>
        <a:lstStyle/>
        <a:p>
          <a:r>
            <a:rPr lang="en-US" dirty="0"/>
            <a:t>UBO Uploads Budget Transfers To Colleague XE</a:t>
          </a:r>
        </a:p>
      </dgm:t>
    </dgm:pt>
    <dgm:pt modelId="{70F4C01D-F9F1-4B54-92B5-682FF9CB84E3}" type="parTrans" cxnId="{37FA461B-4188-4859-8D69-27DFD3A87C5B}">
      <dgm:prSet/>
      <dgm:spPr/>
      <dgm:t>
        <a:bodyPr/>
        <a:lstStyle/>
        <a:p>
          <a:endParaRPr lang="en-US"/>
        </a:p>
      </dgm:t>
    </dgm:pt>
    <dgm:pt modelId="{E7FAD4B8-9C7B-474B-9DAE-238508E6744D}" type="sibTrans" cxnId="{37FA461B-4188-4859-8D69-27DFD3A87C5B}">
      <dgm:prSet/>
      <dgm:spPr/>
      <dgm:t>
        <a:bodyPr/>
        <a:lstStyle/>
        <a:p>
          <a:endParaRPr lang="en-US" dirty="0"/>
        </a:p>
      </dgm:t>
    </dgm:pt>
    <dgm:pt modelId="{FF012AAC-43C4-48F9-9083-E9AADEC6F004}">
      <dgm:prSet phldrT="[Text]"/>
      <dgm:spPr/>
      <dgm:t>
        <a:bodyPr/>
        <a:lstStyle/>
        <a:p>
          <a:r>
            <a:rPr lang="en-US" dirty="0"/>
            <a:t>Budget Transfers Are Posted To Colleague XE</a:t>
          </a:r>
        </a:p>
      </dgm:t>
    </dgm:pt>
    <dgm:pt modelId="{79343988-F5A2-450C-AEAE-3267CD148B5F}" type="parTrans" cxnId="{DA0D7412-9714-4619-B5A2-3CDE83EE7E58}">
      <dgm:prSet/>
      <dgm:spPr/>
      <dgm:t>
        <a:bodyPr/>
        <a:lstStyle/>
        <a:p>
          <a:endParaRPr lang="en-US"/>
        </a:p>
      </dgm:t>
    </dgm:pt>
    <dgm:pt modelId="{86A23FFB-751C-45F8-81A4-808495DBEB1D}" type="sibTrans" cxnId="{DA0D7412-9714-4619-B5A2-3CDE83EE7E58}">
      <dgm:prSet/>
      <dgm:spPr/>
      <dgm:t>
        <a:bodyPr/>
        <a:lstStyle/>
        <a:p>
          <a:endParaRPr lang="en-US" dirty="0"/>
        </a:p>
      </dgm:t>
    </dgm:pt>
    <dgm:pt modelId="{909210FF-4A37-44A9-BCC2-42DBCDAAB91C}">
      <dgm:prSet phldrT="[Text]"/>
      <dgm:spPr/>
      <dgm:t>
        <a:bodyPr/>
        <a:lstStyle/>
        <a:p>
          <a:r>
            <a:rPr lang="en-US" dirty="0"/>
            <a:t>Nightly Integration Brings Colleague XE Data Into Axiom</a:t>
          </a:r>
        </a:p>
      </dgm:t>
    </dgm:pt>
    <dgm:pt modelId="{969C446F-2976-4ADB-AD8B-CD7FD5ABD9A9}" type="parTrans" cxnId="{7BD4CD8D-D538-4F71-AE75-5C9C511CCD7D}">
      <dgm:prSet/>
      <dgm:spPr/>
      <dgm:t>
        <a:bodyPr/>
        <a:lstStyle/>
        <a:p>
          <a:endParaRPr lang="en-US"/>
        </a:p>
      </dgm:t>
    </dgm:pt>
    <dgm:pt modelId="{59E49A60-B8F5-4C93-B2E3-AAD8CB667A88}" type="sibTrans" cxnId="{7BD4CD8D-D538-4F71-AE75-5C9C511CCD7D}">
      <dgm:prSet/>
      <dgm:spPr/>
      <dgm:t>
        <a:bodyPr/>
        <a:lstStyle/>
        <a:p>
          <a:endParaRPr lang="en-US" dirty="0"/>
        </a:p>
      </dgm:t>
    </dgm:pt>
    <dgm:pt modelId="{134AC131-99D1-4869-8BE2-842991EDE3BB}">
      <dgm:prSet phldrT="[Text]"/>
      <dgm:spPr/>
      <dgm:t>
        <a:bodyPr/>
        <a:lstStyle/>
        <a:p>
          <a:r>
            <a:rPr lang="en-US" dirty="0"/>
            <a:t>Reconciled Budget Transfer Data is Reflected in Axiom</a:t>
          </a:r>
        </a:p>
      </dgm:t>
    </dgm:pt>
    <dgm:pt modelId="{58590C68-E2D0-4E82-931F-0E194E11665D}" type="parTrans" cxnId="{1BDCCB2D-304E-4BD8-804F-26C672218BA8}">
      <dgm:prSet/>
      <dgm:spPr/>
      <dgm:t>
        <a:bodyPr/>
        <a:lstStyle/>
        <a:p>
          <a:endParaRPr lang="en-US"/>
        </a:p>
      </dgm:t>
    </dgm:pt>
    <dgm:pt modelId="{47FD8E29-8F94-43CE-A746-26796BADE20D}" type="sibTrans" cxnId="{1BDCCB2D-304E-4BD8-804F-26C672218BA8}">
      <dgm:prSet/>
      <dgm:spPr/>
      <dgm:t>
        <a:bodyPr/>
        <a:lstStyle/>
        <a:p>
          <a:endParaRPr lang="en-US"/>
        </a:p>
      </dgm:t>
    </dgm:pt>
    <dgm:pt modelId="{9A751F2D-AABF-4283-B451-A33DE20298CF}" type="pres">
      <dgm:prSet presAssocID="{E762165C-8EA2-4B96-8248-43CF1AD62DCD}" presName="diagram" presStyleCnt="0">
        <dgm:presLayoutVars>
          <dgm:dir/>
          <dgm:resizeHandles val="exact"/>
        </dgm:presLayoutVars>
      </dgm:prSet>
      <dgm:spPr/>
    </dgm:pt>
    <dgm:pt modelId="{F3630B3F-9EF6-4342-8F4D-C550063142E4}" type="pres">
      <dgm:prSet presAssocID="{8930FDE2-B5BF-4696-83E1-407486EBAFE1}" presName="node" presStyleLbl="node1" presStyleIdx="0" presStyleCnt="6">
        <dgm:presLayoutVars>
          <dgm:bulletEnabled val="1"/>
        </dgm:presLayoutVars>
      </dgm:prSet>
      <dgm:spPr/>
    </dgm:pt>
    <dgm:pt modelId="{B76CC869-0B3C-415E-A78E-166D7F4682FE}" type="pres">
      <dgm:prSet presAssocID="{7F413FA1-A02B-4C94-9D68-3079953090D0}" presName="sibTrans" presStyleLbl="sibTrans2D1" presStyleIdx="0" presStyleCnt="5"/>
      <dgm:spPr/>
    </dgm:pt>
    <dgm:pt modelId="{E7281836-B778-4BD9-B5D7-EB065C678381}" type="pres">
      <dgm:prSet presAssocID="{7F413FA1-A02B-4C94-9D68-3079953090D0}" presName="connectorText" presStyleLbl="sibTrans2D1" presStyleIdx="0" presStyleCnt="5"/>
      <dgm:spPr/>
    </dgm:pt>
    <dgm:pt modelId="{B71AB008-D484-473F-A7EC-E8D20FFF3BE4}" type="pres">
      <dgm:prSet presAssocID="{1EC9D200-4979-480B-9FC1-077F611BD6A5}" presName="node" presStyleLbl="node1" presStyleIdx="1" presStyleCnt="6">
        <dgm:presLayoutVars>
          <dgm:bulletEnabled val="1"/>
        </dgm:presLayoutVars>
      </dgm:prSet>
      <dgm:spPr/>
    </dgm:pt>
    <dgm:pt modelId="{74A433D0-A97E-4945-823D-343E3EF10CCE}" type="pres">
      <dgm:prSet presAssocID="{6F9EF150-F98A-4C86-964E-960CD28D0A3A}" presName="sibTrans" presStyleLbl="sibTrans2D1" presStyleIdx="1" presStyleCnt="5"/>
      <dgm:spPr/>
    </dgm:pt>
    <dgm:pt modelId="{AFA64B6A-EA94-4965-868B-48F2F8EA6E26}" type="pres">
      <dgm:prSet presAssocID="{6F9EF150-F98A-4C86-964E-960CD28D0A3A}" presName="connectorText" presStyleLbl="sibTrans2D1" presStyleIdx="1" presStyleCnt="5"/>
      <dgm:spPr/>
    </dgm:pt>
    <dgm:pt modelId="{93C879E3-89C8-4725-A195-42E704C5E0A8}" type="pres">
      <dgm:prSet presAssocID="{7CF9CBA6-4439-4EB3-9396-4A18E3B2F9AE}" presName="node" presStyleLbl="node1" presStyleIdx="2" presStyleCnt="6">
        <dgm:presLayoutVars>
          <dgm:bulletEnabled val="1"/>
        </dgm:presLayoutVars>
      </dgm:prSet>
      <dgm:spPr/>
    </dgm:pt>
    <dgm:pt modelId="{3916155B-6E4C-474E-9A5C-5C2A0B48ACD0}" type="pres">
      <dgm:prSet presAssocID="{E7FAD4B8-9C7B-474B-9DAE-238508E6744D}" presName="sibTrans" presStyleLbl="sibTrans2D1" presStyleIdx="2" presStyleCnt="5" custAng="375247" custScaleX="177797" custScaleY="56577"/>
      <dgm:spPr/>
    </dgm:pt>
    <dgm:pt modelId="{1E3066F3-8FE4-4239-8B3D-87F141DECE8F}" type="pres">
      <dgm:prSet presAssocID="{E7FAD4B8-9C7B-474B-9DAE-238508E6744D}" presName="connectorText" presStyleLbl="sibTrans2D1" presStyleIdx="2" presStyleCnt="5"/>
      <dgm:spPr/>
    </dgm:pt>
    <dgm:pt modelId="{899ADE63-3802-4231-BF2B-B9CE6DB869E1}" type="pres">
      <dgm:prSet presAssocID="{FF012AAC-43C4-48F9-9083-E9AADEC6F004}" presName="node" presStyleLbl="node1" presStyleIdx="3" presStyleCnt="6" custLinFactX="-100000" custLinFactNeighborX="-182846" custLinFactNeighborY="4426">
        <dgm:presLayoutVars>
          <dgm:bulletEnabled val="1"/>
        </dgm:presLayoutVars>
      </dgm:prSet>
      <dgm:spPr/>
    </dgm:pt>
    <dgm:pt modelId="{A3255AD6-E61F-4CCA-B1D5-37A006245259}" type="pres">
      <dgm:prSet presAssocID="{86A23FFB-751C-45F8-81A4-808495DBEB1D}" presName="sibTrans" presStyleLbl="sibTrans2D1" presStyleIdx="3" presStyleCnt="5"/>
      <dgm:spPr/>
    </dgm:pt>
    <dgm:pt modelId="{3426A35F-E709-40A1-B19E-318293AF2DA8}" type="pres">
      <dgm:prSet presAssocID="{86A23FFB-751C-45F8-81A4-808495DBEB1D}" presName="connectorText" presStyleLbl="sibTrans2D1" presStyleIdx="3" presStyleCnt="5"/>
      <dgm:spPr/>
    </dgm:pt>
    <dgm:pt modelId="{2716465F-D0CE-4AB8-B7E0-2D72FE230C2E}" type="pres">
      <dgm:prSet presAssocID="{909210FF-4A37-44A9-BCC2-42DBCDAAB91C}" presName="node" presStyleLbl="node1" presStyleIdx="4" presStyleCnt="6">
        <dgm:presLayoutVars>
          <dgm:bulletEnabled val="1"/>
        </dgm:presLayoutVars>
      </dgm:prSet>
      <dgm:spPr/>
    </dgm:pt>
    <dgm:pt modelId="{721396E5-141C-4DA9-AADD-13B903D50D9E}" type="pres">
      <dgm:prSet presAssocID="{59E49A60-B8F5-4C93-B2E3-AAD8CB667A88}" presName="sibTrans" presStyleLbl="sibTrans2D1" presStyleIdx="4" presStyleCnt="5"/>
      <dgm:spPr/>
    </dgm:pt>
    <dgm:pt modelId="{A0AAF1E6-ACBC-4788-8E2E-DD73E60DE649}" type="pres">
      <dgm:prSet presAssocID="{59E49A60-B8F5-4C93-B2E3-AAD8CB667A88}" presName="connectorText" presStyleLbl="sibTrans2D1" presStyleIdx="4" presStyleCnt="5"/>
      <dgm:spPr/>
    </dgm:pt>
    <dgm:pt modelId="{A520F569-038A-4317-9C16-7C1620CA3913}" type="pres">
      <dgm:prSet presAssocID="{134AC131-99D1-4869-8BE2-842991EDE3BB}" presName="node" presStyleLbl="node1" presStyleIdx="5" presStyleCnt="6" custLinFactX="100000" custLinFactNeighborX="178420" custLinFactNeighborY="-1475">
        <dgm:presLayoutVars>
          <dgm:bulletEnabled val="1"/>
        </dgm:presLayoutVars>
      </dgm:prSet>
      <dgm:spPr/>
    </dgm:pt>
  </dgm:ptLst>
  <dgm:cxnLst>
    <dgm:cxn modelId="{AC834808-70BF-48D9-9518-6200A16D1304}" type="presOf" srcId="{909210FF-4A37-44A9-BCC2-42DBCDAAB91C}" destId="{2716465F-D0CE-4AB8-B7E0-2D72FE230C2E}" srcOrd="0" destOrd="0" presId="urn:microsoft.com/office/officeart/2005/8/layout/process5"/>
    <dgm:cxn modelId="{DA0D7412-9714-4619-B5A2-3CDE83EE7E58}" srcId="{E762165C-8EA2-4B96-8248-43CF1AD62DCD}" destId="{FF012AAC-43C4-48F9-9083-E9AADEC6F004}" srcOrd="3" destOrd="0" parTransId="{79343988-F5A2-450C-AEAE-3267CD148B5F}" sibTransId="{86A23FFB-751C-45F8-81A4-808495DBEB1D}"/>
    <dgm:cxn modelId="{37FA461B-4188-4859-8D69-27DFD3A87C5B}" srcId="{E762165C-8EA2-4B96-8248-43CF1AD62DCD}" destId="{7CF9CBA6-4439-4EB3-9396-4A18E3B2F9AE}" srcOrd="2" destOrd="0" parTransId="{70F4C01D-F9F1-4B54-92B5-682FF9CB84E3}" sibTransId="{E7FAD4B8-9C7B-474B-9DAE-238508E6744D}"/>
    <dgm:cxn modelId="{9D4FB02C-E936-4AF6-A126-010B7DBBD543}" type="presOf" srcId="{59E49A60-B8F5-4C93-B2E3-AAD8CB667A88}" destId="{721396E5-141C-4DA9-AADD-13B903D50D9E}" srcOrd="0" destOrd="0" presId="urn:microsoft.com/office/officeart/2005/8/layout/process5"/>
    <dgm:cxn modelId="{1BDCCB2D-304E-4BD8-804F-26C672218BA8}" srcId="{E762165C-8EA2-4B96-8248-43CF1AD62DCD}" destId="{134AC131-99D1-4869-8BE2-842991EDE3BB}" srcOrd="5" destOrd="0" parTransId="{58590C68-E2D0-4E82-931F-0E194E11665D}" sibTransId="{47FD8E29-8F94-43CE-A746-26796BADE20D}"/>
    <dgm:cxn modelId="{D260C331-7C26-4D9C-8929-ED15FC715C20}" type="presOf" srcId="{134AC131-99D1-4869-8BE2-842991EDE3BB}" destId="{A520F569-038A-4317-9C16-7C1620CA3913}" srcOrd="0" destOrd="0" presId="urn:microsoft.com/office/officeart/2005/8/layout/process5"/>
    <dgm:cxn modelId="{1BEBEF61-789D-444F-8BB6-F8C44127C099}" type="presOf" srcId="{6F9EF150-F98A-4C86-964E-960CD28D0A3A}" destId="{74A433D0-A97E-4945-823D-343E3EF10CCE}" srcOrd="0" destOrd="0" presId="urn:microsoft.com/office/officeart/2005/8/layout/process5"/>
    <dgm:cxn modelId="{1F526E48-AC68-411A-BCE2-C3C8CD5BB0C6}" type="presOf" srcId="{86A23FFB-751C-45F8-81A4-808495DBEB1D}" destId="{A3255AD6-E61F-4CCA-B1D5-37A006245259}" srcOrd="0" destOrd="0" presId="urn:microsoft.com/office/officeart/2005/8/layout/process5"/>
    <dgm:cxn modelId="{DB9CFE4D-C87B-44B2-981C-0DDFA3BA9E40}" type="presOf" srcId="{59E49A60-B8F5-4C93-B2E3-AAD8CB667A88}" destId="{A0AAF1E6-ACBC-4788-8E2E-DD73E60DE649}" srcOrd="1" destOrd="0" presId="urn:microsoft.com/office/officeart/2005/8/layout/process5"/>
    <dgm:cxn modelId="{7CFB744E-7C54-41C9-B157-9FCF43799686}" type="presOf" srcId="{E762165C-8EA2-4B96-8248-43CF1AD62DCD}" destId="{9A751F2D-AABF-4283-B451-A33DE20298CF}" srcOrd="0" destOrd="0" presId="urn:microsoft.com/office/officeart/2005/8/layout/process5"/>
    <dgm:cxn modelId="{8848F76F-A3FA-4CF5-BB41-24E42D864C18}" type="presOf" srcId="{1EC9D200-4979-480B-9FC1-077F611BD6A5}" destId="{B71AB008-D484-473F-A7EC-E8D20FFF3BE4}" srcOrd="0" destOrd="0" presId="urn:microsoft.com/office/officeart/2005/8/layout/process5"/>
    <dgm:cxn modelId="{2ED5C455-AB20-4B58-8A5D-9165645E87B0}" type="presOf" srcId="{FF012AAC-43C4-48F9-9083-E9AADEC6F004}" destId="{899ADE63-3802-4231-BF2B-B9CE6DB869E1}" srcOrd="0" destOrd="0" presId="urn:microsoft.com/office/officeart/2005/8/layout/process5"/>
    <dgm:cxn modelId="{50F3375A-61C4-4BFF-B821-A93194D2DAFB}" type="presOf" srcId="{E7FAD4B8-9C7B-474B-9DAE-238508E6744D}" destId="{1E3066F3-8FE4-4239-8B3D-87F141DECE8F}" srcOrd="1" destOrd="0" presId="urn:microsoft.com/office/officeart/2005/8/layout/process5"/>
    <dgm:cxn modelId="{75F3EA82-24B0-4171-A0A3-85F57C4E0BAE}" type="presOf" srcId="{7F413FA1-A02B-4C94-9D68-3079953090D0}" destId="{B76CC869-0B3C-415E-A78E-166D7F4682FE}" srcOrd="0" destOrd="0" presId="urn:microsoft.com/office/officeart/2005/8/layout/process5"/>
    <dgm:cxn modelId="{7BD4CD8D-D538-4F71-AE75-5C9C511CCD7D}" srcId="{E762165C-8EA2-4B96-8248-43CF1AD62DCD}" destId="{909210FF-4A37-44A9-BCC2-42DBCDAAB91C}" srcOrd="4" destOrd="0" parTransId="{969C446F-2976-4ADB-AD8B-CD7FD5ABD9A9}" sibTransId="{59E49A60-B8F5-4C93-B2E3-AAD8CB667A88}"/>
    <dgm:cxn modelId="{5DE24198-3D5A-496D-A3DB-BF7BB31D952A}" type="presOf" srcId="{7CF9CBA6-4439-4EB3-9396-4A18E3B2F9AE}" destId="{93C879E3-89C8-4725-A195-42E704C5E0A8}" srcOrd="0" destOrd="0" presId="urn:microsoft.com/office/officeart/2005/8/layout/process5"/>
    <dgm:cxn modelId="{EBD02FA4-DF32-4E30-B555-D6B530AFC323}" type="presOf" srcId="{E7FAD4B8-9C7B-474B-9DAE-238508E6744D}" destId="{3916155B-6E4C-474E-9A5C-5C2A0B48ACD0}" srcOrd="0" destOrd="0" presId="urn:microsoft.com/office/officeart/2005/8/layout/process5"/>
    <dgm:cxn modelId="{39F439A5-5C70-4366-A6FA-002997264F7A}" type="presOf" srcId="{7F413FA1-A02B-4C94-9D68-3079953090D0}" destId="{E7281836-B778-4BD9-B5D7-EB065C678381}" srcOrd="1" destOrd="0" presId="urn:microsoft.com/office/officeart/2005/8/layout/process5"/>
    <dgm:cxn modelId="{5354D1A6-DE0C-450E-9BB3-0628A5D71324}" type="presOf" srcId="{86A23FFB-751C-45F8-81A4-808495DBEB1D}" destId="{3426A35F-E709-40A1-B19E-318293AF2DA8}" srcOrd="1" destOrd="0" presId="urn:microsoft.com/office/officeart/2005/8/layout/process5"/>
    <dgm:cxn modelId="{978282C3-FF58-45EC-ADD5-5852A1159496}" type="presOf" srcId="{8930FDE2-B5BF-4696-83E1-407486EBAFE1}" destId="{F3630B3F-9EF6-4342-8F4D-C550063142E4}" srcOrd="0" destOrd="0" presId="urn:microsoft.com/office/officeart/2005/8/layout/process5"/>
    <dgm:cxn modelId="{92395BCB-0F72-434D-B2C3-724997F888FF}" srcId="{E762165C-8EA2-4B96-8248-43CF1AD62DCD}" destId="{8930FDE2-B5BF-4696-83E1-407486EBAFE1}" srcOrd="0" destOrd="0" parTransId="{04E8F89B-64CF-414D-952E-25FE95984D24}" sibTransId="{7F413FA1-A02B-4C94-9D68-3079953090D0}"/>
    <dgm:cxn modelId="{EAB518D6-49E0-4ECD-B972-71BC649A4C85}" srcId="{E762165C-8EA2-4B96-8248-43CF1AD62DCD}" destId="{1EC9D200-4979-480B-9FC1-077F611BD6A5}" srcOrd="1" destOrd="0" parTransId="{2FDFED84-2EE4-4025-A416-47615A78C713}" sibTransId="{6F9EF150-F98A-4C86-964E-960CD28D0A3A}"/>
    <dgm:cxn modelId="{FF1F24E3-7E4C-4699-8A03-50CE46756DE8}" type="presOf" srcId="{6F9EF150-F98A-4C86-964E-960CD28D0A3A}" destId="{AFA64B6A-EA94-4965-868B-48F2F8EA6E26}" srcOrd="1" destOrd="0" presId="urn:microsoft.com/office/officeart/2005/8/layout/process5"/>
    <dgm:cxn modelId="{6EB94691-984B-4430-9877-E7A22BFFBB2A}" type="presParOf" srcId="{9A751F2D-AABF-4283-B451-A33DE20298CF}" destId="{F3630B3F-9EF6-4342-8F4D-C550063142E4}" srcOrd="0" destOrd="0" presId="urn:microsoft.com/office/officeart/2005/8/layout/process5"/>
    <dgm:cxn modelId="{C6A71A99-A11C-48D0-BFE3-C04639702814}" type="presParOf" srcId="{9A751F2D-AABF-4283-B451-A33DE20298CF}" destId="{B76CC869-0B3C-415E-A78E-166D7F4682FE}" srcOrd="1" destOrd="0" presId="urn:microsoft.com/office/officeart/2005/8/layout/process5"/>
    <dgm:cxn modelId="{94563F36-762D-4012-943B-407DF186BD54}" type="presParOf" srcId="{B76CC869-0B3C-415E-A78E-166D7F4682FE}" destId="{E7281836-B778-4BD9-B5D7-EB065C678381}" srcOrd="0" destOrd="0" presId="urn:microsoft.com/office/officeart/2005/8/layout/process5"/>
    <dgm:cxn modelId="{B8422BC8-FB86-4D33-BABD-6249A69F5816}" type="presParOf" srcId="{9A751F2D-AABF-4283-B451-A33DE20298CF}" destId="{B71AB008-D484-473F-A7EC-E8D20FFF3BE4}" srcOrd="2" destOrd="0" presId="urn:microsoft.com/office/officeart/2005/8/layout/process5"/>
    <dgm:cxn modelId="{E33192FC-C778-455E-860C-830B4AB1203B}" type="presParOf" srcId="{9A751F2D-AABF-4283-B451-A33DE20298CF}" destId="{74A433D0-A97E-4945-823D-343E3EF10CCE}" srcOrd="3" destOrd="0" presId="urn:microsoft.com/office/officeart/2005/8/layout/process5"/>
    <dgm:cxn modelId="{7433B097-A004-4CE4-B92D-05158F53C2CD}" type="presParOf" srcId="{74A433D0-A97E-4945-823D-343E3EF10CCE}" destId="{AFA64B6A-EA94-4965-868B-48F2F8EA6E26}" srcOrd="0" destOrd="0" presId="urn:microsoft.com/office/officeart/2005/8/layout/process5"/>
    <dgm:cxn modelId="{D60DF2B9-A62D-4E1C-92C0-BC8C741A7610}" type="presParOf" srcId="{9A751F2D-AABF-4283-B451-A33DE20298CF}" destId="{93C879E3-89C8-4725-A195-42E704C5E0A8}" srcOrd="4" destOrd="0" presId="urn:microsoft.com/office/officeart/2005/8/layout/process5"/>
    <dgm:cxn modelId="{6C3AF0D9-0BB7-43D8-A5C5-D4A9F1AA50E6}" type="presParOf" srcId="{9A751F2D-AABF-4283-B451-A33DE20298CF}" destId="{3916155B-6E4C-474E-9A5C-5C2A0B48ACD0}" srcOrd="5" destOrd="0" presId="urn:microsoft.com/office/officeart/2005/8/layout/process5"/>
    <dgm:cxn modelId="{872B1A31-1F8D-4FE6-9993-60B4F0DD0018}" type="presParOf" srcId="{3916155B-6E4C-474E-9A5C-5C2A0B48ACD0}" destId="{1E3066F3-8FE4-4239-8B3D-87F141DECE8F}" srcOrd="0" destOrd="0" presId="urn:microsoft.com/office/officeart/2005/8/layout/process5"/>
    <dgm:cxn modelId="{8B7FB5FD-5C94-45F0-8E17-B5BB451F1DCC}" type="presParOf" srcId="{9A751F2D-AABF-4283-B451-A33DE20298CF}" destId="{899ADE63-3802-4231-BF2B-B9CE6DB869E1}" srcOrd="6" destOrd="0" presId="urn:microsoft.com/office/officeart/2005/8/layout/process5"/>
    <dgm:cxn modelId="{370C5A65-CD7F-46C0-9805-D6C2FBF1209E}" type="presParOf" srcId="{9A751F2D-AABF-4283-B451-A33DE20298CF}" destId="{A3255AD6-E61F-4CCA-B1D5-37A006245259}" srcOrd="7" destOrd="0" presId="urn:microsoft.com/office/officeart/2005/8/layout/process5"/>
    <dgm:cxn modelId="{236ADA0D-8E22-48A3-A93B-1D7D94017690}" type="presParOf" srcId="{A3255AD6-E61F-4CCA-B1D5-37A006245259}" destId="{3426A35F-E709-40A1-B19E-318293AF2DA8}" srcOrd="0" destOrd="0" presId="urn:microsoft.com/office/officeart/2005/8/layout/process5"/>
    <dgm:cxn modelId="{63B6077D-405B-4962-AC15-25028AAA0224}" type="presParOf" srcId="{9A751F2D-AABF-4283-B451-A33DE20298CF}" destId="{2716465F-D0CE-4AB8-B7E0-2D72FE230C2E}" srcOrd="8" destOrd="0" presId="urn:microsoft.com/office/officeart/2005/8/layout/process5"/>
    <dgm:cxn modelId="{63BC8817-113A-48A2-9BA7-B23F2DDCD45A}" type="presParOf" srcId="{9A751F2D-AABF-4283-B451-A33DE20298CF}" destId="{721396E5-141C-4DA9-AADD-13B903D50D9E}" srcOrd="9" destOrd="0" presId="urn:microsoft.com/office/officeart/2005/8/layout/process5"/>
    <dgm:cxn modelId="{51BC6A7D-2061-4292-BB59-AEB4BFAC4D0B}" type="presParOf" srcId="{721396E5-141C-4DA9-AADD-13B903D50D9E}" destId="{A0AAF1E6-ACBC-4788-8E2E-DD73E60DE649}" srcOrd="0" destOrd="0" presId="urn:microsoft.com/office/officeart/2005/8/layout/process5"/>
    <dgm:cxn modelId="{DF57DE95-FBF1-4123-80C7-1494EE755D33}" type="presParOf" srcId="{9A751F2D-AABF-4283-B451-A33DE20298CF}" destId="{A520F569-038A-4317-9C16-7C1620CA3913}"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30B3F-9EF6-4342-8F4D-C550063142E4}">
      <dsp:nvSpPr>
        <dsp:cNvPr id="0" name=""/>
        <dsp:cNvSpPr/>
      </dsp:nvSpPr>
      <dsp:spPr>
        <a:xfrm>
          <a:off x="5762" y="698435"/>
          <a:ext cx="1722425" cy="10334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User Submits Completed Budget Transfer</a:t>
          </a:r>
        </a:p>
      </dsp:txBody>
      <dsp:txXfrm>
        <a:off x="36031" y="728704"/>
        <a:ext cx="1661887" cy="972917"/>
      </dsp:txXfrm>
    </dsp:sp>
    <dsp:sp modelId="{B76CC869-0B3C-415E-A78E-166D7F4682FE}">
      <dsp:nvSpPr>
        <dsp:cNvPr id="0" name=""/>
        <dsp:cNvSpPr/>
      </dsp:nvSpPr>
      <dsp:spPr>
        <a:xfrm>
          <a:off x="1879762" y="1001582"/>
          <a:ext cx="365154" cy="4271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879762" y="1087014"/>
        <a:ext cx="255608" cy="256297"/>
      </dsp:txXfrm>
    </dsp:sp>
    <dsp:sp modelId="{B71AB008-D484-473F-A7EC-E8D20FFF3BE4}">
      <dsp:nvSpPr>
        <dsp:cNvPr id="0" name=""/>
        <dsp:cNvSpPr/>
      </dsp:nvSpPr>
      <dsp:spPr>
        <a:xfrm>
          <a:off x="2417159" y="698435"/>
          <a:ext cx="1722425" cy="10334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UBO Exports Submitted Budget Transfers from Axiom</a:t>
          </a:r>
        </a:p>
      </dsp:txBody>
      <dsp:txXfrm>
        <a:off x="2447428" y="728704"/>
        <a:ext cx="1661887" cy="972917"/>
      </dsp:txXfrm>
    </dsp:sp>
    <dsp:sp modelId="{74A433D0-A97E-4945-823D-343E3EF10CCE}">
      <dsp:nvSpPr>
        <dsp:cNvPr id="0" name=""/>
        <dsp:cNvSpPr/>
      </dsp:nvSpPr>
      <dsp:spPr>
        <a:xfrm>
          <a:off x="4291158" y="1001582"/>
          <a:ext cx="365154" cy="4271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4291158" y="1087014"/>
        <a:ext cx="255608" cy="256297"/>
      </dsp:txXfrm>
    </dsp:sp>
    <dsp:sp modelId="{93C879E3-89C8-4725-A195-42E704C5E0A8}">
      <dsp:nvSpPr>
        <dsp:cNvPr id="0" name=""/>
        <dsp:cNvSpPr/>
      </dsp:nvSpPr>
      <dsp:spPr>
        <a:xfrm>
          <a:off x="4828555" y="698435"/>
          <a:ext cx="1722425" cy="10334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UBO Uploads Budget Transfers To Colleague XE</a:t>
          </a:r>
        </a:p>
      </dsp:txBody>
      <dsp:txXfrm>
        <a:off x="4858824" y="728704"/>
        <a:ext cx="1661887" cy="972917"/>
      </dsp:txXfrm>
    </dsp:sp>
    <dsp:sp modelId="{3916155B-6E4C-474E-9A5C-5C2A0B48ACD0}">
      <dsp:nvSpPr>
        <dsp:cNvPr id="0" name=""/>
        <dsp:cNvSpPr/>
      </dsp:nvSpPr>
      <dsp:spPr>
        <a:xfrm rot="9968515">
          <a:off x="1763554" y="1961347"/>
          <a:ext cx="3117055" cy="2416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rot="10800000">
        <a:off x="1835001" y="2000999"/>
        <a:ext cx="3044553" cy="145005"/>
      </dsp:txXfrm>
    </dsp:sp>
    <dsp:sp modelId="{899ADE63-3802-4231-BF2B-B9CE6DB869E1}">
      <dsp:nvSpPr>
        <dsp:cNvPr id="0" name=""/>
        <dsp:cNvSpPr/>
      </dsp:nvSpPr>
      <dsp:spPr>
        <a:xfrm>
          <a:off x="0" y="2466601"/>
          <a:ext cx="1722425" cy="10334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Budget Transfers Are Posted To Colleague XE</a:t>
          </a:r>
        </a:p>
      </dsp:txBody>
      <dsp:txXfrm>
        <a:off x="30269" y="2496870"/>
        <a:ext cx="1661887" cy="972917"/>
      </dsp:txXfrm>
    </dsp:sp>
    <dsp:sp modelId="{A3255AD6-E61F-4CCA-B1D5-37A006245259}">
      <dsp:nvSpPr>
        <dsp:cNvPr id="0" name=""/>
        <dsp:cNvSpPr/>
      </dsp:nvSpPr>
      <dsp:spPr>
        <a:xfrm rot="21534954">
          <a:off x="1875234" y="2747075"/>
          <a:ext cx="368274" cy="4271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875244" y="2833552"/>
        <a:ext cx="257792" cy="256297"/>
      </dsp:txXfrm>
    </dsp:sp>
    <dsp:sp modelId="{2716465F-D0CE-4AB8-B7E0-2D72FE230C2E}">
      <dsp:nvSpPr>
        <dsp:cNvPr id="0" name=""/>
        <dsp:cNvSpPr/>
      </dsp:nvSpPr>
      <dsp:spPr>
        <a:xfrm>
          <a:off x="2417159" y="2420861"/>
          <a:ext cx="1722425" cy="10334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Nightly Integration Brings Colleague XE Data Into Axiom</a:t>
          </a:r>
        </a:p>
      </dsp:txBody>
      <dsp:txXfrm>
        <a:off x="2447428" y="2451130"/>
        <a:ext cx="1661887" cy="972917"/>
      </dsp:txXfrm>
    </dsp:sp>
    <dsp:sp modelId="{721396E5-141C-4DA9-AADD-13B903D50D9E}">
      <dsp:nvSpPr>
        <dsp:cNvPr id="0" name=""/>
        <dsp:cNvSpPr/>
      </dsp:nvSpPr>
      <dsp:spPr>
        <a:xfrm rot="21578021">
          <a:off x="4285167" y="2716449"/>
          <a:ext cx="350737" cy="4271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4285168" y="2802217"/>
        <a:ext cx="245516" cy="256297"/>
      </dsp:txXfrm>
    </dsp:sp>
    <dsp:sp modelId="{A520F569-038A-4317-9C16-7C1620CA3913}">
      <dsp:nvSpPr>
        <dsp:cNvPr id="0" name=""/>
        <dsp:cNvSpPr/>
      </dsp:nvSpPr>
      <dsp:spPr>
        <a:xfrm>
          <a:off x="4801340" y="2405617"/>
          <a:ext cx="1722425" cy="10334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Reconciled Budget Transfer Data is Reflected in Axiom</a:t>
          </a:r>
        </a:p>
      </dsp:txBody>
      <dsp:txXfrm>
        <a:off x="4831609" y="2435886"/>
        <a:ext cx="1661887" cy="9729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DEF2957-2852-443A-94BD-6291B4B148FD}" type="datetimeFigureOut">
              <a:rPr lang="en-US" smtClean="0"/>
              <a:t>9/14/2022</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8CA2C7C-80E7-44EB-86F5-E8E5B753C16E}" type="slidenum">
              <a:rPr lang="en-US" smtClean="0"/>
              <a:t>‹#›</a:t>
            </a:fld>
            <a:endParaRPr lang="en-US" dirty="0"/>
          </a:p>
        </p:txBody>
      </p:sp>
    </p:spTree>
    <p:extLst>
      <p:ext uri="{BB962C8B-B14F-4D97-AF65-F5344CB8AC3E}">
        <p14:creationId xmlns:p14="http://schemas.microsoft.com/office/powerpoint/2010/main" val="27816006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D691F2D-1C2A-42CF-B541-FC55F374C062}" type="datetimeFigureOut">
              <a:rPr lang="en-US" smtClean="0"/>
              <a:t>9/14/2022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41A8869-A84F-4541-B5F5-68E3395E27D4}" type="slidenum">
              <a:rPr lang="en-US" smtClean="0"/>
              <a:t>‹#›</a:t>
            </a:fld>
            <a:endParaRPr lang="en-US" dirty="0"/>
          </a:p>
        </p:txBody>
      </p:sp>
    </p:spTree>
    <p:extLst>
      <p:ext uri="{BB962C8B-B14F-4D97-AF65-F5344CB8AC3E}">
        <p14:creationId xmlns:p14="http://schemas.microsoft.com/office/powerpoint/2010/main" val="2089807915"/>
      </p:ext>
    </p:extLst>
  </p:cSld>
  <p:clrMap bg1="lt1" tx1="dk1" bg2="lt2" tx2="dk2" accent1="accent1" accent2="accent2" accent3="accent3" accent4="accent4" accent5="accent5" accent6="accent6" hlink="hlink" folHlink="folHlink"/>
  <p:hf hdr="0" ftr="0" dt="0"/>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14</a:t>
            </a:fld>
            <a:endParaRPr lang="en-US" dirty="0"/>
          </a:p>
        </p:txBody>
      </p:sp>
    </p:spTree>
    <p:extLst>
      <p:ext uri="{BB962C8B-B14F-4D97-AF65-F5344CB8AC3E}">
        <p14:creationId xmlns:p14="http://schemas.microsoft.com/office/powerpoint/2010/main" val="3766885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26</a:t>
            </a:fld>
            <a:endParaRPr lang="en-US" dirty="0"/>
          </a:p>
        </p:txBody>
      </p:sp>
    </p:spTree>
    <p:extLst>
      <p:ext uri="{BB962C8B-B14F-4D97-AF65-F5344CB8AC3E}">
        <p14:creationId xmlns:p14="http://schemas.microsoft.com/office/powerpoint/2010/main" val="3564729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28</a:t>
            </a:fld>
            <a:endParaRPr lang="en-US" dirty="0"/>
          </a:p>
        </p:txBody>
      </p:sp>
    </p:spTree>
    <p:extLst>
      <p:ext uri="{BB962C8B-B14F-4D97-AF65-F5344CB8AC3E}">
        <p14:creationId xmlns:p14="http://schemas.microsoft.com/office/powerpoint/2010/main" val="1489609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29</a:t>
            </a:fld>
            <a:endParaRPr lang="en-US" dirty="0"/>
          </a:p>
        </p:txBody>
      </p:sp>
    </p:spTree>
    <p:extLst>
      <p:ext uri="{BB962C8B-B14F-4D97-AF65-F5344CB8AC3E}">
        <p14:creationId xmlns:p14="http://schemas.microsoft.com/office/powerpoint/2010/main" val="3904160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30</a:t>
            </a:fld>
            <a:endParaRPr lang="en-US" dirty="0"/>
          </a:p>
        </p:txBody>
      </p:sp>
    </p:spTree>
    <p:extLst>
      <p:ext uri="{BB962C8B-B14F-4D97-AF65-F5344CB8AC3E}">
        <p14:creationId xmlns:p14="http://schemas.microsoft.com/office/powerpoint/2010/main" val="1432498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31</a:t>
            </a:fld>
            <a:endParaRPr lang="en-US" dirty="0"/>
          </a:p>
        </p:txBody>
      </p:sp>
    </p:spTree>
    <p:extLst>
      <p:ext uri="{BB962C8B-B14F-4D97-AF65-F5344CB8AC3E}">
        <p14:creationId xmlns:p14="http://schemas.microsoft.com/office/powerpoint/2010/main" val="3845944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32</a:t>
            </a:fld>
            <a:endParaRPr lang="en-US" dirty="0"/>
          </a:p>
        </p:txBody>
      </p:sp>
    </p:spTree>
    <p:extLst>
      <p:ext uri="{BB962C8B-B14F-4D97-AF65-F5344CB8AC3E}">
        <p14:creationId xmlns:p14="http://schemas.microsoft.com/office/powerpoint/2010/main" val="2634606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33</a:t>
            </a:fld>
            <a:endParaRPr lang="en-US" dirty="0"/>
          </a:p>
        </p:txBody>
      </p:sp>
    </p:spTree>
    <p:extLst>
      <p:ext uri="{BB962C8B-B14F-4D97-AF65-F5344CB8AC3E}">
        <p14:creationId xmlns:p14="http://schemas.microsoft.com/office/powerpoint/2010/main" val="3886040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34</a:t>
            </a:fld>
            <a:endParaRPr lang="en-US" dirty="0"/>
          </a:p>
        </p:txBody>
      </p:sp>
    </p:spTree>
    <p:extLst>
      <p:ext uri="{BB962C8B-B14F-4D97-AF65-F5344CB8AC3E}">
        <p14:creationId xmlns:p14="http://schemas.microsoft.com/office/powerpoint/2010/main" val="1815583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35</a:t>
            </a:fld>
            <a:endParaRPr lang="en-US" dirty="0"/>
          </a:p>
        </p:txBody>
      </p:sp>
    </p:spTree>
    <p:extLst>
      <p:ext uri="{BB962C8B-B14F-4D97-AF65-F5344CB8AC3E}">
        <p14:creationId xmlns:p14="http://schemas.microsoft.com/office/powerpoint/2010/main" val="762480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36</a:t>
            </a:fld>
            <a:endParaRPr lang="en-US" dirty="0"/>
          </a:p>
        </p:txBody>
      </p:sp>
    </p:spTree>
    <p:extLst>
      <p:ext uri="{BB962C8B-B14F-4D97-AF65-F5344CB8AC3E}">
        <p14:creationId xmlns:p14="http://schemas.microsoft.com/office/powerpoint/2010/main" val="109462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15</a:t>
            </a:fld>
            <a:endParaRPr lang="en-US" dirty="0"/>
          </a:p>
        </p:txBody>
      </p:sp>
    </p:spTree>
    <p:extLst>
      <p:ext uri="{BB962C8B-B14F-4D97-AF65-F5344CB8AC3E}">
        <p14:creationId xmlns:p14="http://schemas.microsoft.com/office/powerpoint/2010/main" val="203447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37</a:t>
            </a:fld>
            <a:endParaRPr lang="en-US" dirty="0"/>
          </a:p>
        </p:txBody>
      </p:sp>
    </p:spTree>
    <p:extLst>
      <p:ext uri="{BB962C8B-B14F-4D97-AF65-F5344CB8AC3E}">
        <p14:creationId xmlns:p14="http://schemas.microsoft.com/office/powerpoint/2010/main" val="314527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38</a:t>
            </a:fld>
            <a:endParaRPr lang="en-US" dirty="0"/>
          </a:p>
        </p:txBody>
      </p:sp>
    </p:spTree>
    <p:extLst>
      <p:ext uri="{BB962C8B-B14F-4D97-AF65-F5344CB8AC3E}">
        <p14:creationId xmlns:p14="http://schemas.microsoft.com/office/powerpoint/2010/main" val="2066620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40</a:t>
            </a:fld>
            <a:endParaRPr lang="en-US" dirty="0"/>
          </a:p>
        </p:txBody>
      </p:sp>
    </p:spTree>
    <p:extLst>
      <p:ext uri="{BB962C8B-B14F-4D97-AF65-F5344CB8AC3E}">
        <p14:creationId xmlns:p14="http://schemas.microsoft.com/office/powerpoint/2010/main" val="2717182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42</a:t>
            </a:fld>
            <a:endParaRPr lang="en-US" dirty="0"/>
          </a:p>
        </p:txBody>
      </p:sp>
    </p:spTree>
    <p:extLst>
      <p:ext uri="{BB962C8B-B14F-4D97-AF65-F5344CB8AC3E}">
        <p14:creationId xmlns:p14="http://schemas.microsoft.com/office/powerpoint/2010/main" val="147056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43</a:t>
            </a:fld>
            <a:endParaRPr lang="en-US" dirty="0"/>
          </a:p>
        </p:txBody>
      </p:sp>
    </p:spTree>
    <p:extLst>
      <p:ext uri="{BB962C8B-B14F-4D97-AF65-F5344CB8AC3E}">
        <p14:creationId xmlns:p14="http://schemas.microsoft.com/office/powerpoint/2010/main" val="1493595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44</a:t>
            </a:fld>
            <a:endParaRPr lang="en-US" dirty="0"/>
          </a:p>
        </p:txBody>
      </p:sp>
    </p:spTree>
    <p:extLst>
      <p:ext uri="{BB962C8B-B14F-4D97-AF65-F5344CB8AC3E}">
        <p14:creationId xmlns:p14="http://schemas.microsoft.com/office/powerpoint/2010/main" val="3857330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45</a:t>
            </a:fld>
            <a:endParaRPr lang="en-US" dirty="0"/>
          </a:p>
        </p:txBody>
      </p:sp>
    </p:spTree>
    <p:extLst>
      <p:ext uri="{BB962C8B-B14F-4D97-AF65-F5344CB8AC3E}">
        <p14:creationId xmlns:p14="http://schemas.microsoft.com/office/powerpoint/2010/main" val="157900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47</a:t>
            </a:fld>
            <a:endParaRPr lang="en-US" dirty="0"/>
          </a:p>
        </p:txBody>
      </p:sp>
    </p:spTree>
    <p:extLst>
      <p:ext uri="{BB962C8B-B14F-4D97-AF65-F5344CB8AC3E}">
        <p14:creationId xmlns:p14="http://schemas.microsoft.com/office/powerpoint/2010/main" val="2156947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48</a:t>
            </a:fld>
            <a:endParaRPr lang="en-US" dirty="0"/>
          </a:p>
        </p:txBody>
      </p:sp>
    </p:spTree>
    <p:extLst>
      <p:ext uri="{BB962C8B-B14F-4D97-AF65-F5344CB8AC3E}">
        <p14:creationId xmlns:p14="http://schemas.microsoft.com/office/powerpoint/2010/main" val="2856382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50</a:t>
            </a:fld>
            <a:endParaRPr lang="en-US" dirty="0"/>
          </a:p>
        </p:txBody>
      </p:sp>
    </p:spTree>
    <p:extLst>
      <p:ext uri="{BB962C8B-B14F-4D97-AF65-F5344CB8AC3E}">
        <p14:creationId xmlns:p14="http://schemas.microsoft.com/office/powerpoint/2010/main" val="2834566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17</a:t>
            </a:fld>
            <a:endParaRPr lang="en-US" dirty="0"/>
          </a:p>
        </p:txBody>
      </p:sp>
    </p:spTree>
    <p:extLst>
      <p:ext uri="{BB962C8B-B14F-4D97-AF65-F5344CB8AC3E}">
        <p14:creationId xmlns:p14="http://schemas.microsoft.com/office/powerpoint/2010/main" val="3962310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53</a:t>
            </a:fld>
            <a:endParaRPr lang="en-US" dirty="0"/>
          </a:p>
        </p:txBody>
      </p:sp>
    </p:spTree>
    <p:extLst>
      <p:ext uri="{BB962C8B-B14F-4D97-AF65-F5344CB8AC3E}">
        <p14:creationId xmlns:p14="http://schemas.microsoft.com/office/powerpoint/2010/main" val="3169970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54</a:t>
            </a:fld>
            <a:endParaRPr lang="en-US" dirty="0"/>
          </a:p>
        </p:txBody>
      </p:sp>
    </p:spTree>
    <p:extLst>
      <p:ext uri="{BB962C8B-B14F-4D97-AF65-F5344CB8AC3E}">
        <p14:creationId xmlns:p14="http://schemas.microsoft.com/office/powerpoint/2010/main" val="1533356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55</a:t>
            </a:fld>
            <a:endParaRPr lang="en-US" dirty="0"/>
          </a:p>
        </p:txBody>
      </p:sp>
    </p:spTree>
    <p:extLst>
      <p:ext uri="{BB962C8B-B14F-4D97-AF65-F5344CB8AC3E}">
        <p14:creationId xmlns:p14="http://schemas.microsoft.com/office/powerpoint/2010/main" val="411845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56</a:t>
            </a:fld>
            <a:endParaRPr lang="en-US" dirty="0"/>
          </a:p>
        </p:txBody>
      </p:sp>
    </p:spTree>
    <p:extLst>
      <p:ext uri="{BB962C8B-B14F-4D97-AF65-F5344CB8AC3E}">
        <p14:creationId xmlns:p14="http://schemas.microsoft.com/office/powerpoint/2010/main" val="3709524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57</a:t>
            </a:fld>
            <a:endParaRPr lang="en-US" dirty="0"/>
          </a:p>
        </p:txBody>
      </p:sp>
    </p:spTree>
    <p:extLst>
      <p:ext uri="{BB962C8B-B14F-4D97-AF65-F5344CB8AC3E}">
        <p14:creationId xmlns:p14="http://schemas.microsoft.com/office/powerpoint/2010/main" val="2462571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58</a:t>
            </a:fld>
            <a:endParaRPr lang="en-US" dirty="0"/>
          </a:p>
        </p:txBody>
      </p:sp>
    </p:spTree>
    <p:extLst>
      <p:ext uri="{BB962C8B-B14F-4D97-AF65-F5344CB8AC3E}">
        <p14:creationId xmlns:p14="http://schemas.microsoft.com/office/powerpoint/2010/main" val="673860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59</a:t>
            </a:fld>
            <a:endParaRPr lang="en-US" dirty="0"/>
          </a:p>
        </p:txBody>
      </p:sp>
    </p:spTree>
    <p:extLst>
      <p:ext uri="{BB962C8B-B14F-4D97-AF65-F5344CB8AC3E}">
        <p14:creationId xmlns:p14="http://schemas.microsoft.com/office/powerpoint/2010/main" val="3038742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60</a:t>
            </a:fld>
            <a:endParaRPr lang="en-US" dirty="0"/>
          </a:p>
        </p:txBody>
      </p:sp>
    </p:spTree>
    <p:extLst>
      <p:ext uri="{BB962C8B-B14F-4D97-AF65-F5344CB8AC3E}">
        <p14:creationId xmlns:p14="http://schemas.microsoft.com/office/powerpoint/2010/main" val="1365627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62</a:t>
            </a:fld>
            <a:endParaRPr lang="en-US" dirty="0"/>
          </a:p>
        </p:txBody>
      </p:sp>
    </p:spTree>
    <p:extLst>
      <p:ext uri="{BB962C8B-B14F-4D97-AF65-F5344CB8AC3E}">
        <p14:creationId xmlns:p14="http://schemas.microsoft.com/office/powerpoint/2010/main" val="4156695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63</a:t>
            </a:fld>
            <a:endParaRPr lang="en-US" dirty="0"/>
          </a:p>
        </p:txBody>
      </p:sp>
    </p:spTree>
    <p:extLst>
      <p:ext uri="{BB962C8B-B14F-4D97-AF65-F5344CB8AC3E}">
        <p14:creationId xmlns:p14="http://schemas.microsoft.com/office/powerpoint/2010/main" val="641956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18</a:t>
            </a:fld>
            <a:endParaRPr lang="en-US" dirty="0"/>
          </a:p>
        </p:txBody>
      </p:sp>
    </p:spTree>
    <p:extLst>
      <p:ext uri="{BB962C8B-B14F-4D97-AF65-F5344CB8AC3E}">
        <p14:creationId xmlns:p14="http://schemas.microsoft.com/office/powerpoint/2010/main" val="31376074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64</a:t>
            </a:fld>
            <a:endParaRPr lang="en-US" dirty="0"/>
          </a:p>
        </p:txBody>
      </p:sp>
    </p:spTree>
    <p:extLst>
      <p:ext uri="{BB962C8B-B14F-4D97-AF65-F5344CB8AC3E}">
        <p14:creationId xmlns:p14="http://schemas.microsoft.com/office/powerpoint/2010/main" val="31704383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66</a:t>
            </a:fld>
            <a:endParaRPr lang="en-US" dirty="0"/>
          </a:p>
        </p:txBody>
      </p:sp>
    </p:spTree>
    <p:extLst>
      <p:ext uri="{BB962C8B-B14F-4D97-AF65-F5344CB8AC3E}">
        <p14:creationId xmlns:p14="http://schemas.microsoft.com/office/powerpoint/2010/main" val="1272988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68</a:t>
            </a:fld>
            <a:endParaRPr lang="en-US" dirty="0"/>
          </a:p>
        </p:txBody>
      </p:sp>
    </p:spTree>
    <p:extLst>
      <p:ext uri="{BB962C8B-B14F-4D97-AF65-F5344CB8AC3E}">
        <p14:creationId xmlns:p14="http://schemas.microsoft.com/office/powerpoint/2010/main" val="35541506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69</a:t>
            </a:fld>
            <a:endParaRPr lang="en-US" dirty="0"/>
          </a:p>
        </p:txBody>
      </p:sp>
    </p:spTree>
    <p:extLst>
      <p:ext uri="{BB962C8B-B14F-4D97-AF65-F5344CB8AC3E}">
        <p14:creationId xmlns:p14="http://schemas.microsoft.com/office/powerpoint/2010/main" val="346041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70</a:t>
            </a:fld>
            <a:endParaRPr lang="en-US" dirty="0"/>
          </a:p>
        </p:txBody>
      </p:sp>
    </p:spTree>
    <p:extLst>
      <p:ext uri="{BB962C8B-B14F-4D97-AF65-F5344CB8AC3E}">
        <p14:creationId xmlns:p14="http://schemas.microsoft.com/office/powerpoint/2010/main" val="27949502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71</a:t>
            </a:fld>
            <a:endParaRPr lang="en-US" dirty="0"/>
          </a:p>
        </p:txBody>
      </p:sp>
    </p:spTree>
    <p:extLst>
      <p:ext uri="{BB962C8B-B14F-4D97-AF65-F5344CB8AC3E}">
        <p14:creationId xmlns:p14="http://schemas.microsoft.com/office/powerpoint/2010/main" val="4861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72</a:t>
            </a:fld>
            <a:endParaRPr lang="en-US" dirty="0"/>
          </a:p>
        </p:txBody>
      </p:sp>
    </p:spTree>
    <p:extLst>
      <p:ext uri="{BB962C8B-B14F-4D97-AF65-F5344CB8AC3E}">
        <p14:creationId xmlns:p14="http://schemas.microsoft.com/office/powerpoint/2010/main" val="8931103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73</a:t>
            </a:fld>
            <a:endParaRPr lang="en-US" dirty="0"/>
          </a:p>
        </p:txBody>
      </p:sp>
    </p:spTree>
    <p:extLst>
      <p:ext uri="{BB962C8B-B14F-4D97-AF65-F5344CB8AC3E}">
        <p14:creationId xmlns:p14="http://schemas.microsoft.com/office/powerpoint/2010/main" val="28857142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74</a:t>
            </a:fld>
            <a:endParaRPr lang="en-US" dirty="0"/>
          </a:p>
        </p:txBody>
      </p:sp>
    </p:spTree>
    <p:extLst>
      <p:ext uri="{BB962C8B-B14F-4D97-AF65-F5344CB8AC3E}">
        <p14:creationId xmlns:p14="http://schemas.microsoft.com/office/powerpoint/2010/main" val="4094425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19</a:t>
            </a:fld>
            <a:endParaRPr lang="en-US" dirty="0"/>
          </a:p>
        </p:txBody>
      </p:sp>
    </p:spTree>
    <p:extLst>
      <p:ext uri="{BB962C8B-B14F-4D97-AF65-F5344CB8AC3E}">
        <p14:creationId xmlns:p14="http://schemas.microsoft.com/office/powerpoint/2010/main" val="2995772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20</a:t>
            </a:fld>
            <a:endParaRPr lang="en-US" dirty="0"/>
          </a:p>
        </p:txBody>
      </p:sp>
    </p:spTree>
    <p:extLst>
      <p:ext uri="{BB962C8B-B14F-4D97-AF65-F5344CB8AC3E}">
        <p14:creationId xmlns:p14="http://schemas.microsoft.com/office/powerpoint/2010/main" val="112319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23</a:t>
            </a:fld>
            <a:endParaRPr lang="en-US" dirty="0"/>
          </a:p>
        </p:txBody>
      </p:sp>
    </p:spTree>
    <p:extLst>
      <p:ext uri="{BB962C8B-B14F-4D97-AF65-F5344CB8AC3E}">
        <p14:creationId xmlns:p14="http://schemas.microsoft.com/office/powerpoint/2010/main" val="1605523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24</a:t>
            </a:fld>
            <a:endParaRPr lang="en-US" dirty="0"/>
          </a:p>
        </p:txBody>
      </p:sp>
    </p:spTree>
    <p:extLst>
      <p:ext uri="{BB962C8B-B14F-4D97-AF65-F5344CB8AC3E}">
        <p14:creationId xmlns:p14="http://schemas.microsoft.com/office/powerpoint/2010/main" val="1690319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A8869-A84F-4541-B5F5-68E3395E27D4}" type="slidenum">
              <a:rPr lang="en-US" smtClean="0"/>
              <a:t>25</a:t>
            </a:fld>
            <a:endParaRPr lang="en-US" dirty="0"/>
          </a:p>
        </p:txBody>
      </p:sp>
    </p:spTree>
    <p:extLst>
      <p:ext uri="{BB962C8B-B14F-4D97-AF65-F5344CB8AC3E}">
        <p14:creationId xmlns:p14="http://schemas.microsoft.com/office/powerpoint/2010/main" val="15962595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Isosceles Triangle 4"/>
          <p:cNvSpPr/>
          <p:nvPr userDrawn="1"/>
        </p:nvSpPr>
        <p:spPr>
          <a:xfrm>
            <a:off x="1918358" y="2716695"/>
            <a:ext cx="6954588" cy="2434105"/>
          </a:xfrm>
          <a:prstGeom prst="triangle">
            <a:avLst>
              <a:gd name="adj" fmla="val 50479"/>
            </a:avLst>
          </a:prstGeom>
          <a:solidFill>
            <a:srgbClr val="E6E6E6"/>
          </a:solidFill>
          <a:ln>
            <a:noFill/>
          </a:ln>
        </p:spPr>
        <p:style>
          <a:lnRef idx="2">
            <a:schemeClr val="dk1"/>
          </a:lnRef>
          <a:fillRef idx="1">
            <a:schemeClr val="lt1"/>
          </a:fillRef>
          <a:effectRef idx="0">
            <a:schemeClr val="dk1"/>
          </a:effectRef>
          <a:fontRef idx="minor">
            <a:schemeClr val="dk1"/>
          </a:fontRef>
        </p:style>
        <p:txBody>
          <a:bodyPr lIns="91436" tIns="45718" rIns="91436" bIns="45718" rtlCol="0" anchor="ctr"/>
          <a:lstStyle/>
          <a:p>
            <a:pPr algn="ctr"/>
            <a:endParaRPr lang="en-US" dirty="0"/>
          </a:p>
        </p:txBody>
      </p:sp>
      <p:pic>
        <p:nvPicPr>
          <p:cNvPr id="6" name="Picture 5" descr="Fotolia_115526633_Subscription_Monthly_M.jpg"/>
          <p:cNvPicPr>
            <a:picLocks noChangeAspect="1"/>
          </p:cNvPicPr>
          <p:nvPr userDrawn="1"/>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t="20558" b="32637"/>
          <a:stretch/>
        </p:blipFill>
        <p:spPr>
          <a:xfrm>
            <a:off x="-1" y="2108497"/>
            <a:ext cx="9131283" cy="2267955"/>
          </a:xfrm>
          <a:prstGeom prst="rect">
            <a:avLst/>
          </a:prstGeom>
        </p:spPr>
      </p:pic>
      <p:sp>
        <p:nvSpPr>
          <p:cNvPr id="7" name="Isosceles Triangle 6"/>
          <p:cNvSpPr/>
          <p:nvPr userDrawn="1"/>
        </p:nvSpPr>
        <p:spPr>
          <a:xfrm rot="10800000">
            <a:off x="3181006" y="2108497"/>
            <a:ext cx="4486368" cy="1570229"/>
          </a:xfrm>
          <a:prstGeom prst="triangle">
            <a:avLst>
              <a:gd name="adj" fmla="val 50479"/>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lIns="91436" tIns="45718" rIns="91436" bIns="45718" rtlCol="0" anchor="ctr"/>
          <a:lstStyle/>
          <a:p>
            <a:pPr algn="ctr"/>
            <a:endParaRPr lang="en-US" dirty="0"/>
          </a:p>
        </p:txBody>
      </p:sp>
      <p:grpSp>
        <p:nvGrpSpPr>
          <p:cNvPr id="11" name="Group 10"/>
          <p:cNvGrpSpPr/>
          <p:nvPr userDrawn="1"/>
        </p:nvGrpSpPr>
        <p:grpSpPr>
          <a:xfrm>
            <a:off x="4735607" y="-1095"/>
            <a:ext cx="1341124" cy="609600"/>
            <a:chOff x="4139453" y="-33641"/>
            <a:chExt cx="838200" cy="381000"/>
          </a:xfrm>
        </p:grpSpPr>
        <p:sp>
          <p:nvSpPr>
            <p:cNvPr id="12" name="Isosceles Triangle 11"/>
            <p:cNvSpPr/>
            <p:nvPr/>
          </p:nvSpPr>
          <p:spPr>
            <a:xfrm flipV="1">
              <a:off x="4139453" y="-33641"/>
              <a:ext cx="838200" cy="381000"/>
            </a:xfrm>
            <a:prstGeom prst="triangle">
              <a:avLst/>
            </a:prstGeom>
            <a:solidFill>
              <a:schemeClr val="accent2">
                <a:alpha val="3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Isosceles Triangle 12"/>
            <p:cNvSpPr/>
            <p:nvPr/>
          </p:nvSpPr>
          <p:spPr>
            <a:xfrm flipV="1">
              <a:off x="4253753" y="-33641"/>
              <a:ext cx="609600" cy="277091"/>
            </a:xfrm>
            <a:prstGeom prst="triangle">
              <a:avLst/>
            </a:prstGeom>
            <a:solidFill>
              <a:srgbClr val="005DA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5" name="Isosceles Triangle 14"/>
          <p:cNvSpPr/>
          <p:nvPr userDrawn="1"/>
        </p:nvSpPr>
        <p:spPr>
          <a:xfrm>
            <a:off x="3012343" y="2746580"/>
            <a:ext cx="4757985" cy="1631186"/>
          </a:xfrm>
          <a:prstGeom prst="triangle">
            <a:avLst>
              <a:gd name="adj" fmla="val 50479"/>
            </a:avLst>
          </a:prstGeom>
          <a:solidFill>
            <a:srgbClr val="005DA6">
              <a:alpha val="47000"/>
            </a:srgbClr>
          </a:solidFill>
          <a:ln>
            <a:noFill/>
          </a:ln>
        </p:spPr>
        <p:style>
          <a:lnRef idx="2">
            <a:schemeClr val="dk1"/>
          </a:lnRef>
          <a:fillRef idx="1">
            <a:schemeClr val="lt1"/>
          </a:fillRef>
          <a:effectRef idx="0">
            <a:schemeClr val="dk1"/>
          </a:effectRef>
          <a:fontRef idx="minor">
            <a:schemeClr val="dk1"/>
          </a:fontRef>
        </p:style>
        <p:txBody>
          <a:bodyPr lIns="91436" tIns="45718" rIns="91436" bIns="45718" rtlCol="0" anchor="ctr"/>
          <a:lstStyle/>
          <a:p>
            <a:pPr algn="ctr"/>
            <a:endParaRPr lang="en-US" dirty="0">
              <a:solidFill>
                <a:srgbClr val="0C3D69"/>
              </a:solidFill>
            </a:endParaRPr>
          </a:p>
        </p:txBody>
      </p:sp>
      <p:sp>
        <p:nvSpPr>
          <p:cNvPr id="9" name="Text Placeholder 8"/>
          <p:cNvSpPr>
            <a:spLocks noGrp="1"/>
          </p:cNvSpPr>
          <p:nvPr>
            <p:ph type="body" sz="quarter" idx="12" hasCustomPrompt="1"/>
          </p:nvPr>
        </p:nvSpPr>
        <p:spPr>
          <a:xfrm>
            <a:off x="440575" y="800101"/>
            <a:ext cx="5446246" cy="1075018"/>
          </a:xfrm>
          <a:prstGeom prst="rect">
            <a:avLst/>
          </a:prstGeom>
        </p:spPr>
        <p:txBody>
          <a:bodyPr vert="horz"/>
          <a:lstStyle>
            <a:lvl1pPr marL="0" indent="0">
              <a:buNone/>
              <a:defRPr sz="2800" b="1">
                <a:solidFill>
                  <a:schemeClr val="accent3"/>
                </a:solidFill>
              </a:defRPr>
            </a:lvl1pPr>
            <a:lvl2pPr marL="457177" indent="0">
              <a:buNone/>
              <a:defRPr sz="2800" b="1">
                <a:solidFill>
                  <a:schemeClr val="accent3"/>
                </a:solidFill>
              </a:defRPr>
            </a:lvl2pPr>
            <a:lvl3pPr marL="914356" indent="0">
              <a:buNone/>
              <a:defRPr sz="2800" b="1">
                <a:solidFill>
                  <a:schemeClr val="accent3"/>
                </a:solidFill>
              </a:defRPr>
            </a:lvl3pPr>
            <a:lvl4pPr marL="1371532" indent="0">
              <a:buNone/>
              <a:defRPr sz="2800" b="1">
                <a:solidFill>
                  <a:schemeClr val="accent3"/>
                </a:solidFill>
              </a:defRPr>
            </a:lvl4pPr>
            <a:lvl5pPr marL="1828709" indent="0">
              <a:buNone/>
              <a:defRPr sz="2800" b="1">
                <a:solidFill>
                  <a:schemeClr val="accent3"/>
                </a:solidFill>
              </a:defRPr>
            </a:lvl5pPr>
          </a:lstStyle>
          <a:p>
            <a:pPr lvl="0"/>
            <a:r>
              <a:rPr lang="en-US"/>
              <a:t>HEADER</a:t>
            </a:r>
          </a:p>
        </p:txBody>
      </p:sp>
    </p:spTree>
    <p:extLst>
      <p:ext uri="{BB962C8B-B14F-4D97-AF65-F5344CB8AC3E}">
        <p14:creationId xmlns:p14="http://schemas.microsoft.com/office/powerpoint/2010/main" val="886753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grpSp>
        <p:nvGrpSpPr>
          <p:cNvPr id="6" name="Group 5"/>
          <p:cNvGrpSpPr/>
          <p:nvPr userDrawn="1"/>
        </p:nvGrpSpPr>
        <p:grpSpPr>
          <a:xfrm>
            <a:off x="4267200" y="-19050"/>
            <a:ext cx="609600" cy="277090"/>
            <a:chOff x="4139453" y="-33641"/>
            <a:chExt cx="838200" cy="381000"/>
          </a:xfrm>
        </p:grpSpPr>
        <p:sp>
          <p:nvSpPr>
            <p:cNvPr id="7" name="Isosceles Triangle 6"/>
            <p:cNvSpPr/>
            <p:nvPr/>
          </p:nvSpPr>
          <p:spPr>
            <a:xfrm flipV="1">
              <a:off x="4139453" y="-33641"/>
              <a:ext cx="838200" cy="381000"/>
            </a:xfrm>
            <a:prstGeom prst="triangle">
              <a:avLst/>
            </a:prstGeom>
            <a:solidFill>
              <a:schemeClr val="accent2">
                <a:alpha val="3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 name="Isosceles Triangle 7"/>
            <p:cNvSpPr/>
            <p:nvPr/>
          </p:nvSpPr>
          <p:spPr>
            <a:xfrm flipV="1">
              <a:off x="4253753" y="-33641"/>
              <a:ext cx="609600" cy="277091"/>
            </a:xfrm>
            <a:prstGeom prst="triangle">
              <a:avLst/>
            </a:prstGeom>
            <a:solidFill>
              <a:srgbClr val="105BA8"/>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4" name="TextBox 13"/>
          <p:cNvSpPr txBox="1"/>
          <p:nvPr userDrawn="1"/>
        </p:nvSpPr>
        <p:spPr>
          <a:xfrm>
            <a:off x="123909" y="4901685"/>
            <a:ext cx="2695492" cy="184666"/>
          </a:xfrm>
          <a:prstGeom prst="rect">
            <a:avLst/>
          </a:prstGeom>
          <a:noFill/>
        </p:spPr>
        <p:txBody>
          <a:bodyPr wrap="square" lIns="91436" tIns="45718" rIns="91436" bIns="45718" rtlCol="0">
            <a:spAutoFit/>
          </a:bodyPr>
          <a:lstStyle/>
          <a:p>
            <a:r>
              <a:rPr lang="en-US" sz="600" dirty="0"/>
              <a:t>© 2017 Kaufman, Hall &amp; Associates, LLC. All rights reserved.</a:t>
            </a:r>
          </a:p>
        </p:txBody>
      </p:sp>
      <p:sp>
        <p:nvSpPr>
          <p:cNvPr id="9" name="Title 1"/>
          <p:cNvSpPr>
            <a:spLocks noGrp="1"/>
          </p:cNvSpPr>
          <p:nvPr>
            <p:ph type="title" hasCustomPrompt="1"/>
          </p:nvPr>
        </p:nvSpPr>
        <p:spPr>
          <a:xfrm>
            <a:off x="457200" y="438150"/>
            <a:ext cx="8229600" cy="381000"/>
          </a:xfrm>
          <a:prstGeom prst="rect">
            <a:avLst/>
          </a:prstGeom>
        </p:spPr>
        <p:txBody>
          <a:bodyPr/>
          <a:lstStyle>
            <a:lvl1pPr>
              <a:defRPr sz="2000" b="1" i="0">
                <a:solidFill>
                  <a:schemeClr val="bg2"/>
                </a:solidFill>
                <a:latin typeface="Calibri"/>
                <a:cs typeface="Calibri"/>
              </a:defRPr>
            </a:lvl1pPr>
          </a:lstStyle>
          <a:p>
            <a:r>
              <a:rPr lang="en-US" sz="2000" b="1">
                <a:solidFill>
                  <a:schemeClr val="bg2"/>
                </a:solidFill>
                <a:cs typeface="Calibri"/>
              </a:rPr>
              <a:t>HEADER</a:t>
            </a:r>
          </a:p>
        </p:txBody>
      </p:sp>
      <p:sp>
        <p:nvSpPr>
          <p:cNvPr id="11" name="Rectangle 10"/>
          <p:cNvSpPr/>
          <p:nvPr userDrawn="1"/>
        </p:nvSpPr>
        <p:spPr>
          <a:xfrm>
            <a:off x="0" y="1200150"/>
            <a:ext cx="9144000" cy="3276600"/>
          </a:xfrm>
          <a:prstGeom prst="rect">
            <a:avLst/>
          </a:prstGeom>
          <a:solidFill>
            <a:srgbClr val="E6E6E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rgbClr val="7F7F7F"/>
              </a:solidFill>
            </a:endParaRPr>
          </a:p>
        </p:txBody>
      </p:sp>
      <p:sp>
        <p:nvSpPr>
          <p:cNvPr id="13" name="Chord 12"/>
          <p:cNvSpPr/>
          <p:nvPr userDrawn="1"/>
        </p:nvSpPr>
        <p:spPr>
          <a:xfrm>
            <a:off x="7086600" y="666750"/>
            <a:ext cx="4114800" cy="4114800"/>
          </a:xfrm>
          <a:prstGeom prst="chord">
            <a:avLst>
              <a:gd name="adj1" fmla="val 5412849"/>
              <a:gd name="adj2" fmla="val 1620000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rgbClr val="7F7F7F"/>
              </a:solidFill>
            </a:endParaRPr>
          </a:p>
        </p:txBody>
      </p:sp>
      <p:pic>
        <p:nvPicPr>
          <p:cNvPr id="16" name="Picture 15" descr="kh.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1584" y="2503106"/>
            <a:ext cx="857616" cy="754444"/>
          </a:xfrm>
          <a:prstGeom prst="rect">
            <a:avLst/>
          </a:prstGeom>
        </p:spPr>
      </p:pic>
      <p:sp>
        <p:nvSpPr>
          <p:cNvPr id="17" name="Content Placeholder 8"/>
          <p:cNvSpPr>
            <a:spLocks noGrp="1"/>
          </p:cNvSpPr>
          <p:nvPr>
            <p:ph idx="12"/>
          </p:nvPr>
        </p:nvSpPr>
        <p:spPr>
          <a:xfrm>
            <a:off x="666804" y="1541355"/>
            <a:ext cx="4930871" cy="2522420"/>
          </a:xfrm>
          <a:prstGeom prst="rect">
            <a:avLst/>
          </a:prstGeo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stStyle>
          <a:p>
            <a:pPr lvl="0"/>
            <a:r>
              <a:rPr lang="en-US"/>
              <a:t>Click to edit Master text styles</a:t>
            </a:r>
          </a:p>
        </p:txBody>
      </p:sp>
      <p:sp>
        <p:nvSpPr>
          <p:cNvPr id="18" name="Oval 17"/>
          <p:cNvSpPr/>
          <p:nvPr userDrawn="1"/>
        </p:nvSpPr>
        <p:spPr>
          <a:xfrm>
            <a:off x="5872396" y="1924050"/>
            <a:ext cx="1828800" cy="1828800"/>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rgbClr val="7F7F7F"/>
              </a:solidFill>
            </a:endParaRPr>
          </a:p>
        </p:txBody>
      </p:sp>
      <p:sp>
        <p:nvSpPr>
          <p:cNvPr id="19" name="Oval 18"/>
          <p:cNvSpPr/>
          <p:nvPr userDrawn="1"/>
        </p:nvSpPr>
        <p:spPr>
          <a:xfrm>
            <a:off x="5948596" y="2000250"/>
            <a:ext cx="1676400" cy="1676400"/>
          </a:xfrm>
          <a:prstGeom prst="ellipse">
            <a:avLst/>
          </a:prstGeom>
          <a:solidFill>
            <a:srgbClr val="002D7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rgbClr val="7F7F7F"/>
              </a:solidFill>
            </a:endParaRPr>
          </a:p>
        </p:txBody>
      </p:sp>
    </p:spTree>
    <p:extLst>
      <p:ext uri="{BB962C8B-B14F-4D97-AF65-F5344CB8AC3E}">
        <p14:creationId xmlns:p14="http://schemas.microsoft.com/office/powerpoint/2010/main" val="259760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lutions 3">
    <p:spTree>
      <p:nvGrpSpPr>
        <p:cNvPr id="1" name=""/>
        <p:cNvGrpSpPr/>
        <p:nvPr/>
      </p:nvGrpSpPr>
      <p:grpSpPr>
        <a:xfrm>
          <a:off x="0" y="0"/>
          <a:ext cx="0" cy="0"/>
          <a:chOff x="0" y="0"/>
          <a:chExt cx="0" cy="0"/>
        </a:xfrm>
      </p:grpSpPr>
      <p:sp>
        <p:nvSpPr>
          <p:cNvPr id="36" name="Content Placeholder 9"/>
          <p:cNvSpPr>
            <a:spLocks noGrp="1"/>
          </p:cNvSpPr>
          <p:nvPr>
            <p:ph idx="17"/>
          </p:nvPr>
        </p:nvSpPr>
        <p:spPr>
          <a:xfrm>
            <a:off x="5580011" y="1567862"/>
            <a:ext cx="3137074" cy="3179510"/>
          </a:xfrm>
          <a:prstGeom prst="rect">
            <a:avLst/>
          </a:prstGeom>
        </p:spPr>
        <p:txBody>
          <a:bodyPr>
            <a:normAutofit/>
          </a:bodyPr>
          <a:lstStyle>
            <a:lvl1pPr>
              <a:defRPr sz="1200"/>
            </a:lvl1pPr>
            <a:lvl2pPr>
              <a:defRPr sz="1200"/>
            </a:lvl2pPr>
            <a:lvl3pPr>
              <a:defRPr sz="1200"/>
            </a:lvl3pPr>
            <a:lvl4pPr>
              <a:defRPr sz="1200"/>
            </a:lvl4pPr>
          </a:lstStyle>
          <a:p>
            <a:pPr lvl="0"/>
            <a:r>
              <a:rPr lang="en-US"/>
              <a:t>Click to edit Master text styles</a:t>
            </a:r>
          </a:p>
        </p:txBody>
      </p:sp>
      <p:sp>
        <p:nvSpPr>
          <p:cNvPr id="11" name="Rectangle 10"/>
          <p:cNvSpPr/>
          <p:nvPr userDrawn="1"/>
        </p:nvSpPr>
        <p:spPr>
          <a:xfrm>
            <a:off x="-7472" y="-3592"/>
            <a:ext cx="2593574" cy="5147092"/>
          </a:xfrm>
          <a:prstGeom prst="rect">
            <a:avLst/>
          </a:prstGeom>
          <a:solidFill>
            <a:srgbClr val="002D7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Rectangle 11"/>
          <p:cNvSpPr/>
          <p:nvPr userDrawn="1"/>
        </p:nvSpPr>
        <p:spPr>
          <a:xfrm>
            <a:off x="2586438" y="-3593"/>
            <a:ext cx="2490422" cy="5143500"/>
          </a:xfrm>
          <a:prstGeom prst="rect">
            <a:avLst/>
          </a:prstGeom>
          <a:solidFill>
            <a:srgbClr val="E6E6E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rgbClr val="0C3D69"/>
                </a:solidFill>
              </a:rPr>
              <a:t>  </a:t>
            </a:r>
          </a:p>
        </p:txBody>
      </p:sp>
      <p:sp>
        <p:nvSpPr>
          <p:cNvPr id="13" name="Rectangle 12"/>
          <p:cNvSpPr/>
          <p:nvPr userDrawn="1"/>
        </p:nvSpPr>
        <p:spPr>
          <a:xfrm>
            <a:off x="2586438" y="1657350"/>
            <a:ext cx="2490422" cy="609600"/>
          </a:xfrm>
          <a:prstGeom prst="rect">
            <a:avLst/>
          </a:prstGeom>
          <a:solidFill>
            <a:srgbClr val="005DA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bg1"/>
              </a:solidFill>
            </a:endParaRPr>
          </a:p>
        </p:txBody>
      </p:sp>
      <p:sp>
        <p:nvSpPr>
          <p:cNvPr id="15" name="Rectangle 14"/>
          <p:cNvSpPr/>
          <p:nvPr userDrawn="1"/>
        </p:nvSpPr>
        <p:spPr>
          <a:xfrm>
            <a:off x="2586438" y="2281220"/>
            <a:ext cx="2490422" cy="609600"/>
          </a:xfrm>
          <a:prstGeom prst="rect">
            <a:avLst/>
          </a:prstGeom>
          <a:solidFill>
            <a:srgbClr val="005DA6"/>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ts val="1800"/>
              </a:lnSpc>
            </a:pPr>
            <a:endParaRPr lang="en-US" dirty="0">
              <a:solidFill>
                <a:schemeClr val="bg1"/>
              </a:solidFill>
            </a:endParaRPr>
          </a:p>
        </p:txBody>
      </p:sp>
      <p:sp>
        <p:nvSpPr>
          <p:cNvPr id="16" name="Rectangle 15"/>
          <p:cNvSpPr/>
          <p:nvPr userDrawn="1"/>
        </p:nvSpPr>
        <p:spPr>
          <a:xfrm>
            <a:off x="2586438" y="2908489"/>
            <a:ext cx="2490422" cy="609600"/>
          </a:xfrm>
          <a:prstGeom prst="rect">
            <a:avLst/>
          </a:prstGeom>
          <a:solidFill>
            <a:srgbClr val="005DA6"/>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ts val="1800"/>
              </a:lnSpc>
            </a:pPr>
            <a:endParaRPr lang="en-US" dirty="0">
              <a:solidFill>
                <a:schemeClr val="bg1"/>
              </a:solidFill>
            </a:endParaRPr>
          </a:p>
        </p:txBody>
      </p:sp>
      <p:sp>
        <p:nvSpPr>
          <p:cNvPr id="18" name="TextBox 17"/>
          <p:cNvSpPr txBox="1"/>
          <p:nvPr userDrawn="1"/>
        </p:nvSpPr>
        <p:spPr>
          <a:xfrm>
            <a:off x="5244167" y="3794109"/>
            <a:ext cx="3214033" cy="507827"/>
          </a:xfrm>
          <a:prstGeom prst="rect">
            <a:avLst/>
          </a:prstGeom>
          <a:noFill/>
        </p:spPr>
        <p:txBody>
          <a:bodyPr wrap="none" lIns="91436" tIns="45718" rIns="91436" bIns="45718" rtlCol="0">
            <a:spAutoFit/>
          </a:bodyPr>
          <a:lstStyle/>
          <a:p>
            <a:r>
              <a:rPr lang="en-US" sz="1500" dirty="0">
                <a:solidFill>
                  <a:prstClr val="white"/>
                </a:solidFill>
                <a:latin typeface="Segoe UI Semibold" panose="020B0702040204020203" pitchFamily="34" charset="0"/>
                <a:cs typeface="Segoe UI Semibold" panose="020B0702040204020203" pitchFamily="34" charset="0"/>
              </a:rPr>
              <a:t>Tuition Planning</a:t>
            </a:r>
          </a:p>
          <a:p>
            <a:r>
              <a:rPr lang="en-US" sz="1200" dirty="0">
                <a:solidFill>
                  <a:srgbClr val="FFFFFF"/>
                </a:solidFill>
                <a:cs typeface="Calibri"/>
              </a:rPr>
              <a:t>Model the Impact of Changes in Tuition Revenue</a:t>
            </a:r>
          </a:p>
        </p:txBody>
      </p:sp>
      <p:sp>
        <p:nvSpPr>
          <p:cNvPr id="19" name="Rectangle 18"/>
          <p:cNvSpPr/>
          <p:nvPr userDrawn="1"/>
        </p:nvSpPr>
        <p:spPr>
          <a:xfrm>
            <a:off x="3251074" y="861960"/>
            <a:ext cx="736074" cy="400110"/>
          </a:xfrm>
          <a:prstGeom prst="rect">
            <a:avLst/>
          </a:prstGeom>
        </p:spPr>
        <p:txBody>
          <a:bodyPr wrap="none">
            <a:spAutoFit/>
          </a:bodyPr>
          <a:lstStyle/>
          <a:p>
            <a:r>
              <a:rPr lang="en-US" sz="2000" b="1" dirty="0">
                <a:solidFill>
                  <a:schemeClr val="bg2"/>
                </a:solidFill>
                <a:latin typeface="Calibri"/>
                <a:cs typeface="Calibri"/>
              </a:rPr>
              <a:t>ROLE</a:t>
            </a:r>
            <a:r>
              <a:rPr lang="en-US" sz="2000" b="1" dirty="0">
                <a:solidFill>
                  <a:srgbClr val="000000"/>
                </a:solidFill>
                <a:latin typeface="Calibri"/>
                <a:cs typeface="Calibri"/>
              </a:rPr>
              <a:t> </a:t>
            </a:r>
          </a:p>
        </p:txBody>
      </p:sp>
      <p:sp>
        <p:nvSpPr>
          <p:cNvPr id="21" name="Rectangle 20"/>
          <p:cNvSpPr/>
          <p:nvPr userDrawn="1"/>
        </p:nvSpPr>
        <p:spPr>
          <a:xfrm>
            <a:off x="6053438" y="861960"/>
            <a:ext cx="1490362" cy="400110"/>
          </a:xfrm>
          <a:prstGeom prst="rect">
            <a:avLst/>
          </a:prstGeom>
        </p:spPr>
        <p:txBody>
          <a:bodyPr wrap="none">
            <a:spAutoFit/>
          </a:bodyPr>
          <a:lstStyle/>
          <a:p>
            <a:r>
              <a:rPr lang="en-US" sz="2000" b="1" dirty="0">
                <a:solidFill>
                  <a:srgbClr val="000000"/>
                </a:solidFill>
                <a:latin typeface="Calibri"/>
                <a:cs typeface="Calibri"/>
              </a:rPr>
              <a:t>HIGHLIGHTS</a:t>
            </a:r>
          </a:p>
        </p:txBody>
      </p:sp>
      <p:sp>
        <p:nvSpPr>
          <p:cNvPr id="22" name="Isosceles Triangle 21"/>
          <p:cNvSpPr/>
          <p:nvPr userDrawn="1"/>
        </p:nvSpPr>
        <p:spPr>
          <a:xfrm rot="16200000" flipV="1">
            <a:off x="2486319" y="1886784"/>
            <a:ext cx="368360" cy="167436"/>
          </a:xfrm>
          <a:prstGeom prst="triangle">
            <a:avLst/>
          </a:prstGeom>
          <a:solidFill>
            <a:srgbClr val="002D7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Isosceles Triangle 22"/>
          <p:cNvSpPr/>
          <p:nvPr userDrawn="1"/>
        </p:nvSpPr>
        <p:spPr>
          <a:xfrm rot="16200000" flipV="1">
            <a:off x="2486319" y="2481104"/>
            <a:ext cx="368360" cy="167436"/>
          </a:xfrm>
          <a:prstGeom prst="triangle">
            <a:avLst/>
          </a:prstGeom>
          <a:solidFill>
            <a:srgbClr val="002D7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4" name="Isosceles Triangle 23"/>
          <p:cNvSpPr/>
          <p:nvPr userDrawn="1"/>
        </p:nvSpPr>
        <p:spPr>
          <a:xfrm rot="16200000" flipV="1">
            <a:off x="2486319" y="3129571"/>
            <a:ext cx="368360" cy="167436"/>
          </a:xfrm>
          <a:prstGeom prst="triangle">
            <a:avLst/>
          </a:prstGeom>
          <a:solidFill>
            <a:srgbClr val="002D7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25" name="Group 24"/>
          <p:cNvGrpSpPr/>
          <p:nvPr userDrawn="1"/>
        </p:nvGrpSpPr>
        <p:grpSpPr>
          <a:xfrm>
            <a:off x="990600" y="0"/>
            <a:ext cx="609600" cy="277090"/>
            <a:chOff x="4139453" y="-33641"/>
            <a:chExt cx="838200" cy="381000"/>
          </a:xfrm>
        </p:grpSpPr>
        <p:sp>
          <p:nvSpPr>
            <p:cNvPr id="26" name="Isosceles Triangle 25"/>
            <p:cNvSpPr/>
            <p:nvPr/>
          </p:nvSpPr>
          <p:spPr>
            <a:xfrm flipV="1">
              <a:off x="4139453" y="-33641"/>
              <a:ext cx="838200" cy="381000"/>
            </a:xfrm>
            <a:prstGeom prst="triangle">
              <a:avLst/>
            </a:prstGeom>
            <a:solidFill>
              <a:srgbClr val="FFFFFF">
                <a:alpha val="32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7" name="Isosceles Triangle 26"/>
            <p:cNvSpPr/>
            <p:nvPr/>
          </p:nvSpPr>
          <p:spPr>
            <a:xfrm flipV="1">
              <a:off x="4253753" y="-33641"/>
              <a:ext cx="609600" cy="277091"/>
            </a:xfrm>
            <a:prstGeom prst="triangl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pic>
        <p:nvPicPr>
          <p:cNvPr id="28" name="Picture 27" descr="gro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21132" y="901857"/>
            <a:ext cx="375395" cy="375395"/>
          </a:xfrm>
          <a:prstGeom prst="rect">
            <a:avLst/>
          </a:prstGeom>
        </p:spPr>
      </p:pic>
      <p:pic>
        <p:nvPicPr>
          <p:cNvPr id="29" name="Picture 28" descr="loup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2028" y="914128"/>
            <a:ext cx="333718" cy="333718"/>
          </a:xfrm>
          <a:prstGeom prst="rect">
            <a:avLst/>
          </a:prstGeom>
        </p:spPr>
      </p:pic>
      <p:sp>
        <p:nvSpPr>
          <p:cNvPr id="30" name="Content Placeholder 8"/>
          <p:cNvSpPr>
            <a:spLocks noGrp="1"/>
          </p:cNvSpPr>
          <p:nvPr>
            <p:ph idx="12" hasCustomPrompt="1"/>
          </p:nvPr>
        </p:nvSpPr>
        <p:spPr>
          <a:xfrm>
            <a:off x="395554" y="938987"/>
            <a:ext cx="1971745" cy="972292"/>
          </a:xfrm>
          <a:prstGeom prst="rect">
            <a:avLst/>
          </a:prstGeom>
        </p:spPr>
        <p:txBody>
          <a:bodyPr>
            <a:normAutofit/>
          </a:bodyPr>
          <a:lstStyle>
            <a:lvl1pPr marL="0" indent="0">
              <a:lnSpc>
                <a:spcPct val="90000"/>
              </a:lnSpc>
              <a:buNone/>
              <a:defRPr sz="2000" b="1">
                <a:solidFill>
                  <a:srgbClr val="FFFFFF"/>
                </a:solidFill>
              </a:defRPr>
            </a:lvl1pPr>
            <a:lvl2pPr marL="457177" indent="0">
              <a:buNone/>
              <a:defRPr b="1">
                <a:solidFill>
                  <a:srgbClr val="FFFFFF"/>
                </a:solidFill>
              </a:defRPr>
            </a:lvl2pPr>
            <a:lvl3pPr marL="914356" indent="0">
              <a:buNone/>
              <a:defRPr b="1">
                <a:solidFill>
                  <a:srgbClr val="FFFFFF"/>
                </a:solidFill>
              </a:defRPr>
            </a:lvl3pPr>
            <a:lvl4pPr marL="1371532" indent="0">
              <a:buNone/>
              <a:defRPr b="1">
                <a:solidFill>
                  <a:srgbClr val="FFFFFF"/>
                </a:solidFill>
              </a:defRPr>
            </a:lvl4pPr>
          </a:lstStyle>
          <a:p>
            <a:pPr lvl="0"/>
            <a:r>
              <a:rPr lang="en-US"/>
              <a:t>CLICK TO EDIT</a:t>
            </a:r>
          </a:p>
        </p:txBody>
      </p:sp>
      <p:sp>
        <p:nvSpPr>
          <p:cNvPr id="31" name="Content Placeholder 8"/>
          <p:cNvSpPr>
            <a:spLocks noGrp="1"/>
          </p:cNvSpPr>
          <p:nvPr>
            <p:ph idx="13"/>
          </p:nvPr>
        </p:nvSpPr>
        <p:spPr>
          <a:xfrm>
            <a:off x="395553" y="1925455"/>
            <a:ext cx="1984076" cy="972292"/>
          </a:xfrm>
          <a:prstGeom prst="rect">
            <a:avLst/>
          </a:prstGeom>
        </p:spPr>
        <p:txBody>
          <a:bodyPr>
            <a:noAutofit/>
          </a:bodyPr>
          <a:lstStyle>
            <a:lvl1pPr marL="0" indent="0">
              <a:lnSpc>
                <a:spcPct val="90000"/>
              </a:lnSpc>
              <a:buNone/>
              <a:defRPr sz="1600">
                <a:solidFill>
                  <a:srgbClr val="FFFFFF"/>
                </a:solidFill>
              </a:defRPr>
            </a:lvl1pPr>
            <a:lvl2pPr marL="457177" indent="0">
              <a:buNone/>
              <a:defRPr sz="1600">
                <a:solidFill>
                  <a:srgbClr val="FFFFFF"/>
                </a:solidFill>
              </a:defRPr>
            </a:lvl2pPr>
            <a:lvl3pPr marL="914356" indent="0">
              <a:buNone/>
              <a:defRPr sz="1600">
                <a:solidFill>
                  <a:srgbClr val="FFFFFF"/>
                </a:solidFill>
              </a:defRPr>
            </a:lvl3pPr>
            <a:lvl4pPr marL="1371532" indent="0">
              <a:buNone/>
              <a:defRPr sz="1600">
                <a:solidFill>
                  <a:srgbClr val="FFFFFF"/>
                </a:solidFill>
              </a:defRPr>
            </a:lvl4pPr>
          </a:lstStyle>
          <a:p>
            <a:pPr lvl="0"/>
            <a:r>
              <a:rPr lang="en-US"/>
              <a:t>Click to edit</a:t>
            </a:r>
          </a:p>
        </p:txBody>
      </p:sp>
      <p:sp>
        <p:nvSpPr>
          <p:cNvPr id="32" name="Content Placeholder 8"/>
          <p:cNvSpPr>
            <a:spLocks noGrp="1"/>
          </p:cNvSpPr>
          <p:nvPr>
            <p:ph idx="14"/>
          </p:nvPr>
        </p:nvSpPr>
        <p:spPr>
          <a:xfrm>
            <a:off x="2634913" y="2344704"/>
            <a:ext cx="2395596" cy="466727"/>
          </a:xfrm>
          <a:prstGeom prst="rect">
            <a:avLst/>
          </a:prstGeom>
        </p:spPr>
        <p:txBody>
          <a:bodyPr>
            <a:noAutofit/>
          </a:bodyPr>
          <a:lstStyle>
            <a:lvl1pPr marL="0" indent="0" algn="ctr">
              <a:buNone/>
              <a:defRPr sz="1800">
                <a:solidFill>
                  <a:srgbClr val="FFFFFF"/>
                </a:solidFill>
              </a:defRPr>
            </a:lvl1pPr>
            <a:lvl2pPr marL="457177" indent="0">
              <a:buNone/>
              <a:defRPr sz="1600">
                <a:solidFill>
                  <a:srgbClr val="FFFFFF"/>
                </a:solidFill>
              </a:defRPr>
            </a:lvl2pPr>
            <a:lvl3pPr marL="914356" indent="0">
              <a:buNone/>
              <a:defRPr sz="1600">
                <a:solidFill>
                  <a:srgbClr val="FFFFFF"/>
                </a:solidFill>
              </a:defRPr>
            </a:lvl3pPr>
            <a:lvl4pPr marL="1371532" indent="0">
              <a:buNone/>
              <a:defRPr sz="1600">
                <a:solidFill>
                  <a:srgbClr val="FFFFFF"/>
                </a:solidFill>
              </a:defRPr>
            </a:lvl4pPr>
          </a:lstStyle>
          <a:p>
            <a:pPr lvl="0"/>
            <a:r>
              <a:rPr lang="en-US"/>
              <a:t>Click to edit</a:t>
            </a:r>
          </a:p>
        </p:txBody>
      </p:sp>
      <p:sp>
        <p:nvSpPr>
          <p:cNvPr id="33" name="Content Placeholder 8"/>
          <p:cNvSpPr>
            <a:spLocks noGrp="1"/>
          </p:cNvSpPr>
          <p:nvPr>
            <p:ph idx="15"/>
          </p:nvPr>
        </p:nvSpPr>
        <p:spPr>
          <a:xfrm>
            <a:off x="2634913" y="2973576"/>
            <a:ext cx="2395596" cy="466727"/>
          </a:xfrm>
          <a:prstGeom prst="rect">
            <a:avLst/>
          </a:prstGeom>
        </p:spPr>
        <p:txBody>
          <a:bodyPr>
            <a:noAutofit/>
          </a:bodyPr>
          <a:lstStyle>
            <a:lvl1pPr marL="0" indent="0" algn="ctr">
              <a:buNone/>
              <a:defRPr sz="1800">
                <a:solidFill>
                  <a:srgbClr val="FFFFFF"/>
                </a:solidFill>
              </a:defRPr>
            </a:lvl1pPr>
            <a:lvl2pPr marL="457177" indent="0">
              <a:buNone/>
              <a:defRPr sz="1600">
                <a:solidFill>
                  <a:srgbClr val="FFFFFF"/>
                </a:solidFill>
              </a:defRPr>
            </a:lvl2pPr>
            <a:lvl3pPr marL="914356" indent="0">
              <a:buNone/>
              <a:defRPr sz="1600">
                <a:solidFill>
                  <a:srgbClr val="FFFFFF"/>
                </a:solidFill>
              </a:defRPr>
            </a:lvl3pPr>
            <a:lvl4pPr marL="1371532" indent="0">
              <a:buNone/>
              <a:defRPr sz="1600">
                <a:solidFill>
                  <a:srgbClr val="FFFFFF"/>
                </a:solidFill>
              </a:defRPr>
            </a:lvl4pPr>
          </a:lstStyle>
          <a:p>
            <a:pPr lvl="0"/>
            <a:r>
              <a:rPr lang="en-US"/>
              <a:t>Click to edit</a:t>
            </a:r>
          </a:p>
        </p:txBody>
      </p:sp>
      <p:sp>
        <p:nvSpPr>
          <p:cNvPr id="34" name="Content Placeholder 8"/>
          <p:cNvSpPr>
            <a:spLocks noGrp="1"/>
          </p:cNvSpPr>
          <p:nvPr>
            <p:ph idx="16"/>
          </p:nvPr>
        </p:nvSpPr>
        <p:spPr>
          <a:xfrm>
            <a:off x="2634913" y="1740493"/>
            <a:ext cx="2395596" cy="466727"/>
          </a:xfrm>
          <a:prstGeom prst="rect">
            <a:avLst/>
          </a:prstGeom>
        </p:spPr>
        <p:txBody>
          <a:bodyPr>
            <a:noAutofit/>
          </a:bodyPr>
          <a:lstStyle>
            <a:lvl1pPr marL="0" indent="0" algn="ctr">
              <a:buNone/>
              <a:defRPr sz="1800">
                <a:solidFill>
                  <a:srgbClr val="FFFFFF"/>
                </a:solidFill>
              </a:defRPr>
            </a:lvl1pPr>
            <a:lvl2pPr marL="457177" indent="0">
              <a:buNone/>
              <a:defRPr sz="1600">
                <a:solidFill>
                  <a:srgbClr val="FFFFFF"/>
                </a:solidFill>
              </a:defRPr>
            </a:lvl2pPr>
            <a:lvl3pPr marL="914356" indent="0">
              <a:buNone/>
              <a:defRPr sz="1600">
                <a:solidFill>
                  <a:srgbClr val="FFFFFF"/>
                </a:solidFill>
              </a:defRPr>
            </a:lvl3pPr>
            <a:lvl4pPr marL="1371532" indent="0">
              <a:buNone/>
              <a:defRPr sz="1600">
                <a:solidFill>
                  <a:srgbClr val="FFFFFF"/>
                </a:solidFill>
              </a:defRPr>
            </a:lvl4pPr>
          </a:lstStyle>
          <a:p>
            <a:pPr lvl="0"/>
            <a:r>
              <a:rPr lang="en-US"/>
              <a:t>Click to edit</a:t>
            </a:r>
          </a:p>
        </p:txBody>
      </p:sp>
      <p:sp>
        <p:nvSpPr>
          <p:cNvPr id="37" name="TextBox 36"/>
          <p:cNvSpPr txBox="1"/>
          <p:nvPr userDrawn="1"/>
        </p:nvSpPr>
        <p:spPr>
          <a:xfrm>
            <a:off x="123909" y="4901685"/>
            <a:ext cx="2695492" cy="184666"/>
          </a:xfrm>
          <a:prstGeom prst="rect">
            <a:avLst/>
          </a:prstGeom>
          <a:noFill/>
        </p:spPr>
        <p:txBody>
          <a:bodyPr wrap="square" lIns="91436" tIns="45718" rIns="91436" bIns="45718" rtlCol="0">
            <a:spAutoFit/>
          </a:bodyPr>
          <a:lstStyle/>
          <a:p>
            <a:r>
              <a:rPr lang="en-US" sz="600" dirty="0">
                <a:solidFill>
                  <a:srgbClr val="FFFFFF"/>
                </a:solidFill>
              </a:rPr>
              <a:t>© 2017 Kaufman, Hall &amp; Associates, LLC. All rights reserved.</a:t>
            </a:r>
          </a:p>
        </p:txBody>
      </p:sp>
    </p:spTree>
    <p:extLst>
      <p:ext uri="{BB962C8B-B14F-4D97-AF65-F5344CB8AC3E}">
        <p14:creationId xmlns:p14="http://schemas.microsoft.com/office/powerpoint/2010/main" val="2597606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olutions 2">
    <p:spTree>
      <p:nvGrpSpPr>
        <p:cNvPr id="1" name=""/>
        <p:cNvGrpSpPr/>
        <p:nvPr/>
      </p:nvGrpSpPr>
      <p:grpSpPr>
        <a:xfrm>
          <a:off x="0" y="0"/>
          <a:ext cx="0" cy="0"/>
          <a:chOff x="0" y="0"/>
          <a:chExt cx="0" cy="0"/>
        </a:xfrm>
      </p:grpSpPr>
      <p:sp>
        <p:nvSpPr>
          <p:cNvPr id="36" name="Content Placeholder 9"/>
          <p:cNvSpPr>
            <a:spLocks noGrp="1"/>
          </p:cNvSpPr>
          <p:nvPr>
            <p:ph idx="17"/>
          </p:nvPr>
        </p:nvSpPr>
        <p:spPr>
          <a:xfrm>
            <a:off x="5580011" y="1567862"/>
            <a:ext cx="3137074" cy="3179510"/>
          </a:xfrm>
          <a:prstGeom prst="rect">
            <a:avLst/>
          </a:prstGeom>
        </p:spPr>
        <p:txBody>
          <a:bodyPr>
            <a:normAutofit/>
          </a:bodyPr>
          <a:lstStyle>
            <a:lvl1pPr>
              <a:defRPr sz="1200"/>
            </a:lvl1pPr>
            <a:lvl2pPr>
              <a:defRPr sz="1200"/>
            </a:lvl2pPr>
            <a:lvl3pPr>
              <a:defRPr sz="1200"/>
            </a:lvl3pPr>
            <a:lvl4pPr>
              <a:defRPr sz="1200"/>
            </a:lvl4pPr>
          </a:lstStyle>
          <a:p>
            <a:pPr lvl="0"/>
            <a:r>
              <a:rPr lang="en-US"/>
              <a:t>Click to edit Master text styles</a:t>
            </a:r>
          </a:p>
        </p:txBody>
      </p:sp>
      <p:sp>
        <p:nvSpPr>
          <p:cNvPr id="11" name="Rectangle 10"/>
          <p:cNvSpPr/>
          <p:nvPr userDrawn="1"/>
        </p:nvSpPr>
        <p:spPr>
          <a:xfrm>
            <a:off x="-1" y="-3593"/>
            <a:ext cx="2593574" cy="5147093"/>
          </a:xfrm>
          <a:prstGeom prst="rect">
            <a:avLst/>
          </a:prstGeom>
          <a:solidFill>
            <a:srgbClr val="002D7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Rectangle 11"/>
          <p:cNvSpPr/>
          <p:nvPr userDrawn="1"/>
        </p:nvSpPr>
        <p:spPr>
          <a:xfrm>
            <a:off x="2586438" y="-3593"/>
            <a:ext cx="2490422" cy="5143500"/>
          </a:xfrm>
          <a:prstGeom prst="rect">
            <a:avLst/>
          </a:prstGeom>
          <a:solidFill>
            <a:srgbClr val="E6E6E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rgbClr val="0C3D69"/>
                </a:solidFill>
              </a:rPr>
              <a:t>  </a:t>
            </a:r>
          </a:p>
        </p:txBody>
      </p:sp>
      <p:sp>
        <p:nvSpPr>
          <p:cNvPr id="13" name="Rectangle 12"/>
          <p:cNvSpPr/>
          <p:nvPr userDrawn="1"/>
        </p:nvSpPr>
        <p:spPr>
          <a:xfrm>
            <a:off x="2586438" y="1657350"/>
            <a:ext cx="2490422" cy="609600"/>
          </a:xfrm>
          <a:prstGeom prst="rect">
            <a:avLst/>
          </a:prstGeom>
          <a:solidFill>
            <a:srgbClr val="105BA8"/>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bg1"/>
              </a:solidFill>
            </a:endParaRPr>
          </a:p>
        </p:txBody>
      </p:sp>
      <p:sp>
        <p:nvSpPr>
          <p:cNvPr id="15" name="Rectangle 14"/>
          <p:cNvSpPr/>
          <p:nvPr userDrawn="1"/>
        </p:nvSpPr>
        <p:spPr>
          <a:xfrm>
            <a:off x="2586438" y="2281220"/>
            <a:ext cx="2490422" cy="609600"/>
          </a:xfrm>
          <a:prstGeom prst="rect">
            <a:avLst/>
          </a:prstGeom>
          <a:solidFill>
            <a:srgbClr val="105BA8"/>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ts val="1800"/>
              </a:lnSpc>
            </a:pPr>
            <a:endParaRPr lang="en-US" dirty="0">
              <a:solidFill>
                <a:schemeClr val="bg1"/>
              </a:solidFill>
            </a:endParaRPr>
          </a:p>
        </p:txBody>
      </p:sp>
      <p:sp>
        <p:nvSpPr>
          <p:cNvPr id="18" name="TextBox 17"/>
          <p:cNvSpPr txBox="1"/>
          <p:nvPr userDrawn="1"/>
        </p:nvSpPr>
        <p:spPr>
          <a:xfrm>
            <a:off x="5244167" y="3794109"/>
            <a:ext cx="3214033" cy="507827"/>
          </a:xfrm>
          <a:prstGeom prst="rect">
            <a:avLst/>
          </a:prstGeom>
          <a:noFill/>
        </p:spPr>
        <p:txBody>
          <a:bodyPr wrap="none" lIns="91436" tIns="45718" rIns="91436" bIns="45718" rtlCol="0">
            <a:spAutoFit/>
          </a:bodyPr>
          <a:lstStyle/>
          <a:p>
            <a:r>
              <a:rPr lang="en-US" sz="1500" dirty="0">
                <a:solidFill>
                  <a:prstClr val="white"/>
                </a:solidFill>
                <a:latin typeface="Segoe UI Semibold" panose="020B0702040204020203" pitchFamily="34" charset="0"/>
                <a:cs typeface="Segoe UI Semibold" panose="020B0702040204020203" pitchFamily="34" charset="0"/>
              </a:rPr>
              <a:t>Tuition Planning</a:t>
            </a:r>
          </a:p>
          <a:p>
            <a:r>
              <a:rPr lang="en-US" sz="1200" dirty="0">
                <a:solidFill>
                  <a:srgbClr val="FFFFFF"/>
                </a:solidFill>
                <a:cs typeface="Calibri"/>
              </a:rPr>
              <a:t>Model the Impact of Changes in Tuition Revenue</a:t>
            </a:r>
          </a:p>
        </p:txBody>
      </p:sp>
      <p:sp>
        <p:nvSpPr>
          <p:cNvPr id="19" name="Rectangle 18"/>
          <p:cNvSpPr/>
          <p:nvPr userDrawn="1"/>
        </p:nvSpPr>
        <p:spPr>
          <a:xfrm>
            <a:off x="3251074" y="861960"/>
            <a:ext cx="736074" cy="400110"/>
          </a:xfrm>
          <a:prstGeom prst="rect">
            <a:avLst/>
          </a:prstGeom>
        </p:spPr>
        <p:txBody>
          <a:bodyPr wrap="none">
            <a:spAutoFit/>
          </a:bodyPr>
          <a:lstStyle/>
          <a:p>
            <a:r>
              <a:rPr lang="en-US" sz="2000" b="1" dirty="0">
                <a:solidFill>
                  <a:schemeClr val="bg2"/>
                </a:solidFill>
                <a:latin typeface="Calibri"/>
                <a:cs typeface="Calibri"/>
              </a:rPr>
              <a:t>ROLE</a:t>
            </a:r>
            <a:r>
              <a:rPr lang="en-US" sz="2000" b="1" dirty="0">
                <a:solidFill>
                  <a:srgbClr val="000000"/>
                </a:solidFill>
                <a:latin typeface="Calibri"/>
                <a:cs typeface="Calibri"/>
              </a:rPr>
              <a:t> </a:t>
            </a:r>
          </a:p>
        </p:txBody>
      </p:sp>
      <p:sp>
        <p:nvSpPr>
          <p:cNvPr id="21" name="Rectangle 20"/>
          <p:cNvSpPr/>
          <p:nvPr userDrawn="1"/>
        </p:nvSpPr>
        <p:spPr>
          <a:xfrm>
            <a:off x="6053438" y="861960"/>
            <a:ext cx="1490362" cy="400110"/>
          </a:xfrm>
          <a:prstGeom prst="rect">
            <a:avLst/>
          </a:prstGeom>
        </p:spPr>
        <p:txBody>
          <a:bodyPr wrap="none">
            <a:spAutoFit/>
          </a:bodyPr>
          <a:lstStyle/>
          <a:p>
            <a:r>
              <a:rPr lang="en-US" sz="2000" b="1" dirty="0">
                <a:solidFill>
                  <a:srgbClr val="000000"/>
                </a:solidFill>
                <a:latin typeface="Calibri"/>
                <a:cs typeface="Calibri"/>
              </a:rPr>
              <a:t>HIGHLIGHTS</a:t>
            </a:r>
          </a:p>
        </p:txBody>
      </p:sp>
      <p:sp>
        <p:nvSpPr>
          <p:cNvPr id="22" name="Isosceles Triangle 21"/>
          <p:cNvSpPr/>
          <p:nvPr userDrawn="1"/>
        </p:nvSpPr>
        <p:spPr>
          <a:xfrm rot="16200000" flipV="1">
            <a:off x="2486319" y="1886784"/>
            <a:ext cx="368360" cy="167436"/>
          </a:xfrm>
          <a:prstGeom prst="triangle">
            <a:avLst/>
          </a:prstGeom>
          <a:solidFill>
            <a:srgbClr val="002D7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Isosceles Triangle 22"/>
          <p:cNvSpPr/>
          <p:nvPr userDrawn="1"/>
        </p:nvSpPr>
        <p:spPr>
          <a:xfrm rot="16200000" flipV="1">
            <a:off x="2486319" y="2481104"/>
            <a:ext cx="368360" cy="167436"/>
          </a:xfrm>
          <a:prstGeom prst="triangle">
            <a:avLst/>
          </a:prstGeom>
          <a:solidFill>
            <a:srgbClr val="002D7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25" name="Group 24"/>
          <p:cNvGrpSpPr/>
          <p:nvPr userDrawn="1"/>
        </p:nvGrpSpPr>
        <p:grpSpPr>
          <a:xfrm>
            <a:off x="990600" y="0"/>
            <a:ext cx="609600" cy="277090"/>
            <a:chOff x="4139453" y="-33641"/>
            <a:chExt cx="838200" cy="381000"/>
          </a:xfrm>
        </p:grpSpPr>
        <p:sp>
          <p:nvSpPr>
            <p:cNvPr id="26" name="Isosceles Triangle 25"/>
            <p:cNvSpPr/>
            <p:nvPr/>
          </p:nvSpPr>
          <p:spPr>
            <a:xfrm flipV="1">
              <a:off x="4139453" y="-33641"/>
              <a:ext cx="838200" cy="381000"/>
            </a:xfrm>
            <a:prstGeom prst="triangle">
              <a:avLst/>
            </a:prstGeom>
            <a:solidFill>
              <a:srgbClr val="FFFFFF">
                <a:alpha val="32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7" name="Isosceles Triangle 26"/>
            <p:cNvSpPr/>
            <p:nvPr/>
          </p:nvSpPr>
          <p:spPr>
            <a:xfrm flipV="1">
              <a:off x="4253753" y="-33641"/>
              <a:ext cx="609600" cy="277091"/>
            </a:xfrm>
            <a:prstGeom prst="triangl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pic>
        <p:nvPicPr>
          <p:cNvPr id="28" name="Picture 27" descr="gro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21132" y="901857"/>
            <a:ext cx="375395" cy="375395"/>
          </a:xfrm>
          <a:prstGeom prst="rect">
            <a:avLst/>
          </a:prstGeom>
        </p:spPr>
      </p:pic>
      <p:pic>
        <p:nvPicPr>
          <p:cNvPr id="29" name="Picture 28" descr="loup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2028" y="914128"/>
            <a:ext cx="333718" cy="333718"/>
          </a:xfrm>
          <a:prstGeom prst="rect">
            <a:avLst/>
          </a:prstGeom>
        </p:spPr>
      </p:pic>
      <p:sp>
        <p:nvSpPr>
          <p:cNvPr id="30" name="Content Placeholder 8"/>
          <p:cNvSpPr>
            <a:spLocks noGrp="1"/>
          </p:cNvSpPr>
          <p:nvPr>
            <p:ph idx="12" hasCustomPrompt="1"/>
          </p:nvPr>
        </p:nvSpPr>
        <p:spPr>
          <a:xfrm>
            <a:off x="395554" y="938987"/>
            <a:ext cx="1971745" cy="972292"/>
          </a:xfrm>
          <a:prstGeom prst="rect">
            <a:avLst/>
          </a:prstGeom>
        </p:spPr>
        <p:txBody>
          <a:bodyPr>
            <a:normAutofit/>
          </a:bodyPr>
          <a:lstStyle>
            <a:lvl1pPr marL="0" indent="0">
              <a:lnSpc>
                <a:spcPct val="90000"/>
              </a:lnSpc>
              <a:buNone/>
              <a:defRPr sz="2000" b="1">
                <a:solidFill>
                  <a:srgbClr val="FFFFFF"/>
                </a:solidFill>
              </a:defRPr>
            </a:lvl1pPr>
            <a:lvl2pPr marL="457177" indent="0">
              <a:buNone/>
              <a:defRPr b="1">
                <a:solidFill>
                  <a:srgbClr val="FFFFFF"/>
                </a:solidFill>
              </a:defRPr>
            </a:lvl2pPr>
            <a:lvl3pPr marL="914356" indent="0">
              <a:buNone/>
              <a:defRPr b="1">
                <a:solidFill>
                  <a:srgbClr val="FFFFFF"/>
                </a:solidFill>
              </a:defRPr>
            </a:lvl3pPr>
            <a:lvl4pPr marL="1371532" indent="0">
              <a:buNone/>
              <a:defRPr b="1">
                <a:solidFill>
                  <a:srgbClr val="FFFFFF"/>
                </a:solidFill>
              </a:defRPr>
            </a:lvl4pPr>
          </a:lstStyle>
          <a:p>
            <a:pPr lvl="0"/>
            <a:r>
              <a:rPr lang="en-US"/>
              <a:t>CLICK TO EDIT</a:t>
            </a:r>
          </a:p>
        </p:txBody>
      </p:sp>
      <p:sp>
        <p:nvSpPr>
          <p:cNvPr id="31" name="Content Placeholder 8"/>
          <p:cNvSpPr>
            <a:spLocks noGrp="1"/>
          </p:cNvSpPr>
          <p:nvPr>
            <p:ph idx="13"/>
          </p:nvPr>
        </p:nvSpPr>
        <p:spPr>
          <a:xfrm>
            <a:off x="395553" y="1925455"/>
            <a:ext cx="1984076" cy="972292"/>
          </a:xfrm>
          <a:prstGeom prst="rect">
            <a:avLst/>
          </a:prstGeom>
        </p:spPr>
        <p:txBody>
          <a:bodyPr>
            <a:noAutofit/>
          </a:bodyPr>
          <a:lstStyle>
            <a:lvl1pPr marL="0" indent="0">
              <a:lnSpc>
                <a:spcPct val="90000"/>
              </a:lnSpc>
              <a:buNone/>
              <a:defRPr sz="1600">
                <a:solidFill>
                  <a:srgbClr val="FFFFFF"/>
                </a:solidFill>
              </a:defRPr>
            </a:lvl1pPr>
            <a:lvl2pPr marL="457177" indent="0">
              <a:buNone/>
              <a:defRPr sz="1600">
                <a:solidFill>
                  <a:srgbClr val="FFFFFF"/>
                </a:solidFill>
              </a:defRPr>
            </a:lvl2pPr>
            <a:lvl3pPr marL="914356" indent="0">
              <a:buNone/>
              <a:defRPr sz="1600">
                <a:solidFill>
                  <a:srgbClr val="FFFFFF"/>
                </a:solidFill>
              </a:defRPr>
            </a:lvl3pPr>
            <a:lvl4pPr marL="1371532" indent="0">
              <a:buNone/>
              <a:defRPr sz="1600">
                <a:solidFill>
                  <a:srgbClr val="FFFFFF"/>
                </a:solidFill>
              </a:defRPr>
            </a:lvl4pPr>
          </a:lstStyle>
          <a:p>
            <a:pPr lvl="0"/>
            <a:r>
              <a:rPr lang="en-US"/>
              <a:t>Click to edit</a:t>
            </a:r>
          </a:p>
        </p:txBody>
      </p:sp>
      <p:sp>
        <p:nvSpPr>
          <p:cNvPr id="32" name="Content Placeholder 8"/>
          <p:cNvSpPr>
            <a:spLocks noGrp="1"/>
          </p:cNvSpPr>
          <p:nvPr>
            <p:ph idx="14"/>
          </p:nvPr>
        </p:nvSpPr>
        <p:spPr>
          <a:xfrm>
            <a:off x="2644392" y="2344704"/>
            <a:ext cx="2386118" cy="466727"/>
          </a:xfrm>
          <a:prstGeom prst="rect">
            <a:avLst/>
          </a:prstGeom>
        </p:spPr>
        <p:txBody>
          <a:bodyPr>
            <a:noAutofit/>
          </a:bodyPr>
          <a:lstStyle>
            <a:lvl1pPr marL="0" indent="0" algn="ctr">
              <a:buNone/>
              <a:defRPr sz="1800">
                <a:solidFill>
                  <a:srgbClr val="FFFFFF"/>
                </a:solidFill>
              </a:defRPr>
            </a:lvl1pPr>
            <a:lvl2pPr marL="457177" indent="0">
              <a:buNone/>
              <a:defRPr sz="1600">
                <a:solidFill>
                  <a:srgbClr val="FFFFFF"/>
                </a:solidFill>
              </a:defRPr>
            </a:lvl2pPr>
            <a:lvl3pPr marL="914356" indent="0">
              <a:buNone/>
              <a:defRPr sz="1600">
                <a:solidFill>
                  <a:srgbClr val="FFFFFF"/>
                </a:solidFill>
              </a:defRPr>
            </a:lvl3pPr>
            <a:lvl4pPr marL="1371532" indent="0">
              <a:buNone/>
              <a:defRPr sz="1600">
                <a:solidFill>
                  <a:srgbClr val="FFFFFF"/>
                </a:solidFill>
              </a:defRPr>
            </a:lvl4pPr>
          </a:lstStyle>
          <a:p>
            <a:pPr lvl="0"/>
            <a:r>
              <a:rPr lang="en-US"/>
              <a:t>Click to edit</a:t>
            </a:r>
          </a:p>
        </p:txBody>
      </p:sp>
      <p:sp>
        <p:nvSpPr>
          <p:cNvPr id="34" name="Content Placeholder 8"/>
          <p:cNvSpPr>
            <a:spLocks noGrp="1"/>
          </p:cNvSpPr>
          <p:nvPr>
            <p:ph idx="16"/>
          </p:nvPr>
        </p:nvSpPr>
        <p:spPr>
          <a:xfrm>
            <a:off x="2644392" y="1740493"/>
            <a:ext cx="2386118" cy="466727"/>
          </a:xfrm>
          <a:prstGeom prst="rect">
            <a:avLst/>
          </a:prstGeom>
        </p:spPr>
        <p:txBody>
          <a:bodyPr>
            <a:noAutofit/>
          </a:bodyPr>
          <a:lstStyle>
            <a:lvl1pPr marL="0" indent="0" algn="ctr">
              <a:buNone/>
              <a:defRPr sz="1800">
                <a:solidFill>
                  <a:srgbClr val="FFFFFF"/>
                </a:solidFill>
              </a:defRPr>
            </a:lvl1pPr>
            <a:lvl2pPr marL="457177" indent="0">
              <a:buNone/>
              <a:defRPr sz="1600">
                <a:solidFill>
                  <a:srgbClr val="FFFFFF"/>
                </a:solidFill>
              </a:defRPr>
            </a:lvl2pPr>
            <a:lvl3pPr marL="914356" indent="0">
              <a:buNone/>
              <a:defRPr sz="1600">
                <a:solidFill>
                  <a:srgbClr val="FFFFFF"/>
                </a:solidFill>
              </a:defRPr>
            </a:lvl3pPr>
            <a:lvl4pPr marL="1371532" indent="0">
              <a:buNone/>
              <a:defRPr sz="1600">
                <a:solidFill>
                  <a:srgbClr val="FFFFFF"/>
                </a:solidFill>
              </a:defRPr>
            </a:lvl4pPr>
          </a:lstStyle>
          <a:p>
            <a:pPr lvl="0"/>
            <a:r>
              <a:rPr lang="en-US"/>
              <a:t>Click to edit</a:t>
            </a:r>
          </a:p>
        </p:txBody>
      </p:sp>
      <p:sp>
        <p:nvSpPr>
          <p:cNvPr id="33" name="TextBox 32"/>
          <p:cNvSpPr txBox="1"/>
          <p:nvPr userDrawn="1"/>
        </p:nvSpPr>
        <p:spPr>
          <a:xfrm>
            <a:off x="123909" y="4901685"/>
            <a:ext cx="2695492" cy="184666"/>
          </a:xfrm>
          <a:prstGeom prst="rect">
            <a:avLst/>
          </a:prstGeom>
          <a:noFill/>
        </p:spPr>
        <p:txBody>
          <a:bodyPr wrap="square" lIns="91436" tIns="45718" rIns="91436" bIns="45718" rtlCol="0">
            <a:spAutoFit/>
          </a:bodyPr>
          <a:lstStyle/>
          <a:p>
            <a:r>
              <a:rPr lang="en-US" sz="600" dirty="0">
                <a:solidFill>
                  <a:srgbClr val="FFFFFF"/>
                </a:solidFill>
              </a:rPr>
              <a:t>© 2017 Kaufman, Hall &amp; Associates, LLC. All rights reserved.</a:t>
            </a:r>
          </a:p>
        </p:txBody>
      </p:sp>
    </p:spTree>
    <p:extLst>
      <p:ext uri="{BB962C8B-B14F-4D97-AF65-F5344CB8AC3E}">
        <p14:creationId xmlns:p14="http://schemas.microsoft.com/office/powerpoint/2010/main" val="2752048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lutions 1">
    <p:spTree>
      <p:nvGrpSpPr>
        <p:cNvPr id="1" name=""/>
        <p:cNvGrpSpPr/>
        <p:nvPr/>
      </p:nvGrpSpPr>
      <p:grpSpPr>
        <a:xfrm>
          <a:off x="0" y="0"/>
          <a:ext cx="0" cy="0"/>
          <a:chOff x="0" y="0"/>
          <a:chExt cx="0" cy="0"/>
        </a:xfrm>
      </p:grpSpPr>
      <p:sp>
        <p:nvSpPr>
          <p:cNvPr id="36" name="Content Placeholder 9"/>
          <p:cNvSpPr>
            <a:spLocks noGrp="1"/>
          </p:cNvSpPr>
          <p:nvPr>
            <p:ph idx="17"/>
          </p:nvPr>
        </p:nvSpPr>
        <p:spPr>
          <a:xfrm>
            <a:off x="5580011" y="1567862"/>
            <a:ext cx="3137074" cy="3179510"/>
          </a:xfrm>
          <a:prstGeom prst="rect">
            <a:avLst/>
          </a:prstGeom>
        </p:spPr>
        <p:txBody>
          <a:bodyPr>
            <a:normAutofit/>
          </a:bodyPr>
          <a:lstStyle>
            <a:lvl1pPr>
              <a:defRPr sz="1200"/>
            </a:lvl1pPr>
            <a:lvl2pPr>
              <a:defRPr sz="1200"/>
            </a:lvl2pPr>
            <a:lvl3pPr>
              <a:defRPr sz="1200"/>
            </a:lvl3pPr>
            <a:lvl4pPr>
              <a:defRPr sz="1200"/>
            </a:lvl4pPr>
          </a:lstStyle>
          <a:p>
            <a:pPr lvl="0"/>
            <a:r>
              <a:rPr lang="en-US"/>
              <a:t>Click to edit Master text styles</a:t>
            </a:r>
          </a:p>
        </p:txBody>
      </p:sp>
      <p:sp>
        <p:nvSpPr>
          <p:cNvPr id="11" name="Rectangle 10"/>
          <p:cNvSpPr/>
          <p:nvPr userDrawn="1"/>
        </p:nvSpPr>
        <p:spPr>
          <a:xfrm>
            <a:off x="-1" y="-3592"/>
            <a:ext cx="2593574" cy="5147092"/>
          </a:xfrm>
          <a:prstGeom prst="rect">
            <a:avLst/>
          </a:prstGeom>
          <a:solidFill>
            <a:srgbClr val="002D7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Rectangle 11"/>
          <p:cNvSpPr/>
          <p:nvPr userDrawn="1"/>
        </p:nvSpPr>
        <p:spPr>
          <a:xfrm>
            <a:off x="2586438" y="-3593"/>
            <a:ext cx="2490422" cy="5143500"/>
          </a:xfrm>
          <a:prstGeom prst="rect">
            <a:avLst/>
          </a:prstGeom>
          <a:solidFill>
            <a:srgbClr val="E6E6E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rgbClr val="0C3D69"/>
                </a:solidFill>
              </a:rPr>
              <a:t>  </a:t>
            </a:r>
          </a:p>
        </p:txBody>
      </p:sp>
      <p:sp>
        <p:nvSpPr>
          <p:cNvPr id="13" name="Rectangle 12"/>
          <p:cNvSpPr/>
          <p:nvPr userDrawn="1"/>
        </p:nvSpPr>
        <p:spPr>
          <a:xfrm>
            <a:off x="2586438" y="1657350"/>
            <a:ext cx="2490422" cy="609600"/>
          </a:xfrm>
          <a:prstGeom prst="rect">
            <a:avLst/>
          </a:prstGeom>
          <a:solidFill>
            <a:srgbClr val="105BA8"/>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bg1"/>
              </a:solidFill>
            </a:endParaRPr>
          </a:p>
        </p:txBody>
      </p:sp>
      <p:sp>
        <p:nvSpPr>
          <p:cNvPr id="18" name="TextBox 17"/>
          <p:cNvSpPr txBox="1"/>
          <p:nvPr userDrawn="1"/>
        </p:nvSpPr>
        <p:spPr>
          <a:xfrm>
            <a:off x="5244167" y="3794109"/>
            <a:ext cx="3214033" cy="507827"/>
          </a:xfrm>
          <a:prstGeom prst="rect">
            <a:avLst/>
          </a:prstGeom>
          <a:noFill/>
        </p:spPr>
        <p:txBody>
          <a:bodyPr wrap="none" lIns="91436" tIns="45718" rIns="91436" bIns="45718" rtlCol="0">
            <a:spAutoFit/>
          </a:bodyPr>
          <a:lstStyle/>
          <a:p>
            <a:r>
              <a:rPr lang="en-US" sz="1500" dirty="0">
                <a:solidFill>
                  <a:prstClr val="white"/>
                </a:solidFill>
                <a:latin typeface="Segoe UI Semibold" panose="020B0702040204020203" pitchFamily="34" charset="0"/>
                <a:cs typeface="Segoe UI Semibold" panose="020B0702040204020203" pitchFamily="34" charset="0"/>
              </a:rPr>
              <a:t>Tuition Planning</a:t>
            </a:r>
          </a:p>
          <a:p>
            <a:r>
              <a:rPr lang="en-US" sz="1200" dirty="0">
                <a:solidFill>
                  <a:srgbClr val="FFFFFF"/>
                </a:solidFill>
                <a:cs typeface="Calibri"/>
              </a:rPr>
              <a:t>Model the Impact of Changes in Tuition Revenue</a:t>
            </a:r>
          </a:p>
        </p:txBody>
      </p:sp>
      <p:sp>
        <p:nvSpPr>
          <p:cNvPr id="19" name="Rectangle 18"/>
          <p:cNvSpPr/>
          <p:nvPr userDrawn="1"/>
        </p:nvSpPr>
        <p:spPr>
          <a:xfrm>
            <a:off x="3251074" y="861960"/>
            <a:ext cx="736074" cy="400110"/>
          </a:xfrm>
          <a:prstGeom prst="rect">
            <a:avLst/>
          </a:prstGeom>
        </p:spPr>
        <p:txBody>
          <a:bodyPr wrap="none">
            <a:spAutoFit/>
          </a:bodyPr>
          <a:lstStyle/>
          <a:p>
            <a:r>
              <a:rPr lang="en-US" sz="2000" b="1" dirty="0">
                <a:solidFill>
                  <a:schemeClr val="bg2"/>
                </a:solidFill>
                <a:latin typeface="Calibri"/>
                <a:cs typeface="Calibri"/>
              </a:rPr>
              <a:t>ROLE</a:t>
            </a:r>
            <a:r>
              <a:rPr lang="en-US" sz="2000" b="1" dirty="0">
                <a:solidFill>
                  <a:srgbClr val="000000"/>
                </a:solidFill>
                <a:latin typeface="Calibri"/>
                <a:cs typeface="Calibri"/>
              </a:rPr>
              <a:t> </a:t>
            </a:r>
          </a:p>
        </p:txBody>
      </p:sp>
      <p:sp>
        <p:nvSpPr>
          <p:cNvPr id="21" name="Rectangle 20"/>
          <p:cNvSpPr/>
          <p:nvPr userDrawn="1"/>
        </p:nvSpPr>
        <p:spPr>
          <a:xfrm>
            <a:off x="6053438" y="861960"/>
            <a:ext cx="1490362" cy="400110"/>
          </a:xfrm>
          <a:prstGeom prst="rect">
            <a:avLst/>
          </a:prstGeom>
        </p:spPr>
        <p:txBody>
          <a:bodyPr wrap="none">
            <a:spAutoFit/>
          </a:bodyPr>
          <a:lstStyle/>
          <a:p>
            <a:r>
              <a:rPr lang="en-US" sz="2000" b="1" dirty="0">
                <a:solidFill>
                  <a:srgbClr val="000000"/>
                </a:solidFill>
                <a:latin typeface="Calibri"/>
                <a:cs typeface="Calibri"/>
              </a:rPr>
              <a:t>HIGHLIGHTS</a:t>
            </a:r>
          </a:p>
        </p:txBody>
      </p:sp>
      <p:sp>
        <p:nvSpPr>
          <p:cNvPr id="22" name="Isosceles Triangle 21"/>
          <p:cNvSpPr/>
          <p:nvPr userDrawn="1"/>
        </p:nvSpPr>
        <p:spPr>
          <a:xfrm rot="16200000" flipV="1">
            <a:off x="2486319" y="1886784"/>
            <a:ext cx="368360" cy="167436"/>
          </a:xfrm>
          <a:prstGeom prst="triangle">
            <a:avLst/>
          </a:prstGeom>
          <a:solidFill>
            <a:srgbClr val="002D7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25" name="Group 24"/>
          <p:cNvGrpSpPr/>
          <p:nvPr userDrawn="1"/>
        </p:nvGrpSpPr>
        <p:grpSpPr>
          <a:xfrm>
            <a:off x="990600" y="0"/>
            <a:ext cx="609600" cy="277090"/>
            <a:chOff x="4139453" y="-33641"/>
            <a:chExt cx="838200" cy="381000"/>
          </a:xfrm>
        </p:grpSpPr>
        <p:sp>
          <p:nvSpPr>
            <p:cNvPr id="26" name="Isosceles Triangle 25"/>
            <p:cNvSpPr/>
            <p:nvPr/>
          </p:nvSpPr>
          <p:spPr>
            <a:xfrm flipV="1">
              <a:off x="4139453" y="-33641"/>
              <a:ext cx="838200" cy="381000"/>
            </a:xfrm>
            <a:prstGeom prst="triangle">
              <a:avLst/>
            </a:prstGeom>
            <a:solidFill>
              <a:srgbClr val="FFFFFF">
                <a:alpha val="32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7" name="Isosceles Triangle 26"/>
            <p:cNvSpPr/>
            <p:nvPr/>
          </p:nvSpPr>
          <p:spPr>
            <a:xfrm flipV="1">
              <a:off x="4253753" y="-33641"/>
              <a:ext cx="609600" cy="277091"/>
            </a:xfrm>
            <a:prstGeom prst="triangl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pic>
        <p:nvPicPr>
          <p:cNvPr id="28" name="Picture 27" descr="gro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21132" y="901857"/>
            <a:ext cx="375395" cy="375395"/>
          </a:xfrm>
          <a:prstGeom prst="rect">
            <a:avLst/>
          </a:prstGeom>
        </p:spPr>
      </p:pic>
      <p:pic>
        <p:nvPicPr>
          <p:cNvPr id="29" name="Picture 28" descr="loup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2028" y="914128"/>
            <a:ext cx="333718" cy="333718"/>
          </a:xfrm>
          <a:prstGeom prst="rect">
            <a:avLst/>
          </a:prstGeom>
        </p:spPr>
      </p:pic>
      <p:sp>
        <p:nvSpPr>
          <p:cNvPr id="30" name="Content Placeholder 8"/>
          <p:cNvSpPr>
            <a:spLocks noGrp="1"/>
          </p:cNvSpPr>
          <p:nvPr>
            <p:ph idx="12" hasCustomPrompt="1"/>
          </p:nvPr>
        </p:nvSpPr>
        <p:spPr>
          <a:xfrm>
            <a:off x="395554" y="938987"/>
            <a:ext cx="1971745" cy="972292"/>
          </a:xfrm>
          <a:prstGeom prst="rect">
            <a:avLst/>
          </a:prstGeom>
        </p:spPr>
        <p:txBody>
          <a:bodyPr>
            <a:normAutofit/>
          </a:bodyPr>
          <a:lstStyle>
            <a:lvl1pPr marL="0" indent="0">
              <a:lnSpc>
                <a:spcPct val="90000"/>
              </a:lnSpc>
              <a:buNone/>
              <a:defRPr sz="2000" b="1">
                <a:solidFill>
                  <a:srgbClr val="FFFFFF"/>
                </a:solidFill>
              </a:defRPr>
            </a:lvl1pPr>
            <a:lvl2pPr marL="457177" indent="0">
              <a:buNone/>
              <a:defRPr b="1">
                <a:solidFill>
                  <a:srgbClr val="FFFFFF"/>
                </a:solidFill>
              </a:defRPr>
            </a:lvl2pPr>
            <a:lvl3pPr marL="914356" indent="0">
              <a:buNone/>
              <a:defRPr b="1">
                <a:solidFill>
                  <a:srgbClr val="FFFFFF"/>
                </a:solidFill>
              </a:defRPr>
            </a:lvl3pPr>
            <a:lvl4pPr marL="1371532" indent="0">
              <a:buNone/>
              <a:defRPr b="1">
                <a:solidFill>
                  <a:srgbClr val="FFFFFF"/>
                </a:solidFill>
              </a:defRPr>
            </a:lvl4pPr>
          </a:lstStyle>
          <a:p>
            <a:pPr lvl="0"/>
            <a:r>
              <a:rPr lang="en-US"/>
              <a:t>CLICK TO EDIT</a:t>
            </a:r>
          </a:p>
        </p:txBody>
      </p:sp>
      <p:sp>
        <p:nvSpPr>
          <p:cNvPr id="31" name="Content Placeholder 8"/>
          <p:cNvSpPr>
            <a:spLocks noGrp="1"/>
          </p:cNvSpPr>
          <p:nvPr>
            <p:ph idx="13"/>
          </p:nvPr>
        </p:nvSpPr>
        <p:spPr>
          <a:xfrm>
            <a:off x="395553" y="1925455"/>
            <a:ext cx="1984076" cy="972292"/>
          </a:xfrm>
          <a:prstGeom prst="rect">
            <a:avLst/>
          </a:prstGeom>
        </p:spPr>
        <p:txBody>
          <a:bodyPr>
            <a:noAutofit/>
          </a:bodyPr>
          <a:lstStyle>
            <a:lvl1pPr marL="0" indent="0">
              <a:lnSpc>
                <a:spcPct val="90000"/>
              </a:lnSpc>
              <a:buNone/>
              <a:defRPr sz="1600">
                <a:solidFill>
                  <a:srgbClr val="FFFFFF"/>
                </a:solidFill>
              </a:defRPr>
            </a:lvl1pPr>
            <a:lvl2pPr marL="457177" indent="0">
              <a:buNone/>
              <a:defRPr sz="1600">
                <a:solidFill>
                  <a:srgbClr val="FFFFFF"/>
                </a:solidFill>
              </a:defRPr>
            </a:lvl2pPr>
            <a:lvl3pPr marL="914356" indent="0">
              <a:buNone/>
              <a:defRPr sz="1600">
                <a:solidFill>
                  <a:srgbClr val="FFFFFF"/>
                </a:solidFill>
              </a:defRPr>
            </a:lvl3pPr>
            <a:lvl4pPr marL="1371532" indent="0">
              <a:buNone/>
              <a:defRPr sz="1600">
                <a:solidFill>
                  <a:srgbClr val="FFFFFF"/>
                </a:solidFill>
              </a:defRPr>
            </a:lvl4pPr>
          </a:lstStyle>
          <a:p>
            <a:pPr lvl="0"/>
            <a:r>
              <a:rPr lang="en-US"/>
              <a:t>Click to edit</a:t>
            </a:r>
          </a:p>
        </p:txBody>
      </p:sp>
      <p:sp>
        <p:nvSpPr>
          <p:cNvPr id="34" name="Content Placeholder 8"/>
          <p:cNvSpPr>
            <a:spLocks noGrp="1"/>
          </p:cNvSpPr>
          <p:nvPr>
            <p:ph idx="16"/>
          </p:nvPr>
        </p:nvSpPr>
        <p:spPr>
          <a:xfrm>
            <a:off x="2644392" y="1740493"/>
            <a:ext cx="2386118" cy="466727"/>
          </a:xfrm>
          <a:prstGeom prst="rect">
            <a:avLst/>
          </a:prstGeom>
        </p:spPr>
        <p:txBody>
          <a:bodyPr>
            <a:noAutofit/>
          </a:bodyPr>
          <a:lstStyle>
            <a:lvl1pPr marL="0" indent="0" algn="ctr">
              <a:buNone/>
              <a:defRPr sz="1800">
                <a:solidFill>
                  <a:srgbClr val="FFFFFF"/>
                </a:solidFill>
              </a:defRPr>
            </a:lvl1pPr>
            <a:lvl2pPr marL="457177" indent="0">
              <a:buNone/>
              <a:defRPr sz="1600">
                <a:solidFill>
                  <a:srgbClr val="FFFFFF"/>
                </a:solidFill>
              </a:defRPr>
            </a:lvl2pPr>
            <a:lvl3pPr marL="914356" indent="0">
              <a:buNone/>
              <a:defRPr sz="1600">
                <a:solidFill>
                  <a:srgbClr val="FFFFFF"/>
                </a:solidFill>
              </a:defRPr>
            </a:lvl3pPr>
            <a:lvl4pPr marL="1371532" indent="0">
              <a:buNone/>
              <a:defRPr sz="1600">
                <a:solidFill>
                  <a:srgbClr val="FFFFFF"/>
                </a:solidFill>
              </a:defRPr>
            </a:lvl4pPr>
          </a:lstStyle>
          <a:p>
            <a:pPr lvl="0"/>
            <a:r>
              <a:rPr lang="en-US"/>
              <a:t>Click to edit</a:t>
            </a:r>
          </a:p>
        </p:txBody>
      </p:sp>
      <p:sp>
        <p:nvSpPr>
          <p:cNvPr id="24" name="TextBox 23"/>
          <p:cNvSpPr txBox="1"/>
          <p:nvPr userDrawn="1"/>
        </p:nvSpPr>
        <p:spPr>
          <a:xfrm>
            <a:off x="123909" y="4901685"/>
            <a:ext cx="2695492" cy="184666"/>
          </a:xfrm>
          <a:prstGeom prst="rect">
            <a:avLst/>
          </a:prstGeom>
          <a:noFill/>
        </p:spPr>
        <p:txBody>
          <a:bodyPr wrap="square" lIns="91436" tIns="45718" rIns="91436" bIns="45718" rtlCol="0">
            <a:spAutoFit/>
          </a:bodyPr>
          <a:lstStyle/>
          <a:p>
            <a:r>
              <a:rPr lang="en-US" sz="600" dirty="0">
                <a:solidFill>
                  <a:srgbClr val="FFFFFF"/>
                </a:solidFill>
              </a:rPr>
              <a:t>© 2017 Kaufman, Hall &amp; Associates, LLC. All rights reserved.</a:t>
            </a:r>
          </a:p>
        </p:txBody>
      </p:sp>
    </p:spTree>
    <p:extLst>
      <p:ext uri="{BB962C8B-B14F-4D97-AF65-F5344CB8AC3E}">
        <p14:creationId xmlns:p14="http://schemas.microsoft.com/office/powerpoint/2010/main" val="2700713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7" name="Rectangle 26"/>
          <p:cNvSpPr/>
          <p:nvPr userDrawn="1"/>
        </p:nvSpPr>
        <p:spPr>
          <a:xfrm>
            <a:off x="0" y="0"/>
            <a:ext cx="4572000" cy="5143500"/>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8" name="Rectangle 27"/>
          <p:cNvSpPr/>
          <p:nvPr userDrawn="1"/>
        </p:nvSpPr>
        <p:spPr>
          <a:xfrm>
            <a:off x="4572000" y="0"/>
            <a:ext cx="4572000" cy="5143500"/>
          </a:xfrm>
          <a:prstGeom prst="rect">
            <a:avLst/>
          </a:prstGeom>
          <a:solidFill>
            <a:srgbClr val="E6E6E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2" name="Diagonal Stripe 41"/>
          <p:cNvSpPr/>
          <p:nvPr userDrawn="1"/>
        </p:nvSpPr>
        <p:spPr>
          <a:xfrm rot="2700000">
            <a:off x="2915031" y="3351338"/>
            <a:ext cx="3584322" cy="3584324"/>
          </a:xfrm>
          <a:prstGeom prst="diagStripe">
            <a:avLst/>
          </a:prstGeom>
          <a:solidFill>
            <a:srgbClr val="FFFFFF"/>
          </a:solidFill>
          <a:ln>
            <a:noFill/>
          </a:ln>
        </p:spPr>
        <p:style>
          <a:lnRef idx="2">
            <a:schemeClr val="dk1"/>
          </a:lnRef>
          <a:fillRef idx="1">
            <a:schemeClr val="lt1"/>
          </a:fillRef>
          <a:effectRef idx="0">
            <a:schemeClr val="dk1"/>
          </a:effectRef>
          <a:fontRef idx="minor">
            <a:schemeClr val="dk1"/>
          </a:fontRef>
        </p:style>
        <p:txBody>
          <a:bodyPr lIns="121912" tIns="60956" rIns="121912" bIns="60956" rtlCol="0" anchor="ctr"/>
          <a:lstStyle/>
          <a:p>
            <a:pPr algn="ctr"/>
            <a:endParaRPr lang="en-US" dirty="0">
              <a:solidFill>
                <a:schemeClr val="tx1"/>
              </a:solidFill>
            </a:endParaRPr>
          </a:p>
        </p:txBody>
      </p:sp>
      <p:sp>
        <p:nvSpPr>
          <p:cNvPr id="30" name="TextBox 29"/>
          <p:cNvSpPr txBox="1"/>
          <p:nvPr userDrawn="1"/>
        </p:nvSpPr>
        <p:spPr>
          <a:xfrm>
            <a:off x="1636367" y="602218"/>
            <a:ext cx="1299266" cy="369332"/>
          </a:xfrm>
          <a:prstGeom prst="rect">
            <a:avLst/>
          </a:prstGeom>
          <a:noFill/>
        </p:spPr>
        <p:txBody>
          <a:bodyPr wrap="none" rtlCol="0">
            <a:spAutoFit/>
          </a:bodyPr>
          <a:lstStyle/>
          <a:p>
            <a:r>
              <a:rPr lang="en-US" b="1" dirty="0">
                <a:solidFill>
                  <a:srgbClr val="FFFFFF"/>
                </a:solidFill>
              </a:rPr>
              <a:t>CHALLENGE</a:t>
            </a:r>
          </a:p>
        </p:txBody>
      </p:sp>
      <p:sp>
        <p:nvSpPr>
          <p:cNvPr id="31" name="TextBox 30"/>
          <p:cNvSpPr txBox="1"/>
          <p:nvPr userDrawn="1"/>
        </p:nvSpPr>
        <p:spPr>
          <a:xfrm>
            <a:off x="6279882" y="602218"/>
            <a:ext cx="1182160" cy="369332"/>
          </a:xfrm>
          <a:prstGeom prst="rect">
            <a:avLst/>
          </a:prstGeom>
          <a:noFill/>
        </p:spPr>
        <p:txBody>
          <a:bodyPr wrap="none" rtlCol="0">
            <a:spAutoFit/>
          </a:bodyPr>
          <a:lstStyle/>
          <a:p>
            <a:r>
              <a:rPr lang="en-US" b="1" dirty="0">
                <a:solidFill>
                  <a:srgbClr val="105BA8"/>
                </a:solidFill>
              </a:rPr>
              <a:t>SOLUTION</a:t>
            </a:r>
          </a:p>
        </p:txBody>
      </p:sp>
      <p:grpSp>
        <p:nvGrpSpPr>
          <p:cNvPr id="33" name="Group 32"/>
          <p:cNvGrpSpPr/>
          <p:nvPr userDrawn="1"/>
        </p:nvGrpSpPr>
        <p:grpSpPr>
          <a:xfrm>
            <a:off x="6553200" y="-19050"/>
            <a:ext cx="609600" cy="277090"/>
            <a:chOff x="4139453" y="-33641"/>
            <a:chExt cx="838200" cy="381000"/>
          </a:xfrm>
        </p:grpSpPr>
        <p:sp>
          <p:nvSpPr>
            <p:cNvPr id="34" name="Isosceles Triangle 33"/>
            <p:cNvSpPr/>
            <p:nvPr/>
          </p:nvSpPr>
          <p:spPr>
            <a:xfrm flipV="1">
              <a:off x="4139453" y="-33641"/>
              <a:ext cx="838200" cy="381000"/>
            </a:xfrm>
            <a:prstGeom prst="triangle">
              <a:avLst/>
            </a:prstGeom>
            <a:solidFill>
              <a:schemeClr val="accent2">
                <a:alpha val="3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Isosceles Triangle 34"/>
            <p:cNvSpPr/>
            <p:nvPr/>
          </p:nvSpPr>
          <p:spPr>
            <a:xfrm flipV="1">
              <a:off x="4253753" y="-33641"/>
              <a:ext cx="609600" cy="277091"/>
            </a:xfrm>
            <a:prstGeom prst="triangle">
              <a:avLst/>
            </a:prstGeom>
            <a:solidFill>
              <a:srgbClr val="105BA8"/>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36" name="Group 35"/>
          <p:cNvGrpSpPr/>
          <p:nvPr userDrawn="1"/>
        </p:nvGrpSpPr>
        <p:grpSpPr>
          <a:xfrm>
            <a:off x="1981200" y="0"/>
            <a:ext cx="609600" cy="277090"/>
            <a:chOff x="4139453" y="-33641"/>
            <a:chExt cx="838200" cy="381000"/>
          </a:xfrm>
        </p:grpSpPr>
        <p:sp>
          <p:nvSpPr>
            <p:cNvPr id="37" name="Isosceles Triangle 36"/>
            <p:cNvSpPr/>
            <p:nvPr/>
          </p:nvSpPr>
          <p:spPr>
            <a:xfrm flipV="1">
              <a:off x="4139453" y="-33641"/>
              <a:ext cx="838200" cy="381000"/>
            </a:xfrm>
            <a:prstGeom prst="triangle">
              <a:avLst/>
            </a:prstGeom>
            <a:solidFill>
              <a:srgbClr val="FFFFFF">
                <a:alpha val="32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8" name="Isosceles Triangle 37"/>
            <p:cNvSpPr/>
            <p:nvPr/>
          </p:nvSpPr>
          <p:spPr>
            <a:xfrm flipV="1">
              <a:off x="4253753" y="-33641"/>
              <a:ext cx="609600" cy="277091"/>
            </a:xfrm>
            <a:prstGeom prst="triangl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cxnSp>
        <p:nvCxnSpPr>
          <p:cNvPr id="39" name="Straight Connector 38"/>
          <p:cNvCxnSpPr/>
          <p:nvPr userDrawn="1"/>
        </p:nvCxnSpPr>
        <p:spPr>
          <a:xfrm>
            <a:off x="1981200" y="1123950"/>
            <a:ext cx="533400" cy="0"/>
          </a:xfrm>
          <a:prstGeom prst="line">
            <a:avLst/>
          </a:prstGeom>
          <a:ln w="28575" cmpd="sng">
            <a:solidFill>
              <a:srgbClr val="FFFFFF"/>
            </a:solidFill>
          </a:ln>
        </p:spPr>
        <p:style>
          <a:lnRef idx="1">
            <a:schemeClr val="dk1"/>
          </a:lnRef>
          <a:fillRef idx="0">
            <a:schemeClr val="dk1"/>
          </a:fillRef>
          <a:effectRef idx="0">
            <a:schemeClr val="dk1"/>
          </a:effectRef>
          <a:fontRef idx="minor">
            <a:schemeClr val="tx1"/>
          </a:fontRef>
        </p:style>
      </p:cxnSp>
      <p:cxnSp>
        <p:nvCxnSpPr>
          <p:cNvPr id="40" name="Straight Connector 39"/>
          <p:cNvCxnSpPr/>
          <p:nvPr userDrawn="1"/>
        </p:nvCxnSpPr>
        <p:spPr>
          <a:xfrm>
            <a:off x="6546272" y="1123950"/>
            <a:ext cx="533400" cy="0"/>
          </a:xfrm>
          <a:prstGeom prst="line">
            <a:avLst/>
          </a:prstGeom>
          <a:ln w="28575" cmpd="sng">
            <a:solidFill>
              <a:srgbClr val="105BA8"/>
            </a:solidFill>
          </a:ln>
        </p:spPr>
        <p:style>
          <a:lnRef idx="1">
            <a:schemeClr val="dk1"/>
          </a:lnRef>
          <a:fillRef idx="0">
            <a:schemeClr val="dk1"/>
          </a:fillRef>
          <a:effectRef idx="0">
            <a:schemeClr val="dk1"/>
          </a:effectRef>
          <a:fontRef idx="minor">
            <a:schemeClr val="tx1"/>
          </a:fontRef>
        </p:style>
      </p:cxnSp>
      <p:sp>
        <p:nvSpPr>
          <p:cNvPr id="44" name="Content Placeholder 8"/>
          <p:cNvSpPr>
            <a:spLocks noGrp="1"/>
          </p:cNvSpPr>
          <p:nvPr>
            <p:ph idx="13"/>
          </p:nvPr>
        </p:nvSpPr>
        <p:spPr>
          <a:xfrm>
            <a:off x="671249" y="1350333"/>
            <a:ext cx="3237260" cy="2139293"/>
          </a:xfrm>
          <a:prstGeom prst="rect">
            <a:avLst/>
          </a:prstGeom>
        </p:spPr>
        <p:txBody>
          <a:bodyPr>
            <a:normAutofit/>
          </a:bodyPr>
          <a:lstStyle>
            <a:lvl1pPr marL="0" indent="0">
              <a:buNone/>
              <a:defRPr sz="1400">
                <a:solidFill>
                  <a:srgbClr val="FFFFFF"/>
                </a:solidFill>
              </a:defRPr>
            </a:lvl1pPr>
            <a:lvl2pPr marL="457177" indent="0">
              <a:buNone/>
              <a:defRPr>
                <a:solidFill>
                  <a:srgbClr val="FFFFFF"/>
                </a:solidFill>
              </a:defRPr>
            </a:lvl2pPr>
            <a:lvl3pPr marL="914356" indent="0">
              <a:buNone/>
              <a:defRPr>
                <a:solidFill>
                  <a:srgbClr val="FFFFFF"/>
                </a:solidFill>
              </a:defRPr>
            </a:lvl3pPr>
            <a:lvl4pPr marL="1371532" indent="0">
              <a:buNone/>
              <a:defRPr>
                <a:solidFill>
                  <a:srgbClr val="FFFFFF"/>
                </a:solidFill>
              </a:defRPr>
            </a:lvl4pPr>
          </a:lstStyle>
          <a:p>
            <a:pPr lvl="0"/>
            <a:r>
              <a:rPr lang="en-US"/>
              <a:t>Click to edit Master text styles</a:t>
            </a:r>
          </a:p>
        </p:txBody>
      </p:sp>
      <p:sp>
        <p:nvSpPr>
          <p:cNvPr id="46" name="Content Placeholder 8"/>
          <p:cNvSpPr>
            <a:spLocks noGrp="1"/>
          </p:cNvSpPr>
          <p:nvPr>
            <p:ph idx="14"/>
          </p:nvPr>
        </p:nvSpPr>
        <p:spPr>
          <a:xfrm>
            <a:off x="5196242" y="1350333"/>
            <a:ext cx="3237260" cy="2139293"/>
          </a:xfrm>
          <a:prstGeom prst="rect">
            <a:avLst/>
          </a:prstGeom>
        </p:spPr>
        <p:txBody>
          <a:bodyPr>
            <a:normAutofit/>
          </a:bodyPr>
          <a:lstStyle>
            <a:lvl1pPr marL="0" indent="0">
              <a:buNone/>
              <a:defRPr sz="1400">
                <a:solidFill>
                  <a:schemeClr val="bg2"/>
                </a:solidFill>
              </a:defRPr>
            </a:lvl1pPr>
            <a:lvl2pPr marL="457177" indent="0">
              <a:buNone/>
              <a:defRPr>
                <a:solidFill>
                  <a:srgbClr val="FFFFFF"/>
                </a:solidFill>
              </a:defRPr>
            </a:lvl2pPr>
            <a:lvl3pPr marL="914356" indent="0">
              <a:buNone/>
              <a:defRPr>
                <a:solidFill>
                  <a:srgbClr val="FFFFFF"/>
                </a:solidFill>
              </a:defRPr>
            </a:lvl3pPr>
            <a:lvl4pPr marL="1371532" indent="0">
              <a:buNone/>
              <a:defRPr>
                <a:solidFill>
                  <a:srgbClr val="FFFFFF"/>
                </a:solidFill>
              </a:defRPr>
            </a:lvl4pPr>
          </a:lstStyle>
          <a:p>
            <a:pPr lvl="0"/>
            <a:r>
              <a:rPr lang="en-US"/>
              <a:t>Click to edit Master text styles</a:t>
            </a:r>
          </a:p>
        </p:txBody>
      </p:sp>
      <p:sp>
        <p:nvSpPr>
          <p:cNvPr id="19" name="TextBox 18"/>
          <p:cNvSpPr txBox="1"/>
          <p:nvPr userDrawn="1"/>
        </p:nvSpPr>
        <p:spPr>
          <a:xfrm>
            <a:off x="123909" y="4901685"/>
            <a:ext cx="2695492" cy="184666"/>
          </a:xfrm>
          <a:prstGeom prst="rect">
            <a:avLst/>
          </a:prstGeom>
          <a:noFill/>
        </p:spPr>
        <p:txBody>
          <a:bodyPr wrap="square" lIns="91436" tIns="45718" rIns="91436" bIns="45718" rtlCol="0">
            <a:spAutoFit/>
          </a:bodyPr>
          <a:lstStyle/>
          <a:p>
            <a:r>
              <a:rPr lang="en-US" sz="600" dirty="0">
                <a:solidFill>
                  <a:schemeClr val="bg1"/>
                </a:solidFill>
              </a:rPr>
              <a:t>© 2017 Kaufman, Hall &amp; Associates, LLC. All rights reserved.</a:t>
            </a:r>
          </a:p>
        </p:txBody>
      </p:sp>
    </p:spTree>
    <p:extLst>
      <p:ext uri="{BB962C8B-B14F-4D97-AF65-F5344CB8AC3E}">
        <p14:creationId xmlns:p14="http://schemas.microsoft.com/office/powerpoint/2010/main" val="2597606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3" name="Rectangle 2"/>
          <p:cNvSpPr/>
          <p:nvPr userDrawn="1"/>
        </p:nvSpPr>
        <p:spPr>
          <a:xfrm>
            <a:off x="6099543" y="0"/>
            <a:ext cx="3044457" cy="51435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lIns="121912" tIns="60956" rIns="121912" bIns="60956" rtlCol="0" anchor="ctr"/>
          <a:lstStyle/>
          <a:p>
            <a:pPr algn="ctr"/>
            <a:endParaRPr lang="en-US" dirty="0"/>
          </a:p>
        </p:txBody>
      </p:sp>
      <p:sp>
        <p:nvSpPr>
          <p:cNvPr id="4" name="Rectangle 3"/>
          <p:cNvSpPr/>
          <p:nvPr userDrawn="1"/>
        </p:nvSpPr>
        <p:spPr>
          <a:xfrm>
            <a:off x="0" y="0"/>
            <a:ext cx="3044457" cy="5143500"/>
          </a:xfrm>
          <a:prstGeom prst="rect">
            <a:avLst/>
          </a:prstGeom>
          <a:solidFill>
            <a:srgbClr val="002D73"/>
          </a:solidFill>
          <a:ln>
            <a:noFill/>
          </a:ln>
        </p:spPr>
        <p:style>
          <a:lnRef idx="2">
            <a:schemeClr val="dk1"/>
          </a:lnRef>
          <a:fillRef idx="1">
            <a:schemeClr val="lt1"/>
          </a:fillRef>
          <a:effectRef idx="0">
            <a:schemeClr val="dk1"/>
          </a:effectRef>
          <a:fontRef idx="minor">
            <a:schemeClr val="dk1"/>
          </a:fontRef>
        </p:style>
        <p:txBody>
          <a:bodyPr lIns="121912" tIns="60956" rIns="121912" bIns="60956" rtlCol="0" anchor="ctr"/>
          <a:lstStyle/>
          <a:p>
            <a:pPr algn="ctr"/>
            <a:endParaRPr lang="en-US" dirty="0"/>
          </a:p>
        </p:txBody>
      </p:sp>
      <p:sp>
        <p:nvSpPr>
          <p:cNvPr id="5" name="Rectangle 4"/>
          <p:cNvSpPr/>
          <p:nvPr userDrawn="1"/>
        </p:nvSpPr>
        <p:spPr>
          <a:xfrm>
            <a:off x="3031610" y="0"/>
            <a:ext cx="3080781" cy="5143500"/>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lIns="121912" tIns="60956" rIns="121912" bIns="60956" rtlCol="0" anchor="ctr"/>
          <a:lstStyle/>
          <a:p>
            <a:pPr algn="ctr"/>
            <a:endParaRPr lang="en-US" dirty="0"/>
          </a:p>
        </p:txBody>
      </p:sp>
      <p:sp>
        <p:nvSpPr>
          <p:cNvPr id="28" name="Diagonal Stripe 27"/>
          <p:cNvSpPr/>
          <p:nvPr userDrawn="1"/>
        </p:nvSpPr>
        <p:spPr>
          <a:xfrm rot="2700000">
            <a:off x="2762631" y="3351338"/>
            <a:ext cx="3584322" cy="3584324"/>
          </a:xfrm>
          <a:prstGeom prst="diagStripe">
            <a:avLst/>
          </a:prstGeom>
          <a:solidFill>
            <a:srgbClr val="FFFFFF"/>
          </a:solidFill>
          <a:ln>
            <a:noFill/>
          </a:ln>
        </p:spPr>
        <p:style>
          <a:lnRef idx="2">
            <a:schemeClr val="dk1"/>
          </a:lnRef>
          <a:fillRef idx="1">
            <a:schemeClr val="lt1"/>
          </a:fillRef>
          <a:effectRef idx="0">
            <a:schemeClr val="dk1"/>
          </a:effectRef>
          <a:fontRef idx="minor">
            <a:schemeClr val="dk1"/>
          </a:fontRef>
        </p:style>
        <p:txBody>
          <a:bodyPr lIns="121912" tIns="60956" rIns="121912" bIns="60956" rtlCol="0" anchor="ctr"/>
          <a:lstStyle/>
          <a:p>
            <a:pPr algn="ctr"/>
            <a:endParaRPr lang="en-US" dirty="0">
              <a:solidFill>
                <a:schemeClr val="tx1"/>
              </a:solidFill>
            </a:endParaRPr>
          </a:p>
        </p:txBody>
      </p:sp>
      <p:sp>
        <p:nvSpPr>
          <p:cNvPr id="6" name="TextBox 5"/>
          <p:cNvSpPr txBox="1"/>
          <p:nvPr userDrawn="1"/>
        </p:nvSpPr>
        <p:spPr>
          <a:xfrm>
            <a:off x="835514" y="1197581"/>
            <a:ext cx="1373429" cy="400101"/>
          </a:xfrm>
          <a:prstGeom prst="rect">
            <a:avLst/>
          </a:prstGeom>
          <a:noFill/>
        </p:spPr>
        <p:txBody>
          <a:bodyPr wrap="none" lIns="121912" tIns="60956" rIns="121912" bIns="60956" rtlCol="0">
            <a:spAutoFit/>
          </a:bodyPr>
          <a:lstStyle/>
          <a:p>
            <a:pPr algn="ctr"/>
            <a:r>
              <a:rPr lang="en-US" b="1" dirty="0">
                <a:solidFill>
                  <a:srgbClr val="FFFFFF"/>
                </a:solidFill>
              </a:rPr>
              <a:t>CHALLENGE</a:t>
            </a:r>
          </a:p>
        </p:txBody>
      </p:sp>
      <p:grpSp>
        <p:nvGrpSpPr>
          <p:cNvPr id="8" name="Group 7"/>
          <p:cNvGrpSpPr/>
          <p:nvPr userDrawn="1"/>
        </p:nvGrpSpPr>
        <p:grpSpPr>
          <a:xfrm>
            <a:off x="1217429" y="0"/>
            <a:ext cx="609600" cy="277090"/>
            <a:chOff x="4139453" y="-33641"/>
            <a:chExt cx="838200" cy="381000"/>
          </a:xfrm>
        </p:grpSpPr>
        <p:sp>
          <p:nvSpPr>
            <p:cNvPr id="9" name="Isosceles Triangle 8"/>
            <p:cNvSpPr/>
            <p:nvPr/>
          </p:nvSpPr>
          <p:spPr>
            <a:xfrm flipV="1">
              <a:off x="4139453" y="-33641"/>
              <a:ext cx="838200" cy="381000"/>
            </a:xfrm>
            <a:prstGeom prst="triangle">
              <a:avLst/>
            </a:prstGeom>
            <a:solidFill>
              <a:srgbClr val="FFFFFF">
                <a:alpha val="32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Isosceles Triangle 9"/>
            <p:cNvSpPr/>
            <p:nvPr/>
          </p:nvSpPr>
          <p:spPr>
            <a:xfrm flipV="1">
              <a:off x="4253753" y="-33641"/>
              <a:ext cx="609600" cy="277091"/>
            </a:xfrm>
            <a:prstGeom prst="triangl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cxnSp>
        <p:nvCxnSpPr>
          <p:cNvPr id="11" name="Straight Connector 10"/>
          <p:cNvCxnSpPr/>
          <p:nvPr userDrawn="1"/>
        </p:nvCxnSpPr>
        <p:spPr>
          <a:xfrm>
            <a:off x="1255529" y="1719312"/>
            <a:ext cx="533400" cy="0"/>
          </a:xfrm>
          <a:prstGeom prst="line">
            <a:avLst/>
          </a:prstGeom>
          <a:ln w="28575" cmpd="sng">
            <a:solidFill>
              <a:srgbClr val="FFFFFF"/>
            </a:solidFill>
          </a:ln>
        </p:spPr>
        <p:style>
          <a:lnRef idx="1">
            <a:schemeClr val="dk1"/>
          </a:lnRef>
          <a:fillRef idx="0">
            <a:schemeClr val="dk1"/>
          </a:fillRef>
          <a:effectRef idx="0">
            <a:schemeClr val="dk1"/>
          </a:effectRef>
          <a:fontRef idx="minor">
            <a:schemeClr val="tx1"/>
          </a:fontRef>
        </p:style>
      </p:cxnSp>
      <p:sp>
        <p:nvSpPr>
          <p:cNvPr id="12" name="TextBox 11"/>
          <p:cNvSpPr txBox="1"/>
          <p:nvPr userDrawn="1"/>
        </p:nvSpPr>
        <p:spPr>
          <a:xfrm>
            <a:off x="3945900" y="1216631"/>
            <a:ext cx="1243699" cy="400101"/>
          </a:xfrm>
          <a:prstGeom prst="rect">
            <a:avLst/>
          </a:prstGeom>
          <a:noFill/>
        </p:spPr>
        <p:txBody>
          <a:bodyPr wrap="none" lIns="121912" tIns="60956" rIns="121912" bIns="60956" rtlCol="0">
            <a:spAutoFit/>
          </a:bodyPr>
          <a:lstStyle/>
          <a:p>
            <a:pPr algn="ctr"/>
            <a:r>
              <a:rPr lang="en-US" b="1" dirty="0">
                <a:solidFill>
                  <a:schemeClr val="bg1"/>
                </a:solidFill>
              </a:rPr>
              <a:t>SOLUTION</a:t>
            </a:r>
          </a:p>
        </p:txBody>
      </p:sp>
      <p:cxnSp>
        <p:nvCxnSpPr>
          <p:cNvPr id="13" name="Straight Connector 12"/>
          <p:cNvCxnSpPr/>
          <p:nvPr userDrawn="1"/>
        </p:nvCxnSpPr>
        <p:spPr>
          <a:xfrm>
            <a:off x="4301048" y="1738362"/>
            <a:ext cx="533400" cy="0"/>
          </a:xfrm>
          <a:prstGeom prst="line">
            <a:avLst/>
          </a:prstGeom>
          <a:ln w="28575" cmpd="sng">
            <a:solidFill>
              <a:srgbClr val="FFFFFF"/>
            </a:solidFill>
          </a:ln>
        </p:spPr>
        <p:style>
          <a:lnRef idx="1">
            <a:schemeClr val="dk1"/>
          </a:lnRef>
          <a:fillRef idx="0">
            <a:schemeClr val="dk1"/>
          </a:fillRef>
          <a:effectRef idx="0">
            <a:schemeClr val="dk1"/>
          </a:effectRef>
          <a:fontRef idx="minor">
            <a:schemeClr val="tx1"/>
          </a:fontRef>
        </p:style>
      </p:cxnSp>
      <p:sp>
        <p:nvSpPr>
          <p:cNvPr id="14" name="TextBox 13"/>
          <p:cNvSpPr txBox="1"/>
          <p:nvPr userDrawn="1"/>
        </p:nvSpPr>
        <p:spPr>
          <a:xfrm>
            <a:off x="6859360" y="1197581"/>
            <a:ext cx="1524824" cy="400101"/>
          </a:xfrm>
          <a:prstGeom prst="rect">
            <a:avLst/>
          </a:prstGeom>
          <a:noFill/>
        </p:spPr>
        <p:txBody>
          <a:bodyPr wrap="square" lIns="121912" tIns="60956" rIns="121912" bIns="60956" rtlCol="0">
            <a:spAutoFit/>
          </a:bodyPr>
          <a:lstStyle/>
          <a:p>
            <a:pPr algn="ctr"/>
            <a:r>
              <a:rPr lang="en-US" b="1" dirty="0">
                <a:solidFill>
                  <a:srgbClr val="FFFFFF"/>
                </a:solidFill>
              </a:rPr>
              <a:t>RESULTS</a:t>
            </a:r>
          </a:p>
        </p:txBody>
      </p:sp>
      <p:grpSp>
        <p:nvGrpSpPr>
          <p:cNvPr id="15" name="Group 14"/>
          <p:cNvGrpSpPr/>
          <p:nvPr userDrawn="1"/>
        </p:nvGrpSpPr>
        <p:grpSpPr>
          <a:xfrm>
            <a:off x="7316972" y="0"/>
            <a:ext cx="609600" cy="277090"/>
            <a:chOff x="4139453" y="-33641"/>
            <a:chExt cx="838200" cy="381000"/>
          </a:xfrm>
        </p:grpSpPr>
        <p:sp>
          <p:nvSpPr>
            <p:cNvPr id="16" name="Isosceles Triangle 15"/>
            <p:cNvSpPr/>
            <p:nvPr/>
          </p:nvSpPr>
          <p:spPr>
            <a:xfrm flipV="1">
              <a:off x="4139453" y="-33641"/>
              <a:ext cx="838200" cy="381000"/>
            </a:xfrm>
            <a:prstGeom prst="triangle">
              <a:avLst/>
            </a:prstGeom>
            <a:solidFill>
              <a:srgbClr val="FFFFFF">
                <a:alpha val="32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Isosceles Triangle 16"/>
            <p:cNvSpPr/>
            <p:nvPr/>
          </p:nvSpPr>
          <p:spPr>
            <a:xfrm flipV="1">
              <a:off x="4253753" y="-33641"/>
              <a:ext cx="609600" cy="277091"/>
            </a:xfrm>
            <a:prstGeom prst="triangl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cxnSp>
        <p:nvCxnSpPr>
          <p:cNvPr id="18" name="Straight Connector 17"/>
          <p:cNvCxnSpPr/>
          <p:nvPr userDrawn="1"/>
        </p:nvCxnSpPr>
        <p:spPr>
          <a:xfrm>
            <a:off x="7355071" y="1719312"/>
            <a:ext cx="533400" cy="0"/>
          </a:xfrm>
          <a:prstGeom prst="line">
            <a:avLst/>
          </a:prstGeom>
          <a:ln w="28575" cmpd="sng">
            <a:solidFill>
              <a:srgbClr val="FFFFFF"/>
            </a:solidFill>
          </a:ln>
        </p:spPr>
        <p:style>
          <a:lnRef idx="1">
            <a:schemeClr val="dk1"/>
          </a:lnRef>
          <a:fillRef idx="0">
            <a:schemeClr val="dk1"/>
          </a:fillRef>
          <a:effectRef idx="0">
            <a:schemeClr val="dk1"/>
          </a:effectRef>
          <a:fontRef idx="minor">
            <a:schemeClr val="tx1"/>
          </a:fontRef>
        </p:style>
      </p:cxnSp>
      <p:grpSp>
        <p:nvGrpSpPr>
          <p:cNvPr id="22" name="Group 21"/>
          <p:cNvGrpSpPr/>
          <p:nvPr userDrawn="1"/>
        </p:nvGrpSpPr>
        <p:grpSpPr>
          <a:xfrm>
            <a:off x="4272515" y="0"/>
            <a:ext cx="609600" cy="277090"/>
            <a:chOff x="4139453" y="-33641"/>
            <a:chExt cx="838200" cy="381000"/>
          </a:xfrm>
        </p:grpSpPr>
        <p:sp>
          <p:nvSpPr>
            <p:cNvPr id="23" name="Isosceles Triangle 22"/>
            <p:cNvSpPr/>
            <p:nvPr/>
          </p:nvSpPr>
          <p:spPr>
            <a:xfrm flipV="1">
              <a:off x="4139453" y="-33641"/>
              <a:ext cx="838200" cy="381000"/>
            </a:xfrm>
            <a:prstGeom prst="triangle">
              <a:avLst/>
            </a:prstGeom>
            <a:solidFill>
              <a:srgbClr val="FFFFFF">
                <a:alpha val="32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4" name="Isosceles Triangle 23"/>
            <p:cNvSpPr/>
            <p:nvPr/>
          </p:nvSpPr>
          <p:spPr>
            <a:xfrm flipV="1">
              <a:off x="4253753" y="-33641"/>
              <a:ext cx="609600" cy="277091"/>
            </a:xfrm>
            <a:prstGeom prst="triangl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27" name="TextBox 26"/>
          <p:cNvSpPr txBox="1"/>
          <p:nvPr userDrawn="1"/>
        </p:nvSpPr>
        <p:spPr>
          <a:xfrm>
            <a:off x="123909" y="4901685"/>
            <a:ext cx="2695492" cy="184666"/>
          </a:xfrm>
          <a:prstGeom prst="rect">
            <a:avLst/>
          </a:prstGeom>
          <a:noFill/>
        </p:spPr>
        <p:txBody>
          <a:bodyPr wrap="square" lIns="91436" tIns="45718" rIns="91436" bIns="45718" rtlCol="0">
            <a:spAutoFit/>
          </a:bodyPr>
          <a:lstStyle/>
          <a:p>
            <a:r>
              <a:rPr lang="en-US" sz="600" dirty="0">
                <a:solidFill>
                  <a:schemeClr val="bg1"/>
                </a:solidFill>
              </a:rPr>
              <a:t>© 2017 Kaufman, Hall &amp; Associates, LLC. All rights reserved.</a:t>
            </a:r>
          </a:p>
        </p:txBody>
      </p:sp>
      <p:sp>
        <p:nvSpPr>
          <p:cNvPr id="29" name="Content Placeholder 8"/>
          <p:cNvSpPr>
            <a:spLocks noGrp="1"/>
          </p:cNvSpPr>
          <p:nvPr>
            <p:ph idx="12"/>
          </p:nvPr>
        </p:nvSpPr>
        <p:spPr>
          <a:xfrm>
            <a:off x="259925" y="1950115"/>
            <a:ext cx="2638969" cy="1983422"/>
          </a:xfrm>
          <a:prstGeom prst="rect">
            <a:avLst/>
          </a:prstGeom>
        </p:spPr>
        <p:txBody>
          <a:bodyPr>
            <a:normAutofit/>
          </a:bodyPr>
          <a:lstStyle>
            <a:lvl1pPr marL="0" indent="0">
              <a:buNone/>
              <a:defRPr sz="1400">
                <a:solidFill>
                  <a:srgbClr val="FFFFFF"/>
                </a:solidFill>
              </a:defRPr>
            </a:lvl1pPr>
            <a:lvl2pPr marL="457177" indent="0">
              <a:buNone/>
              <a:defRPr>
                <a:solidFill>
                  <a:srgbClr val="FFFFFF"/>
                </a:solidFill>
              </a:defRPr>
            </a:lvl2pPr>
            <a:lvl3pPr marL="914356" indent="0">
              <a:buNone/>
              <a:defRPr>
                <a:solidFill>
                  <a:srgbClr val="FFFFFF"/>
                </a:solidFill>
              </a:defRPr>
            </a:lvl3pPr>
            <a:lvl4pPr marL="1371532" indent="0">
              <a:buNone/>
              <a:defRPr>
                <a:solidFill>
                  <a:srgbClr val="FFFFFF"/>
                </a:solidFill>
              </a:defRPr>
            </a:lvl4pPr>
          </a:lstStyle>
          <a:p>
            <a:pPr lvl="0"/>
            <a:r>
              <a:rPr lang="en-US"/>
              <a:t>Click to edit Master text styles</a:t>
            </a:r>
          </a:p>
        </p:txBody>
      </p:sp>
      <p:sp>
        <p:nvSpPr>
          <p:cNvPr id="31" name="Content Placeholder 8"/>
          <p:cNvSpPr>
            <a:spLocks noGrp="1"/>
          </p:cNvSpPr>
          <p:nvPr>
            <p:ph idx="13"/>
          </p:nvPr>
        </p:nvSpPr>
        <p:spPr>
          <a:xfrm>
            <a:off x="3260482" y="1942214"/>
            <a:ext cx="2638969" cy="1983422"/>
          </a:xfrm>
          <a:prstGeom prst="rect">
            <a:avLst/>
          </a:prstGeom>
        </p:spPr>
        <p:txBody>
          <a:bodyPr>
            <a:normAutofit/>
          </a:bodyPr>
          <a:lstStyle>
            <a:lvl1pPr marL="0" indent="0">
              <a:buNone/>
              <a:defRPr sz="1400">
                <a:solidFill>
                  <a:srgbClr val="FFFFFF"/>
                </a:solidFill>
              </a:defRPr>
            </a:lvl1pPr>
            <a:lvl2pPr marL="457177" indent="0">
              <a:buNone/>
              <a:defRPr>
                <a:solidFill>
                  <a:srgbClr val="FFFFFF"/>
                </a:solidFill>
              </a:defRPr>
            </a:lvl2pPr>
            <a:lvl3pPr marL="914356" indent="0">
              <a:buNone/>
              <a:defRPr>
                <a:solidFill>
                  <a:srgbClr val="FFFFFF"/>
                </a:solidFill>
              </a:defRPr>
            </a:lvl3pPr>
            <a:lvl4pPr marL="1371532" indent="0">
              <a:buNone/>
              <a:defRPr>
                <a:solidFill>
                  <a:srgbClr val="FFFFFF"/>
                </a:solidFill>
              </a:defRPr>
            </a:lvl4pPr>
          </a:lstStyle>
          <a:p>
            <a:pPr lvl="0"/>
            <a:r>
              <a:rPr lang="en-US"/>
              <a:t>Click to edit Master text styles</a:t>
            </a:r>
          </a:p>
        </p:txBody>
      </p:sp>
      <p:sp>
        <p:nvSpPr>
          <p:cNvPr id="32" name="Content Placeholder 8"/>
          <p:cNvSpPr>
            <a:spLocks noGrp="1"/>
          </p:cNvSpPr>
          <p:nvPr>
            <p:ph idx="14"/>
          </p:nvPr>
        </p:nvSpPr>
        <p:spPr>
          <a:xfrm>
            <a:off x="6305913" y="1942214"/>
            <a:ext cx="2638969" cy="1983422"/>
          </a:xfrm>
          <a:prstGeom prst="rect">
            <a:avLst/>
          </a:prstGeom>
        </p:spPr>
        <p:txBody>
          <a:bodyPr>
            <a:normAutofit/>
          </a:bodyPr>
          <a:lstStyle>
            <a:lvl1pPr marL="0" indent="0">
              <a:buNone/>
              <a:defRPr sz="1400">
                <a:solidFill>
                  <a:srgbClr val="FFFFFF"/>
                </a:solidFill>
              </a:defRPr>
            </a:lvl1pPr>
            <a:lvl2pPr marL="457177" indent="0">
              <a:buNone/>
              <a:defRPr>
                <a:solidFill>
                  <a:srgbClr val="FFFFFF"/>
                </a:solidFill>
              </a:defRPr>
            </a:lvl2pPr>
            <a:lvl3pPr marL="914356" indent="0">
              <a:buNone/>
              <a:defRPr>
                <a:solidFill>
                  <a:srgbClr val="FFFFFF"/>
                </a:solidFill>
              </a:defRPr>
            </a:lvl3pPr>
            <a:lvl4pPr marL="1371532" indent="0">
              <a:buNone/>
              <a:defRPr>
                <a:solidFill>
                  <a:srgbClr val="FFFFFF"/>
                </a:solidFill>
              </a:defRPr>
            </a:lvl4pPr>
          </a:lstStyle>
          <a:p>
            <a:pPr lvl="0"/>
            <a:r>
              <a:rPr lang="en-US"/>
              <a:t>Click to edit Master text styles</a:t>
            </a:r>
          </a:p>
        </p:txBody>
      </p:sp>
    </p:spTree>
    <p:extLst>
      <p:ext uri="{BB962C8B-B14F-4D97-AF65-F5344CB8AC3E}">
        <p14:creationId xmlns:p14="http://schemas.microsoft.com/office/powerpoint/2010/main" val="4052032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Header">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6" name="Group 5"/>
          <p:cNvGrpSpPr/>
          <p:nvPr userDrawn="1"/>
        </p:nvGrpSpPr>
        <p:grpSpPr>
          <a:xfrm>
            <a:off x="4267200" y="0"/>
            <a:ext cx="609600" cy="277090"/>
            <a:chOff x="4139453" y="-33641"/>
            <a:chExt cx="838200" cy="381000"/>
          </a:xfrm>
        </p:grpSpPr>
        <p:sp>
          <p:nvSpPr>
            <p:cNvPr id="7" name="Isosceles Triangle 6"/>
            <p:cNvSpPr/>
            <p:nvPr/>
          </p:nvSpPr>
          <p:spPr>
            <a:xfrm flipV="1">
              <a:off x="4139453" y="-33641"/>
              <a:ext cx="838200" cy="381000"/>
            </a:xfrm>
            <a:prstGeom prst="triangle">
              <a:avLst/>
            </a:prstGeom>
            <a:solidFill>
              <a:srgbClr val="FFFFFF">
                <a:alpha val="32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 name="Isosceles Triangle 7"/>
            <p:cNvSpPr/>
            <p:nvPr/>
          </p:nvSpPr>
          <p:spPr>
            <a:xfrm flipV="1">
              <a:off x="4253753" y="-33641"/>
              <a:ext cx="609600" cy="277091"/>
            </a:xfrm>
            <a:prstGeom prst="triangl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0" name="Title 1"/>
          <p:cNvSpPr>
            <a:spLocks noGrp="1"/>
          </p:cNvSpPr>
          <p:nvPr>
            <p:ph type="title" hasCustomPrompt="1"/>
          </p:nvPr>
        </p:nvSpPr>
        <p:spPr>
          <a:xfrm>
            <a:off x="457200" y="438150"/>
            <a:ext cx="8229600" cy="381000"/>
          </a:xfrm>
          <a:prstGeom prst="rect">
            <a:avLst/>
          </a:prstGeom>
        </p:spPr>
        <p:txBody>
          <a:bodyPr/>
          <a:lstStyle>
            <a:lvl1pPr>
              <a:defRPr sz="2000" b="1" i="0">
                <a:solidFill>
                  <a:schemeClr val="bg1"/>
                </a:solidFill>
                <a:latin typeface="Calibri"/>
                <a:cs typeface="Calibri"/>
              </a:defRPr>
            </a:lvl1pPr>
          </a:lstStyle>
          <a:p>
            <a:r>
              <a:rPr lang="en-US" sz="2000" b="1">
                <a:solidFill>
                  <a:schemeClr val="bg2"/>
                </a:solidFill>
                <a:cs typeface="Calibri"/>
              </a:rPr>
              <a:t>HEADER</a:t>
            </a:r>
          </a:p>
        </p:txBody>
      </p:sp>
      <p:sp>
        <p:nvSpPr>
          <p:cNvPr id="9" name="TextBox 8"/>
          <p:cNvSpPr txBox="1"/>
          <p:nvPr userDrawn="1"/>
        </p:nvSpPr>
        <p:spPr>
          <a:xfrm>
            <a:off x="123909" y="4901685"/>
            <a:ext cx="2695492" cy="184666"/>
          </a:xfrm>
          <a:prstGeom prst="rect">
            <a:avLst/>
          </a:prstGeom>
          <a:noFill/>
        </p:spPr>
        <p:txBody>
          <a:bodyPr wrap="square" lIns="91436" tIns="45718" rIns="91436" bIns="45718" rtlCol="0">
            <a:spAutoFit/>
          </a:bodyPr>
          <a:lstStyle/>
          <a:p>
            <a:r>
              <a:rPr lang="en-US" sz="600" dirty="0">
                <a:solidFill>
                  <a:schemeClr val="bg1"/>
                </a:solidFill>
              </a:rPr>
              <a:t>© 2017 Kaufman, Hall &amp; Associates, LLC. All rights reserved.</a:t>
            </a:r>
          </a:p>
        </p:txBody>
      </p:sp>
    </p:spTree>
    <p:extLst>
      <p:ext uri="{BB962C8B-B14F-4D97-AF65-F5344CB8AC3E}">
        <p14:creationId xmlns:p14="http://schemas.microsoft.com/office/powerpoint/2010/main" val="3809000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 name="TextBox 3"/>
          <p:cNvSpPr txBox="1"/>
          <p:nvPr userDrawn="1"/>
        </p:nvSpPr>
        <p:spPr>
          <a:xfrm>
            <a:off x="123909" y="4901685"/>
            <a:ext cx="2695492" cy="184666"/>
          </a:xfrm>
          <a:prstGeom prst="rect">
            <a:avLst/>
          </a:prstGeom>
          <a:noFill/>
        </p:spPr>
        <p:txBody>
          <a:bodyPr wrap="square" lIns="91436" tIns="45718" rIns="91436" bIns="45718" rtlCol="0">
            <a:spAutoFit/>
          </a:bodyPr>
          <a:lstStyle/>
          <a:p>
            <a:r>
              <a:rPr lang="en-US" sz="600" dirty="0">
                <a:solidFill>
                  <a:schemeClr val="bg1"/>
                </a:solidFill>
              </a:rPr>
              <a:t>© 2017 Kaufman, Hall &amp; Associates, LLC. All rights reserved.</a:t>
            </a:r>
          </a:p>
        </p:txBody>
      </p:sp>
    </p:spTree>
    <p:extLst>
      <p:ext uri="{BB962C8B-B14F-4D97-AF65-F5344CB8AC3E}">
        <p14:creationId xmlns:p14="http://schemas.microsoft.com/office/powerpoint/2010/main" val="3528778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Isosceles Triangle 6"/>
          <p:cNvSpPr/>
          <p:nvPr userDrawn="1"/>
        </p:nvSpPr>
        <p:spPr>
          <a:xfrm rot="10800000">
            <a:off x="3181006" y="2108497"/>
            <a:ext cx="4486368" cy="1570229"/>
          </a:xfrm>
          <a:prstGeom prst="triangle">
            <a:avLst>
              <a:gd name="adj" fmla="val 50479"/>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lIns="91436" tIns="45718" rIns="91436" bIns="45718" rtlCol="0" anchor="ctr"/>
          <a:lstStyle/>
          <a:p>
            <a:pPr algn="ctr"/>
            <a:endParaRPr lang="en-US" dirty="0"/>
          </a:p>
        </p:txBody>
      </p:sp>
      <p:grpSp>
        <p:nvGrpSpPr>
          <p:cNvPr id="11" name="Group 10"/>
          <p:cNvGrpSpPr/>
          <p:nvPr userDrawn="1"/>
        </p:nvGrpSpPr>
        <p:grpSpPr>
          <a:xfrm>
            <a:off x="4735607" y="-1095"/>
            <a:ext cx="1341124" cy="609600"/>
            <a:chOff x="4139453" y="-33641"/>
            <a:chExt cx="838200" cy="381000"/>
          </a:xfrm>
        </p:grpSpPr>
        <p:sp>
          <p:nvSpPr>
            <p:cNvPr id="12" name="Isosceles Triangle 11"/>
            <p:cNvSpPr/>
            <p:nvPr/>
          </p:nvSpPr>
          <p:spPr>
            <a:xfrm flipV="1">
              <a:off x="4139453" y="-33641"/>
              <a:ext cx="838200" cy="381000"/>
            </a:xfrm>
            <a:prstGeom prst="triangle">
              <a:avLst/>
            </a:prstGeom>
            <a:solidFill>
              <a:schemeClr val="accent2">
                <a:alpha val="3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Isosceles Triangle 12"/>
            <p:cNvSpPr/>
            <p:nvPr/>
          </p:nvSpPr>
          <p:spPr>
            <a:xfrm flipV="1">
              <a:off x="4253753" y="-33641"/>
              <a:ext cx="609600" cy="277091"/>
            </a:xfrm>
            <a:prstGeom prst="triangle">
              <a:avLst/>
            </a:prstGeom>
            <a:solidFill>
              <a:srgbClr val="005DA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5" name="Isosceles Triangle 14"/>
          <p:cNvSpPr/>
          <p:nvPr userDrawn="1"/>
        </p:nvSpPr>
        <p:spPr>
          <a:xfrm>
            <a:off x="3012343" y="2746580"/>
            <a:ext cx="4757985" cy="1631186"/>
          </a:xfrm>
          <a:prstGeom prst="triangle">
            <a:avLst>
              <a:gd name="adj" fmla="val 50479"/>
            </a:avLst>
          </a:prstGeom>
          <a:solidFill>
            <a:srgbClr val="005DA6">
              <a:alpha val="47000"/>
            </a:srgbClr>
          </a:solidFill>
          <a:ln>
            <a:noFill/>
          </a:ln>
        </p:spPr>
        <p:style>
          <a:lnRef idx="2">
            <a:schemeClr val="dk1"/>
          </a:lnRef>
          <a:fillRef idx="1">
            <a:schemeClr val="lt1"/>
          </a:fillRef>
          <a:effectRef idx="0">
            <a:schemeClr val="dk1"/>
          </a:effectRef>
          <a:fontRef idx="minor">
            <a:schemeClr val="dk1"/>
          </a:fontRef>
        </p:style>
        <p:txBody>
          <a:bodyPr lIns="91436" tIns="45718" rIns="91436" bIns="45718" rtlCol="0" anchor="ctr"/>
          <a:lstStyle/>
          <a:p>
            <a:pPr algn="ctr"/>
            <a:endParaRPr lang="en-US" dirty="0">
              <a:solidFill>
                <a:srgbClr val="0C3D69"/>
              </a:solidFill>
            </a:endParaRPr>
          </a:p>
        </p:txBody>
      </p:sp>
      <p:sp>
        <p:nvSpPr>
          <p:cNvPr id="9" name="Text Placeholder 8"/>
          <p:cNvSpPr>
            <a:spLocks noGrp="1"/>
          </p:cNvSpPr>
          <p:nvPr>
            <p:ph type="body" sz="quarter" idx="12" hasCustomPrompt="1"/>
          </p:nvPr>
        </p:nvSpPr>
        <p:spPr>
          <a:xfrm>
            <a:off x="440575" y="800101"/>
            <a:ext cx="5446246" cy="1075018"/>
          </a:xfrm>
          <a:prstGeom prst="rect">
            <a:avLst/>
          </a:prstGeom>
        </p:spPr>
        <p:txBody>
          <a:bodyPr vert="horz"/>
          <a:lstStyle>
            <a:lvl1pPr marL="0" indent="0">
              <a:buNone/>
              <a:defRPr sz="2800" b="1">
                <a:solidFill>
                  <a:schemeClr val="accent3"/>
                </a:solidFill>
              </a:defRPr>
            </a:lvl1pPr>
            <a:lvl2pPr marL="457177" indent="0">
              <a:buNone/>
              <a:defRPr sz="2800" b="1">
                <a:solidFill>
                  <a:schemeClr val="accent3"/>
                </a:solidFill>
              </a:defRPr>
            </a:lvl2pPr>
            <a:lvl3pPr marL="914356" indent="0">
              <a:buNone/>
              <a:defRPr sz="2800" b="1">
                <a:solidFill>
                  <a:schemeClr val="accent3"/>
                </a:solidFill>
              </a:defRPr>
            </a:lvl3pPr>
            <a:lvl4pPr marL="1371532" indent="0">
              <a:buNone/>
              <a:defRPr sz="2800" b="1">
                <a:solidFill>
                  <a:schemeClr val="accent3"/>
                </a:solidFill>
              </a:defRPr>
            </a:lvl4pPr>
            <a:lvl5pPr marL="1828709" indent="0">
              <a:buNone/>
              <a:defRPr sz="2800" b="1">
                <a:solidFill>
                  <a:schemeClr val="accent3"/>
                </a:solidFill>
              </a:defRPr>
            </a:lvl5pPr>
          </a:lstStyle>
          <a:p>
            <a:pPr lvl="0"/>
            <a:r>
              <a:rPr lang="en-US"/>
              <a:t>HEADER</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8026" y="767473"/>
            <a:ext cx="5493443" cy="3566160"/>
          </a:xfrm>
          <a:prstGeom prst="rect">
            <a:avLst/>
          </a:prstGeom>
        </p:spPr>
      </p:pic>
    </p:spTree>
    <p:extLst>
      <p:ext uri="{BB962C8B-B14F-4D97-AF65-F5344CB8AC3E}">
        <p14:creationId xmlns:p14="http://schemas.microsoft.com/office/powerpoint/2010/main" val="1147825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0151" y="273844"/>
            <a:ext cx="7029449" cy="584951"/>
          </a:xfrm>
        </p:spPr>
        <p:txBody>
          <a:bodyPr/>
          <a:lstStyle/>
          <a:p>
            <a:r>
              <a:rPr lang="en-US"/>
              <a:t>Click to edit Master title style</a:t>
            </a:r>
          </a:p>
        </p:txBody>
      </p:sp>
      <p:sp>
        <p:nvSpPr>
          <p:cNvPr id="3" name="Content Placeholder 2"/>
          <p:cNvSpPr>
            <a:spLocks noGrp="1"/>
          </p:cNvSpPr>
          <p:nvPr>
            <p:ph idx="1"/>
          </p:nvPr>
        </p:nvSpPr>
        <p:spPr/>
        <p:txBody>
          <a:bodyPr/>
          <a:lstStyle>
            <a:lvl1pPr>
              <a:defRPr sz="1800">
                <a:solidFill>
                  <a:srgbClr val="005DA6"/>
                </a:solidFill>
                <a:latin typeface="+mn-lt"/>
              </a:defRPr>
            </a:lvl1pPr>
            <a:lvl2pPr>
              <a:lnSpc>
                <a:spcPts val="1575"/>
              </a:lnSpc>
              <a:spcBef>
                <a:spcPts val="300"/>
              </a:spcBef>
              <a:defRPr sz="1350">
                <a:latin typeface="+mn-lt"/>
              </a:defRPr>
            </a:lvl2pPr>
            <a:lvl3pPr>
              <a:defRPr sz="1350">
                <a:latin typeface="+mn-lt"/>
              </a:defRPr>
            </a:lvl3pPr>
            <a:lvl4pPr>
              <a:defRPr sz="12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53882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3" name="Rectangle 2"/>
          <p:cNvSpPr/>
          <p:nvPr userDrawn="1"/>
        </p:nvSpPr>
        <p:spPr>
          <a:xfrm>
            <a:off x="4793659" y="-3592"/>
            <a:ext cx="4372237" cy="5147092"/>
          </a:xfrm>
          <a:prstGeom prst="rect">
            <a:avLst/>
          </a:prstGeom>
          <a:solidFill>
            <a:srgbClr val="E6E6E6">
              <a:alpha val="7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 name="Right Triangle 4"/>
          <p:cNvSpPr/>
          <p:nvPr userDrawn="1"/>
        </p:nvSpPr>
        <p:spPr>
          <a:xfrm>
            <a:off x="0" y="1581150"/>
            <a:ext cx="1219200" cy="3562350"/>
          </a:xfrm>
          <a:prstGeom prst="rtTriangle">
            <a:avLst/>
          </a:prstGeom>
          <a:solidFill>
            <a:schemeClr val="accent1">
              <a:alpha val="57000"/>
            </a:schemeClr>
          </a:solidFill>
          <a:ln>
            <a:noFill/>
          </a:ln>
        </p:spPr>
        <p:style>
          <a:lnRef idx="2">
            <a:schemeClr val="dk1"/>
          </a:lnRef>
          <a:fillRef idx="1">
            <a:schemeClr val="lt1"/>
          </a:fillRef>
          <a:effectRef idx="0">
            <a:schemeClr val="dk1"/>
          </a:effectRef>
          <a:fontRef idx="minor">
            <a:schemeClr val="dk1"/>
          </a:fontRef>
        </p:style>
        <p:txBody>
          <a:bodyPr lIns="91436" tIns="45718" rIns="91436" bIns="45718" rtlCol="0" anchor="ctr"/>
          <a:lstStyle/>
          <a:p>
            <a:pPr algn="ctr"/>
            <a:endParaRPr lang="en-US" dirty="0"/>
          </a:p>
        </p:txBody>
      </p:sp>
      <p:sp>
        <p:nvSpPr>
          <p:cNvPr id="6" name="Right Triangle 5"/>
          <p:cNvSpPr/>
          <p:nvPr userDrawn="1"/>
        </p:nvSpPr>
        <p:spPr>
          <a:xfrm rot="10800000" flipH="1">
            <a:off x="0" y="0"/>
            <a:ext cx="694510" cy="2800350"/>
          </a:xfrm>
          <a:prstGeom prst="rtTriangle">
            <a:avLst/>
          </a:prstGeom>
          <a:solidFill>
            <a:schemeClr val="accent1">
              <a:alpha val="57000"/>
            </a:schemeClr>
          </a:solidFill>
          <a:ln>
            <a:noFill/>
          </a:ln>
        </p:spPr>
        <p:style>
          <a:lnRef idx="2">
            <a:schemeClr val="dk1"/>
          </a:lnRef>
          <a:fillRef idx="1">
            <a:schemeClr val="lt1"/>
          </a:fillRef>
          <a:effectRef idx="0">
            <a:schemeClr val="dk1"/>
          </a:effectRef>
          <a:fontRef idx="minor">
            <a:schemeClr val="dk1"/>
          </a:fontRef>
        </p:style>
        <p:txBody>
          <a:bodyPr lIns="91436" tIns="45718" rIns="91436" bIns="45718" rtlCol="0" anchor="ctr"/>
          <a:lstStyle/>
          <a:p>
            <a:pPr algn="ctr"/>
            <a:endParaRPr lang="en-US" dirty="0"/>
          </a:p>
          <a:p>
            <a:pPr algn="ctr"/>
            <a:endParaRPr lang="en-US" dirty="0"/>
          </a:p>
          <a:p>
            <a:pPr algn="ctr"/>
            <a:endParaRPr lang="en-US" dirty="0"/>
          </a:p>
          <a:p>
            <a:pPr algn="ctr"/>
            <a:endParaRPr lang="en-US" dirty="0"/>
          </a:p>
        </p:txBody>
      </p:sp>
      <p:cxnSp>
        <p:nvCxnSpPr>
          <p:cNvPr id="8" name="Straight Connector 7"/>
          <p:cNvCxnSpPr/>
          <p:nvPr userDrawn="1"/>
        </p:nvCxnSpPr>
        <p:spPr>
          <a:xfrm>
            <a:off x="816304" y="1581150"/>
            <a:ext cx="533400" cy="0"/>
          </a:xfrm>
          <a:prstGeom prst="line">
            <a:avLst/>
          </a:prstGeom>
          <a:ln w="28575" cmpd="sng">
            <a:solidFill>
              <a:schemeClr val="accent1"/>
            </a:solidFill>
          </a:ln>
        </p:spPr>
        <p:style>
          <a:lnRef idx="1">
            <a:schemeClr val="dk1"/>
          </a:lnRef>
          <a:fillRef idx="0">
            <a:schemeClr val="dk1"/>
          </a:fillRef>
          <a:effectRef idx="0">
            <a:schemeClr val="dk1"/>
          </a:effectRef>
          <a:fontRef idx="minor">
            <a:schemeClr val="tx1"/>
          </a:fontRef>
        </p:style>
      </p:cxnSp>
      <p:sp>
        <p:nvSpPr>
          <p:cNvPr id="2" name="TextBox 1"/>
          <p:cNvSpPr txBox="1"/>
          <p:nvPr userDrawn="1"/>
        </p:nvSpPr>
        <p:spPr>
          <a:xfrm>
            <a:off x="717469" y="1698307"/>
            <a:ext cx="2554417" cy="492443"/>
          </a:xfrm>
          <a:prstGeom prst="rect">
            <a:avLst/>
          </a:prstGeom>
          <a:noFill/>
        </p:spPr>
        <p:txBody>
          <a:bodyPr wrap="none" rtlCol="0">
            <a:spAutoFit/>
          </a:bodyPr>
          <a:lstStyle/>
          <a:p>
            <a:r>
              <a:rPr lang="en-US" sz="2600" b="1" i="0" dirty="0">
                <a:solidFill>
                  <a:srgbClr val="000000"/>
                </a:solidFill>
                <a:latin typeface="Calibri"/>
                <a:cs typeface="Calibri"/>
              </a:rPr>
              <a:t>TOPICS COVERED</a:t>
            </a:r>
          </a:p>
        </p:txBody>
      </p:sp>
      <p:sp>
        <p:nvSpPr>
          <p:cNvPr id="11" name="Content Placeholder 3"/>
          <p:cNvSpPr>
            <a:spLocks noGrp="1"/>
          </p:cNvSpPr>
          <p:nvPr>
            <p:ph idx="12" hasCustomPrompt="1"/>
          </p:nvPr>
        </p:nvSpPr>
        <p:spPr>
          <a:xfrm>
            <a:off x="4970554" y="1564875"/>
            <a:ext cx="3390011" cy="2522420"/>
          </a:xfrm>
          <a:prstGeom prst="rect">
            <a:avLst/>
          </a:prstGeom>
        </p:spPr>
        <p:txBody>
          <a:bodyPr/>
          <a:lstStyle>
            <a:lvl1pPr marL="342900" indent="-342900">
              <a:lnSpc>
                <a:spcPct val="100000"/>
              </a:lnSpc>
              <a:buFont typeface="+mj-lt"/>
              <a:buAutoNum type="arabicPeriod"/>
              <a:defRPr sz="1600"/>
            </a:lvl1pPr>
          </a:lstStyle>
          <a:p>
            <a:pPr marL="274320" indent="-274320">
              <a:spcBef>
                <a:spcPts val="1200"/>
              </a:spcBef>
            </a:pPr>
            <a:r>
              <a:rPr lang="en-US">
                <a:solidFill>
                  <a:srgbClr val="000000"/>
                </a:solidFill>
              </a:rPr>
              <a:t>Agenda item</a:t>
            </a:r>
          </a:p>
          <a:p>
            <a:pPr marL="274320" indent="-274320">
              <a:spcBef>
                <a:spcPts val="1200"/>
              </a:spcBef>
            </a:pPr>
            <a:r>
              <a:rPr lang="en-US">
                <a:solidFill>
                  <a:srgbClr val="000000"/>
                </a:solidFill>
              </a:rPr>
              <a:t>Agenda item</a:t>
            </a:r>
          </a:p>
          <a:p>
            <a:pPr marL="274320" indent="-274320">
              <a:spcBef>
                <a:spcPts val="1200"/>
              </a:spcBef>
            </a:pPr>
            <a:r>
              <a:rPr lang="en-US">
                <a:solidFill>
                  <a:srgbClr val="000000"/>
                </a:solidFill>
              </a:rPr>
              <a:t>Agenda item</a:t>
            </a:r>
          </a:p>
          <a:p>
            <a:pPr marL="274320" indent="-274320">
              <a:spcBef>
                <a:spcPts val="1200"/>
              </a:spcBef>
            </a:pPr>
            <a:r>
              <a:rPr lang="en-US">
                <a:solidFill>
                  <a:srgbClr val="000000"/>
                </a:solidFill>
              </a:rPr>
              <a:t>Agenda item</a:t>
            </a:r>
          </a:p>
          <a:p>
            <a:pPr marL="274320" indent="-274320">
              <a:spcBef>
                <a:spcPts val="1200"/>
              </a:spcBef>
            </a:pPr>
            <a:r>
              <a:rPr lang="en-US">
                <a:solidFill>
                  <a:srgbClr val="000000"/>
                </a:solidFill>
              </a:rPr>
              <a:t>Agenda item</a:t>
            </a:r>
          </a:p>
        </p:txBody>
      </p:sp>
    </p:spTree>
    <p:extLst>
      <p:ext uri="{BB962C8B-B14F-4D97-AF65-F5344CB8AC3E}">
        <p14:creationId xmlns:p14="http://schemas.microsoft.com/office/powerpoint/2010/main" val="3196865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0151" y="273844"/>
            <a:ext cx="7029449" cy="584951"/>
          </a:xfrm>
        </p:spPr>
        <p:txBody>
          <a:bodyPr/>
          <a:lstStyle/>
          <a:p>
            <a:r>
              <a:rPr lang="en-US"/>
              <a:t>Click to edit Master title style</a:t>
            </a:r>
          </a:p>
        </p:txBody>
      </p:sp>
      <p:sp>
        <p:nvSpPr>
          <p:cNvPr id="3" name="Content Placeholder 2"/>
          <p:cNvSpPr>
            <a:spLocks noGrp="1"/>
          </p:cNvSpPr>
          <p:nvPr>
            <p:ph idx="1"/>
          </p:nvPr>
        </p:nvSpPr>
        <p:spPr/>
        <p:txBody>
          <a:bodyPr/>
          <a:lstStyle>
            <a:lvl1pPr marL="0" indent="0">
              <a:buFontTx/>
              <a:buNone/>
              <a:defRPr sz="1800">
                <a:solidFill>
                  <a:srgbClr val="005DA6"/>
                </a:solidFill>
                <a:latin typeface="+mn-lt"/>
              </a:defRPr>
            </a:lvl1pPr>
            <a:lvl2pPr marL="214313" indent="-214313">
              <a:lnSpc>
                <a:spcPts val="1575"/>
              </a:lnSpc>
              <a:spcBef>
                <a:spcPts val="300"/>
              </a:spcBef>
              <a:buFont typeface="Arial" panose="020B0604020202020204" pitchFamily="34" charset="0"/>
              <a:buChar char="•"/>
              <a:defRPr sz="1350">
                <a:latin typeface="+mn-lt"/>
              </a:defRPr>
            </a:lvl2pPr>
            <a:lvl3pPr marL="214313" indent="-214313">
              <a:buFont typeface="Arial" panose="020B0604020202020204" pitchFamily="34" charset="0"/>
              <a:buChar char="•"/>
              <a:defRPr sz="1350">
                <a:latin typeface="+mn-lt"/>
              </a:defRPr>
            </a:lvl3pPr>
            <a:lvl4pPr marL="214313" indent="-214313">
              <a:buFont typeface="Arial" panose="020B0604020202020204" pitchFamily="34" charset="0"/>
              <a:buChar char="•"/>
              <a:defRPr sz="1200">
                <a:latin typeface="+mn-lt"/>
              </a:defRPr>
            </a:lvl4pPr>
            <a:lvl5pPr marL="214313" indent="-214313">
              <a:buFont typeface="Arial" panose="020B0604020202020204" pitchFamily="34" charset="0"/>
              <a:buChar cha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103967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0151" y="273844"/>
            <a:ext cx="7029449" cy="584951"/>
          </a:xfrm>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lnSpc>
                <a:spcPct val="100000"/>
              </a:lnSpc>
              <a:buFont typeface="Arial" panose="020B0604020202020204" pitchFamily="34" charset="0"/>
              <a:buChar char="•"/>
              <a:defRPr sz="1500" b="0">
                <a:solidFill>
                  <a:schemeClr val="tx1">
                    <a:lumMod val="65000"/>
                    <a:lumOff val="35000"/>
                  </a:schemeClr>
                </a:solidFill>
                <a:latin typeface="+mn-lt"/>
              </a:defRPr>
            </a:lvl1pPr>
            <a:lvl2pPr marL="171450" indent="-171450">
              <a:lnSpc>
                <a:spcPct val="100000"/>
              </a:lnSpc>
              <a:spcBef>
                <a:spcPts val="300"/>
              </a:spcBef>
              <a:buFont typeface="Arial" panose="020B0604020202020204" pitchFamily="34" charset="0"/>
              <a:buChar char="•"/>
              <a:defRPr sz="1500" b="0">
                <a:solidFill>
                  <a:schemeClr val="tx1">
                    <a:lumMod val="65000"/>
                    <a:lumOff val="35000"/>
                  </a:schemeClr>
                </a:solidFill>
                <a:latin typeface="+mn-lt"/>
              </a:defRPr>
            </a:lvl2pPr>
            <a:lvl3pPr marL="171450" indent="-171450">
              <a:lnSpc>
                <a:spcPct val="100000"/>
              </a:lnSpc>
              <a:buFont typeface="Arial" panose="020B0604020202020204" pitchFamily="34" charset="0"/>
              <a:buChar char="•"/>
              <a:defRPr sz="1500" b="0">
                <a:solidFill>
                  <a:schemeClr val="tx1">
                    <a:lumMod val="65000"/>
                    <a:lumOff val="35000"/>
                  </a:schemeClr>
                </a:solidFill>
                <a:latin typeface="+mn-lt"/>
              </a:defRPr>
            </a:lvl3pPr>
            <a:lvl4pPr marL="171450" indent="-171450">
              <a:lnSpc>
                <a:spcPct val="100000"/>
              </a:lnSpc>
              <a:buFont typeface="Arial" panose="020B0604020202020204" pitchFamily="34" charset="0"/>
              <a:buChar char="•"/>
              <a:defRPr sz="1500" b="0">
                <a:solidFill>
                  <a:schemeClr val="tx1">
                    <a:lumMod val="65000"/>
                    <a:lumOff val="35000"/>
                  </a:schemeClr>
                </a:solidFill>
                <a:latin typeface="+mn-lt"/>
              </a:defRPr>
            </a:lvl4pPr>
            <a:lvl5pPr marL="171450" indent="-171450">
              <a:lnSpc>
                <a:spcPct val="100000"/>
              </a:lnSpc>
              <a:buFont typeface="Arial" panose="020B0604020202020204" pitchFamily="34" charset="0"/>
              <a:buChar char="•"/>
              <a:defRPr sz="1500" b="0">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96640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00151" y="273844"/>
            <a:ext cx="7029450" cy="584951"/>
          </a:xfrm>
        </p:spPr>
        <p:txBody>
          <a:bodyPr/>
          <a:lstStyle/>
          <a:p>
            <a:r>
              <a:rPr lang="en-US"/>
              <a:t>Click to edit Master title style</a:t>
            </a:r>
          </a:p>
        </p:txBody>
      </p:sp>
      <p:sp>
        <p:nvSpPr>
          <p:cNvPr id="3" name="Content Placeholder 2"/>
          <p:cNvSpPr>
            <a:spLocks noGrp="1"/>
          </p:cNvSpPr>
          <p:nvPr>
            <p:ph sz="half" idx="1"/>
          </p:nvPr>
        </p:nvSpPr>
        <p:spPr>
          <a:xfrm>
            <a:off x="1200150" y="1114426"/>
            <a:ext cx="3429000" cy="3518297"/>
          </a:xfrm>
        </p:spPr>
        <p:txBody>
          <a:bodyPr/>
          <a:lstStyle>
            <a:lvl2pPr>
              <a:defRPr sz="135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1" y="1114426"/>
            <a:ext cx="3429000" cy="3518297"/>
          </a:xfrm>
        </p:spPr>
        <p:txBody>
          <a:bodyPr/>
          <a:lstStyle>
            <a:lvl2pPr>
              <a:defRPr sz="135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071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2" name="Rectangle 21"/>
          <p:cNvSpPr/>
          <p:nvPr userDrawn="1"/>
        </p:nvSpPr>
        <p:spPr>
          <a:xfrm>
            <a:off x="944850" y="857251"/>
            <a:ext cx="8199150" cy="9346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2" name="Title 1"/>
          <p:cNvSpPr>
            <a:spLocks noGrp="1"/>
          </p:cNvSpPr>
          <p:nvPr>
            <p:ph type="title" hasCustomPrompt="1"/>
          </p:nvPr>
        </p:nvSpPr>
        <p:spPr>
          <a:xfrm>
            <a:off x="1202096" y="257175"/>
            <a:ext cx="2949178" cy="600075"/>
          </a:xfrm>
        </p:spPr>
        <p:txBody>
          <a:bodyPr anchor="b">
            <a:normAutofit/>
          </a:bodyPr>
          <a:lstStyle>
            <a:lvl1pPr>
              <a:defRPr sz="2700"/>
            </a:lvl1pPr>
          </a:lstStyle>
          <a:p>
            <a:r>
              <a:rPr lang="en-US"/>
              <a:t>Case Study</a:t>
            </a:r>
          </a:p>
        </p:txBody>
      </p:sp>
      <p:sp>
        <p:nvSpPr>
          <p:cNvPr id="3" name="Content Placeholder 2"/>
          <p:cNvSpPr>
            <a:spLocks noGrp="1"/>
          </p:cNvSpPr>
          <p:nvPr>
            <p:ph idx="1"/>
          </p:nvPr>
        </p:nvSpPr>
        <p:spPr>
          <a:xfrm>
            <a:off x="1202096" y="2146651"/>
            <a:ext cx="2311746" cy="2396774"/>
          </a:xfrm>
        </p:spPr>
        <p:txBody>
          <a:bodyPr>
            <a:normAutofit/>
          </a:bodyPr>
          <a:lstStyle>
            <a:lvl1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1pPr>
            <a:lvl2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2pPr>
            <a:lvl3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3pPr>
            <a:lvl4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4pPr>
            <a:lvl5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1202095" y="1028701"/>
            <a:ext cx="7395929" cy="1028699"/>
          </a:xfrm>
        </p:spPr>
        <p:txBody>
          <a:bodyPr/>
          <a:lstStyle>
            <a:lvl1pPr marL="0" indent="0">
              <a:lnSpc>
                <a:spcPct val="95000"/>
              </a:lnSpc>
              <a:buNone/>
              <a:defRPr sz="1200" baseline="0">
                <a:solidFill>
                  <a:schemeClr val="tx1">
                    <a:lumMod val="65000"/>
                    <a:lumOff val="3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Intro Text</a:t>
            </a:r>
          </a:p>
        </p:txBody>
      </p:sp>
      <p:sp>
        <p:nvSpPr>
          <p:cNvPr id="7" name="Content Placeholder 2"/>
          <p:cNvSpPr>
            <a:spLocks noGrp="1"/>
          </p:cNvSpPr>
          <p:nvPr>
            <p:ph idx="10"/>
          </p:nvPr>
        </p:nvSpPr>
        <p:spPr>
          <a:xfrm>
            <a:off x="3745712" y="2146651"/>
            <a:ext cx="2311746" cy="2396774"/>
          </a:xfrm>
        </p:spPr>
        <p:txBody>
          <a:bodyPr>
            <a:normAutofit/>
          </a:bodyPr>
          <a:lstStyle>
            <a:lvl1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1pPr>
            <a:lvl2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2pPr>
            <a:lvl3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3pPr>
            <a:lvl4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4pPr>
            <a:lvl5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1"/>
          </p:nvPr>
        </p:nvSpPr>
        <p:spPr>
          <a:xfrm>
            <a:off x="6289329" y="2146651"/>
            <a:ext cx="2311746" cy="2396774"/>
          </a:xfrm>
        </p:spPr>
        <p:txBody>
          <a:bodyPr>
            <a:normAutofit/>
          </a:bodyPr>
          <a:lstStyle>
            <a:lvl1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1pPr>
            <a:lvl2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2pPr>
            <a:lvl3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3pPr>
            <a:lvl4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4pPr>
            <a:lvl5pPr marL="137160" indent="-137160">
              <a:lnSpc>
                <a:spcPct val="100000"/>
              </a:lnSpc>
              <a:spcBef>
                <a:spcPts val="0"/>
              </a:spcBef>
              <a:buFont typeface="Arial" panose="020B0604020202020204" pitchFamily="34" charset="0"/>
              <a:buChar char="•"/>
              <a:defRPr sz="1200">
                <a:solidFill>
                  <a:schemeClr val="tx1">
                    <a:lumMod val="65000"/>
                    <a:lumOff val="35000"/>
                  </a:schemeClr>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940323" y="1793146"/>
            <a:ext cx="8203678" cy="275735"/>
          </a:xfrm>
          <a:prstGeom prst="rect">
            <a:avLst/>
          </a:prstGeom>
          <a:solidFill>
            <a:srgbClr val="006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cxnSp>
        <p:nvCxnSpPr>
          <p:cNvPr id="11" name="Straight Connector 10"/>
          <p:cNvCxnSpPr/>
          <p:nvPr userDrawn="1"/>
        </p:nvCxnSpPr>
        <p:spPr>
          <a:xfrm flipH="1">
            <a:off x="3633812" y="2068880"/>
            <a:ext cx="602" cy="2474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6165105" y="2068880"/>
            <a:ext cx="1203" cy="2474545"/>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8601076" y="1793146"/>
            <a:ext cx="542925" cy="275735"/>
          </a:xfrm>
          <a:prstGeom prst="rect">
            <a:avLst/>
          </a:prstGeom>
          <a:solidFill>
            <a:srgbClr val="0F4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14" name="Rectangle 13"/>
          <p:cNvSpPr/>
          <p:nvPr userDrawn="1"/>
        </p:nvSpPr>
        <p:spPr>
          <a:xfrm>
            <a:off x="944850" y="1793146"/>
            <a:ext cx="254195" cy="275735"/>
          </a:xfrm>
          <a:prstGeom prst="rect">
            <a:avLst/>
          </a:prstGeom>
          <a:solidFill>
            <a:srgbClr val="0F4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15" name="TextBox 14"/>
          <p:cNvSpPr txBox="1"/>
          <p:nvPr userDrawn="1"/>
        </p:nvSpPr>
        <p:spPr>
          <a:xfrm>
            <a:off x="1199045" y="1792513"/>
            <a:ext cx="2434768" cy="300082"/>
          </a:xfrm>
          <a:prstGeom prst="rect">
            <a:avLst/>
          </a:prstGeom>
          <a:noFill/>
        </p:spPr>
        <p:txBody>
          <a:bodyPr wrap="square" rtlCol="0">
            <a:spAutoFit/>
          </a:bodyPr>
          <a:lstStyle/>
          <a:p>
            <a:pPr algn="ctr" defTabSz="685800"/>
            <a:r>
              <a:rPr lang="en-US" sz="1350" b="1" dirty="0">
                <a:solidFill>
                  <a:prstClr val="white"/>
                </a:solidFill>
              </a:rPr>
              <a:t>Challenges</a:t>
            </a:r>
          </a:p>
        </p:txBody>
      </p:sp>
      <p:cxnSp>
        <p:nvCxnSpPr>
          <p:cNvPr id="16" name="Straight Connector 15"/>
          <p:cNvCxnSpPr/>
          <p:nvPr userDrawn="1"/>
        </p:nvCxnSpPr>
        <p:spPr>
          <a:xfrm flipH="1">
            <a:off x="3634414" y="1792830"/>
            <a:ext cx="602" cy="276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H="1">
            <a:off x="6166308" y="1792514"/>
            <a:ext cx="602" cy="276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633813" y="1792513"/>
            <a:ext cx="2532495" cy="300082"/>
          </a:xfrm>
          <a:prstGeom prst="rect">
            <a:avLst/>
          </a:prstGeom>
          <a:noFill/>
        </p:spPr>
        <p:txBody>
          <a:bodyPr wrap="square" rtlCol="0">
            <a:spAutoFit/>
          </a:bodyPr>
          <a:lstStyle/>
          <a:p>
            <a:pPr algn="ctr" defTabSz="685800"/>
            <a:r>
              <a:rPr lang="en-US" sz="1350" b="1" dirty="0">
                <a:solidFill>
                  <a:prstClr val="white"/>
                </a:solidFill>
              </a:rPr>
              <a:t>Solution</a:t>
            </a:r>
          </a:p>
        </p:txBody>
      </p:sp>
      <p:sp>
        <p:nvSpPr>
          <p:cNvPr id="21" name="TextBox 20"/>
          <p:cNvSpPr txBox="1"/>
          <p:nvPr userDrawn="1"/>
        </p:nvSpPr>
        <p:spPr>
          <a:xfrm>
            <a:off x="6165105" y="1792513"/>
            <a:ext cx="2432920" cy="300082"/>
          </a:xfrm>
          <a:prstGeom prst="rect">
            <a:avLst/>
          </a:prstGeom>
          <a:noFill/>
        </p:spPr>
        <p:txBody>
          <a:bodyPr wrap="square" rtlCol="0">
            <a:spAutoFit/>
          </a:bodyPr>
          <a:lstStyle/>
          <a:p>
            <a:pPr algn="ctr" defTabSz="685800"/>
            <a:r>
              <a:rPr lang="en-US" sz="1350" b="1" dirty="0">
                <a:solidFill>
                  <a:prstClr val="white"/>
                </a:solidFill>
              </a:rPr>
              <a:t>Results</a:t>
            </a:r>
          </a:p>
        </p:txBody>
      </p:sp>
    </p:spTree>
    <p:extLst>
      <p:ext uri="{BB962C8B-B14F-4D97-AF65-F5344CB8AC3E}">
        <p14:creationId xmlns:p14="http://schemas.microsoft.com/office/powerpoint/2010/main" val="312667517"/>
      </p:ext>
    </p:extLst>
  </p:cSld>
  <p:clrMapOvr>
    <a:masterClrMapping/>
  </p:clrMapOvr>
  <p:extLst>
    <p:ext uri="{DCECCB84-F9BA-43D5-87BE-67443E8EF086}">
      <p15:sldGuideLst xmlns:p15="http://schemas.microsoft.com/office/powerpoint/2012/main">
        <p15:guide id="1" orient="horz" pos="864">
          <p15:clr>
            <a:srgbClr val="FBAE40"/>
          </p15:clr>
        </p15:guide>
        <p15:guide id="2" pos="7224">
          <p15:clr>
            <a:srgbClr val="FBAE40"/>
          </p15:clr>
        </p15:guide>
        <p15:guide id="3" orient="horz" pos="38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00150" y="273844"/>
            <a:ext cx="7316391" cy="594836"/>
          </a:xfrm>
        </p:spPr>
        <p:txBody>
          <a:bodyPr/>
          <a:lstStyle/>
          <a:p>
            <a:r>
              <a:rPr lang="en-US"/>
              <a:t>Click to edit Master title style</a:t>
            </a:r>
          </a:p>
        </p:txBody>
      </p:sp>
      <p:sp>
        <p:nvSpPr>
          <p:cNvPr id="3" name="Text Placeholder 2"/>
          <p:cNvSpPr>
            <a:spLocks noGrp="1"/>
          </p:cNvSpPr>
          <p:nvPr>
            <p:ph type="body" idx="1"/>
          </p:nvPr>
        </p:nvSpPr>
        <p:spPr>
          <a:xfrm>
            <a:off x="1200149" y="1117997"/>
            <a:ext cx="3429000" cy="617934"/>
          </a:xfrm>
        </p:spPr>
        <p:txBody>
          <a:bodyPr anchor="b">
            <a:normAutofit/>
          </a:bodyPr>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200150" y="1735931"/>
            <a:ext cx="3429000" cy="2763441"/>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00600" y="1117997"/>
            <a:ext cx="3429000" cy="617934"/>
          </a:xfrm>
        </p:spPr>
        <p:txBody>
          <a:bodyPr anchor="b">
            <a:normAutofit/>
          </a:bodyPr>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0599" y="1735931"/>
            <a:ext cx="3429000" cy="2763441"/>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259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8935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822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2094" y="342900"/>
            <a:ext cx="2949178" cy="977265"/>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4314636" y="657226"/>
            <a:ext cx="4201905" cy="373856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8" name="Text Placeholder 3"/>
          <p:cNvSpPr>
            <a:spLocks noGrp="1"/>
          </p:cNvSpPr>
          <p:nvPr>
            <p:ph type="body" sz="half" idx="2"/>
          </p:nvPr>
        </p:nvSpPr>
        <p:spPr>
          <a:xfrm>
            <a:off x="1202096" y="1394460"/>
            <a:ext cx="2949178" cy="300728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094637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cxnSp>
        <p:nvCxnSpPr>
          <p:cNvPr id="4" name="Straight Connector 3"/>
          <p:cNvCxnSpPr/>
          <p:nvPr userDrawn="1"/>
        </p:nvCxnSpPr>
        <p:spPr>
          <a:xfrm>
            <a:off x="663904" y="1428750"/>
            <a:ext cx="533400" cy="0"/>
          </a:xfrm>
          <a:prstGeom prst="line">
            <a:avLst/>
          </a:prstGeom>
          <a:ln w="28575" cmpd="sng">
            <a:solidFill>
              <a:schemeClr val="accent1"/>
            </a:solidFill>
          </a:ln>
        </p:spPr>
        <p:style>
          <a:lnRef idx="1">
            <a:schemeClr val="dk1"/>
          </a:lnRef>
          <a:fillRef idx="0">
            <a:schemeClr val="dk1"/>
          </a:fillRef>
          <a:effectRef idx="0">
            <a:schemeClr val="dk1"/>
          </a:effectRef>
          <a:fontRef idx="minor">
            <a:schemeClr val="tx1"/>
          </a:fontRef>
        </p:style>
      </p:cxnSp>
      <p:sp>
        <p:nvSpPr>
          <p:cNvPr id="9" name="Text Placeholder 8"/>
          <p:cNvSpPr>
            <a:spLocks noGrp="1"/>
          </p:cNvSpPr>
          <p:nvPr>
            <p:ph type="body" sz="quarter" idx="10" hasCustomPrompt="1"/>
          </p:nvPr>
        </p:nvSpPr>
        <p:spPr>
          <a:xfrm>
            <a:off x="533400" y="1543050"/>
            <a:ext cx="4495800" cy="1638300"/>
          </a:xfrm>
          <a:prstGeom prst="rect">
            <a:avLst/>
          </a:prstGeom>
        </p:spPr>
        <p:txBody>
          <a:bodyPr vert="horz"/>
          <a:lstStyle>
            <a:lvl1pPr marL="0" indent="0">
              <a:buNone/>
              <a:defRPr sz="2600" b="1" i="0" baseline="0">
                <a:solidFill>
                  <a:srgbClr val="000000"/>
                </a:solidFill>
                <a:latin typeface="Calibri"/>
                <a:cs typeface="Calibri"/>
              </a:defRPr>
            </a:lvl1pPr>
          </a:lstStyle>
          <a:p>
            <a:pPr lvl="0"/>
            <a:r>
              <a:rPr lang="en-US"/>
              <a:t>DIVIDER HEADER</a:t>
            </a:r>
          </a:p>
        </p:txBody>
      </p:sp>
    </p:spTree>
    <p:extLst>
      <p:ext uri="{BB962C8B-B14F-4D97-AF65-F5344CB8AC3E}">
        <p14:creationId xmlns:p14="http://schemas.microsoft.com/office/powerpoint/2010/main" val="328017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cxnSp>
        <p:nvCxnSpPr>
          <p:cNvPr id="4" name="Straight Connector 3"/>
          <p:cNvCxnSpPr/>
          <p:nvPr userDrawn="1"/>
        </p:nvCxnSpPr>
        <p:spPr>
          <a:xfrm>
            <a:off x="663904" y="1428750"/>
            <a:ext cx="533400" cy="0"/>
          </a:xfrm>
          <a:prstGeom prst="line">
            <a:avLst/>
          </a:prstGeom>
          <a:ln w="28575" cmpd="sng">
            <a:solidFill>
              <a:schemeClr val="accent1"/>
            </a:solidFill>
          </a:ln>
        </p:spPr>
        <p:style>
          <a:lnRef idx="1">
            <a:schemeClr val="dk1"/>
          </a:lnRef>
          <a:fillRef idx="0">
            <a:schemeClr val="dk1"/>
          </a:fillRef>
          <a:effectRef idx="0">
            <a:schemeClr val="dk1"/>
          </a:effectRef>
          <a:fontRef idx="minor">
            <a:schemeClr val="tx1"/>
          </a:fontRef>
        </p:style>
      </p:cxnSp>
      <p:sp>
        <p:nvSpPr>
          <p:cNvPr id="7" name="Rectangle 6"/>
          <p:cNvSpPr/>
          <p:nvPr userDrawn="1"/>
        </p:nvSpPr>
        <p:spPr>
          <a:xfrm>
            <a:off x="5039690" y="0"/>
            <a:ext cx="4104310" cy="5166142"/>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Right Triangle 10"/>
          <p:cNvSpPr/>
          <p:nvPr userDrawn="1"/>
        </p:nvSpPr>
        <p:spPr>
          <a:xfrm rot="16200000">
            <a:off x="7395894" y="3389551"/>
            <a:ext cx="2397006" cy="1143000"/>
          </a:xfrm>
          <a:prstGeom prst="rtTriangle">
            <a:avLst/>
          </a:prstGeom>
          <a:solidFill>
            <a:schemeClr val="bg1">
              <a:alpha val="5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a:endParaRPr lang="en-US" dirty="0"/>
          </a:p>
        </p:txBody>
      </p:sp>
      <p:sp>
        <p:nvSpPr>
          <p:cNvPr id="12" name="Isosceles Triangle 11"/>
          <p:cNvSpPr/>
          <p:nvPr userDrawn="1"/>
        </p:nvSpPr>
        <p:spPr>
          <a:xfrm rot="16200000">
            <a:off x="7870497" y="3105150"/>
            <a:ext cx="2057400" cy="533400"/>
          </a:xfrm>
          <a:prstGeom prst="triangle">
            <a:avLst/>
          </a:prstGeom>
          <a:solidFill>
            <a:srgbClr val="FFFFFF">
              <a:alpha val="39000"/>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a:endParaRPr lang="en-US" dirty="0"/>
          </a:p>
        </p:txBody>
      </p:sp>
      <p:sp>
        <p:nvSpPr>
          <p:cNvPr id="9" name="Text Placeholder 8"/>
          <p:cNvSpPr>
            <a:spLocks noGrp="1"/>
          </p:cNvSpPr>
          <p:nvPr>
            <p:ph type="body" sz="quarter" idx="10" hasCustomPrompt="1"/>
          </p:nvPr>
        </p:nvSpPr>
        <p:spPr>
          <a:xfrm>
            <a:off x="533400" y="1543050"/>
            <a:ext cx="4495800" cy="1638300"/>
          </a:xfrm>
          <a:prstGeom prst="rect">
            <a:avLst/>
          </a:prstGeom>
        </p:spPr>
        <p:txBody>
          <a:bodyPr vert="horz"/>
          <a:lstStyle>
            <a:lvl1pPr marL="0" indent="0">
              <a:buNone/>
              <a:defRPr sz="2600" b="1" i="0" baseline="0">
                <a:solidFill>
                  <a:srgbClr val="000000"/>
                </a:solidFill>
                <a:latin typeface="Calibri"/>
                <a:cs typeface="Calibri"/>
              </a:defRPr>
            </a:lvl1pPr>
          </a:lstStyle>
          <a:p>
            <a:pPr lvl="0"/>
            <a:r>
              <a:rPr lang="en-US"/>
              <a:t>DIVIDER HEADER</a:t>
            </a:r>
          </a:p>
        </p:txBody>
      </p:sp>
    </p:spTree>
    <p:extLst>
      <p:ext uri="{BB962C8B-B14F-4D97-AF65-F5344CB8AC3E}">
        <p14:creationId xmlns:p14="http://schemas.microsoft.com/office/powerpoint/2010/main" val="2005779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grpSp>
        <p:nvGrpSpPr>
          <p:cNvPr id="6" name="Group 5"/>
          <p:cNvGrpSpPr/>
          <p:nvPr userDrawn="1"/>
        </p:nvGrpSpPr>
        <p:grpSpPr>
          <a:xfrm>
            <a:off x="4267200" y="-19050"/>
            <a:ext cx="609600" cy="277090"/>
            <a:chOff x="4139453" y="-33641"/>
            <a:chExt cx="838200" cy="381000"/>
          </a:xfrm>
        </p:grpSpPr>
        <p:sp>
          <p:nvSpPr>
            <p:cNvPr id="7" name="Isosceles Triangle 6"/>
            <p:cNvSpPr/>
            <p:nvPr/>
          </p:nvSpPr>
          <p:spPr>
            <a:xfrm flipV="1">
              <a:off x="4139453" y="-33641"/>
              <a:ext cx="838200" cy="381000"/>
            </a:xfrm>
            <a:prstGeom prst="triangle">
              <a:avLst/>
            </a:prstGeom>
            <a:solidFill>
              <a:schemeClr val="accent2">
                <a:alpha val="3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 name="Isosceles Triangle 7"/>
            <p:cNvSpPr/>
            <p:nvPr/>
          </p:nvSpPr>
          <p:spPr>
            <a:xfrm flipV="1">
              <a:off x="4253753" y="-33641"/>
              <a:ext cx="609600" cy="277091"/>
            </a:xfrm>
            <a:prstGeom prst="triangle">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9" name="Title 1"/>
          <p:cNvSpPr>
            <a:spLocks noGrp="1"/>
          </p:cNvSpPr>
          <p:nvPr>
            <p:ph type="title" hasCustomPrompt="1"/>
          </p:nvPr>
        </p:nvSpPr>
        <p:spPr>
          <a:xfrm>
            <a:off x="457200" y="438150"/>
            <a:ext cx="8229600" cy="381000"/>
          </a:xfrm>
          <a:prstGeom prst="rect">
            <a:avLst/>
          </a:prstGeom>
        </p:spPr>
        <p:txBody>
          <a:bodyPr/>
          <a:lstStyle>
            <a:lvl1pPr>
              <a:defRPr sz="2000" b="1" i="0">
                <a:solidFill>
                  <a:schemeClr val="bg2"/>
                </a:solidFill>
                <a:latin typeface="Calibri"/>
                <a:cs typeface="Calibri"/>
              </a:defRPr>
            </a:lvl1pPr>
          </a:lstStyle>
          <a:p>
            <a:r>
              <a:rPr lang="en-US" sz="2000" b="1">
                <a:solidFill>
                  <a:schemeClr val="bg2"/>
                </a:solidFill>
                <a:cs typeface="Calibri"/>
              </a:rPr>
              <a:t>HEADER</a:t>
            </a:r>
          </a:p>
        </p:txBody>
      </p:sp>
    </p:spTree>
    <p:extLst>
      <p:ext uri="{BB962C8B-B14F-4D97-AF65-F5344CB8AC3E}">
        <p14:creationId xmlns:p14="http://schemas.microsoft.com/office/powerpoint/2010/main" val="2770014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Body text">
    <p:spTree>
      <p:nvGrpSpPr>
        <p:cNvPr id="1" name=""/>
        <p:cNvGrpSpPr/>
        <p:nvPr/>
      </p:nvGrpSpPr>
      <p:grpSpPr>
        <a:xfrm>
          <a:off x="0" y="0"/>
          <a:ext cx="0" cy="0"/>
          <a:chOff x="0" y="0"/>
          <a:chExt cx="0" cy="0"/>
        </a:xfrm>
      </p:grpSpPr>
      <p:sp>
        <p:nvSpPr>
          <p:cNvPr id="3" name="Content Placeholder 3"/>
          <p:cNvSpPr>
            <a:spLocks noGrp="1"/>
          </p:cNvSpPr>
          <p:nvPr>
            <p:ph idx="10"/>
          </p:nvPr>
        </p:nvSpPr>
        <p:spPr>
          <a:xfrm>
            <a:off x="457200" y="1123950"/>
            <a:ext cx="8229600" cy="3505200"/>
          </a:xfrm>
          <a:prstGeom prst="rect">
            <a:avLst/>
          </a:prstGeom>
        </p:spPr>
        <p:txBody>
          <a:bodyPr>
            <a:norm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endParaRPr lang="en-US"/>
          </a:p>
        </p:txBody>
      </p:sp>
      <p:sp>
        <p:nvSpPr>
          <p:cNvPr id="14" name="Title 1"/>
          <p:cNvSpPr>
            <a:spLocks noGrp="1"/>
          </p:cNvSpPr>
          <p:nvPr>
            <p:ph type="title" hasCustomPrompt="1"/>
          </p:nvPr>
        </p:nvSpPr>
        <p:spPr>
          <a:xfrm>
            <a:off x="457200" y="438150"/>
            <a:ext cx="8229600" cy="381000"/>
          </a:xfrm>
          <a:prstGeom prst="rect">
            <a:avLst/>
          </a:prstGeom>
        </p:spPr>
        <p:txBody>
          <a:bodyPr/>
          <a:lstStyle>
            <a:lvl1pPr>
              <a:defRPr sz="2000" b="1" i="0">
                <a:solidFill>
                  <a:schemeClr val="bg2"/>
                </a:solidFill>
                <a:latin typeface="Calibri"/>
                <a:cs typeface="Calibri"/>
              </a:defRPr>
            </a:lvl1pPr>
          </a:lstStyle>
          <a:p>
            <a:r>
              <a:rPr lang="en-US" sz="2000" b="1">
                <a:solidFill>
                  <a:schemeClr val="bg2"/>
                </a:solidFill>
                <a:cs typeface="Calibri"/>
              </a:rPr>
              <a:t>HEADER</a:t>
            </a:r>
          </a:p>
        </p:txBody>
      </p:sp>
      <p:grpSp>
        <p:nvGrpSpPr>
          <p:cNvPr id="12" name="Group 11"/>
          <p:cNvGrpSpPr/>
          <p:nvPr userDrawn="1"/>
        </p:nvGrpSpPr>
        <p:grpSpPr>
          <a:xfrm>
            <a:off x="4267200" y="-19050"/>
            <a:ext cx="609600" cy="277090"/>
            <a:chOff x="4139453" y="-33641"/>
            <a:chExt cx="838200" cy="381000"/>
          </a:xfrm>
        </p:grpSpPr>
        <p:sp>
          <p:nvSpPr>
            <p:cNvPr id="15" name="Isosceles Triangle 14"/>
            <p:cNvSpPr/>
            <p:nvPr/>
          </p:nvSpPr>
          <p:spPr>
            <a:xfrm flipV="1">
              <a:off x="4139453" y="-33641"/>
              <a:ext cx="838200" cy="381000"/>
            </a:xfrm>
            <a:prstGeom prst="triangle">
              <a:avLst/>
            </a:prstGeom>
            <a:solidFill>
              <a:schemeClr val="accent2">
                <a:alpha val="3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6" name="Isosceles Triangle 15"/>
            <p:cNvSpPr/>
            <p:nvPr/>
          </p:nvSpPr>
          <p:spPr>
            <a:xfrm flipV="1">
              <a:off x="4253753" y="-33641"/>
              <a:ext cx="609600" cy="277091"/>
            </a:xfrm>
            <a:prstGeom prst="triangle">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796449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Body text">
    <p:spTree>
      <p:nvGrpSpPr>
        <p:cNvPr id="1" name=""/>
        <p:cNvGrpSpPr/>
        <p:nvPr/>
      </p:nvGrpSpPr>
      <p:grpSpPr>
        <a:xfrm>
          <a:off x="0" y="0"/>
          <a:ext cx="0" cy="0"/>
          <a:chOff x="0" y="0"/>
          <a:chExt cx="0" cy="0"/>
        </a:xfrm>
      </p:grpSpPr>
      <p:sp>
        <p:nvSpPr>
          <p:cNvPr id="3" name="Content Placeholder 3"/>
          <p:cNvSpPr>
            <a:spLocks noGrp="1"/>
          </p:cNvSpPr>
          <p:nvPr>
            <p:ph idx="10"/>
          </p:nvPr>
        </p:nvSpPr>
        <p:spPr>
          <a:xfrm>
            <a:off x="457200" y="1123950"/>
            <a:ext cx="4038600" cy="3505200"/>
          </a:xfrm>
          <a:prstGeom prst="rect">
            <a:avLst/>
          </a:prstGeom>
        </p:spPr>
        <p:txBody>
          <a:bodyPr>
            <a:norm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endParaRPr lang="en-US"/>
          </a:p>
        </p:txBody>
      </p:sp>
      <p:sp>
        <p:nvSpPr>
          <p:cNvPr id="4" name="Content Placeholder 4"/>
          <p:cNvSpPr>
            <a:spLocks noGrp="1"/>
          </p:cNvSpPr>
          <p:nvPr>
            <p:ph idx="11"/>
          </p:nvPr>
        </p:nvSpPr>
        <p:spPr>
          <a:xfrm>
            <a:off x="4648200" y="1123950"/>
            <a:ext cx="4038600" cy="3505200"/>
          </a:xfrm>
          <a:prstGeom prst="rect">
            <a:avLst/>
          </a:prstGeom>
        </p:spPr>
        <p:txBody>
          <a:bodyPr>
            <a:norm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0"/>
            <a:r>
              <a:rPr lang="en-US"/>
              <a:t>Click to edit Master text styles</a:t>
            </a:r>
          </a:p>
          <a:p>
            <a:pPr lvl="1"/>
            <a:r>
              <a:rPr lang="en-US"/>
              <a:t>Second level</a:t>
            </a:r>
          </a:p>
          <a:p>
            <a:pPr lvl="2"/>
            <a:r>
              <a:rPr lang="en-US"/>
              <a:t>Third level</a:t>
            </a:r>
          </a:p>
          <a:p>
            <a:pPr lvl="3"/>
            <a:r>
              <a:rPr lang="en-US"/>
              <a:t>Fourth level</a:t>
            </a:r>
          </a:p>
          <a:p>
            <a:endParaRPr lang="en-US"/>
          </a:p>
        </p:txBody>
      </p:sp>
      <p:grpSp>
        <p:nvGrpSpPr>
          <p:cNvPr id="9" name="Group 8"/>
          <p:cNvGrpSpPr/>
          <p:nvPr userDrawn="1"/>
        </p:nvGrpSpPr>
        <p:grpSpPr>
          <a:xfrm>
            <a:off x="4267200" y="-19050"/>
            <a:ext cx="609600" cy="277090"/>
            <a:chOff x="4139453" y="-33641"/>
            <a:chExt cx="838200" cy="381000"/>
          </a:xfrm>
        </p:grpSpPr>
        <p:sp>
          <p:nvSpPr>
            <p:cNvPr id="10" name="Isosceles Triangle 9"/>
            <p:cNvSpPr/>
            <p:nvPr/>
          </p:nvSpPr>
          <p:spPr>
            <a:xfrm flipV="1">
              <a:off x="4139453" y="-33641"/>
              <a:ext cx="838200" cy="381000"/>
            </a:xfrm>
            <a:prstGeom prst="triangle">
              <a:avLst/>
            </a:prstGeom>
            <a:solidFill>
              <a:schemeClr val="accent2">
                <a:alpha val="3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Isosceles Triangle 10"/>
            <p:cNvSpPr/>
            <p:nvPr/>
          </p:nvSpPr>
          <p:spPr>
            <a:xfrm flipV="1">
              <a:off x="4253753" y="-33641"/>
              <a:ext cx="609600" cy="277091"/>
            </a:xfrm>
            <a:prstGeom prst="triangle">
              <a:avLst/>
            </a:prstGeom>
            <a:solidFill>
              <a:srgbClr val="105BA8"/>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4" name="Title 1"/>
          <p:cNvSpPr>
            <a:spLocks noGrp="1"/>
          </p:cNvSpPr>
          <p:nvPr>
            <p:ph type="title" hasCustomPrompt="1"/>
          </p:nvPr>
        </p:nvSpPr>
        <p:spPr>
          <a:xfrm>
            <a:off x="457200" y="438150"/>
            <a:ext cx="8229600" cy="381000"/>
          </a:xfrm>
          <a:prstGeom prst="rect">
            <a:avLst/>
          </a:prstGeom>
        </p:spPr>
        <p:txBody>
          <a:bodyPr/>
          <a:lstStyle>
            <a:lvl1pPr>
              <a:defRPr sz="2000" b="1" i="0">
                <a:solidFill>
                  <a:schemeClr val="bg2"/>
                </a:solidFill>
                <a:latin typeface="Calibri"/>
                <a:cs typeface="Calibri"/>
              </a:defRPr>
            </a:lvl1pPr>
          </a:lstStyle>
          <a:p>
            <a:r>
              <a:rPr lang="en-US" sz="2000" b="1">
                <a:solidFill>
                  <a:schemeClr val="bg2"/>
                </a:solidFill>
                <a:cs typeface="Calibri"/>
              </a:rPr>
              <a:t>HEADER</a:t>
            </a:r>
          </a:p>
        </p:txBody>
      </p:sp>
    </p:spTree>
    <p:extLst>
      <p:ext uri="{BB962C8B-B14F-4D97-AF65-F5344CB8AC3E}">
        <p14:creationId xmlns:p14="http://schemas.microsoft.com/office/powerpoint/2010/main" val="1200078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Body text - 2">
    <p:spTree>
      <p:nvGrpSpPr>
        <p:cNvPr id="1" name=""/>
        <p:cNvGrpSpPr/>
        <p:nvPr/>
      </p:nvGrpSpPr>
      <p:grpSpPr>
        <a:xfrm>
          <a:off x="0" y="0"/>
          <a:ext cx="0" cy="0"/>
          <a:chOff x="0" y="0"/>
          <a:chExt cx="0" cy="0"/>
        </a:xfrm>
      </p:grpSpPr>
      <p:sp>
        <p:nvSpPr>
          <p:cNvPr id="3" name="Content Placeholder 3"/>
          <p:cNvSpPr>
            <a:spLocks noGrp="1"/>
          </p:cNvSpPr>
          <p:nvPr>
            <p:ph idx="10"/>
          </p:nvPr>
        </p:nvSpPr>
        <p:spPr>
          <a:xfrm>
            <a:off x="457200" y="1125650"/>
            <a:ext cx="5410200" cy="3512139"/>
          </a:xfrm>
          <a:prstGeom prst="rect">
            <a:avLst/>
          </a:prstGeom>
        </p:spPr>
        <p:txBody>
          <a:bodyPr>
            <a:norm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endParaRPr lang="en-US"/>
          </a:p>
        </p:txBody>
      </p:sp>
      <p:sp>
        <p:nvSpPr>
          <p:cNvPr id="4" name="Content Placeholder 4"/>
          <p:cNvSpPr>
            <a:spLocks noGrp="1"/>
          </p:cNvSpPr>
          <p:nvPr>
            <p:ph idx="11"/>
          </p:nvPr>
        </p:nvSpPr>
        <p:spPr>
          <a:xfrm>
            <a:off x="6019800" y="1125650"/>
            <a:ext cx="2667000" cy="3505200"/>
          </a:xfrm>
          <a:prstGeom prst="rect">
            <a:avLst/>
          </a:prstGeom>
        </p:spPr>
        <p:txBody>
          <a:bodyPr>
            <a:norm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endParaRPr lang="en-US"/>
          </a:p>
        </p:txBody>
      </p:sp>
      <p:grpSp>
        <p:nvGrpSpPr>
          <p:cNvPr id="8" name="Group 7"/>
          <p:cNvGrpSpPr/>
          <p:nvPr userDrawn="1"/>
        </p:nvGrpSpPr>
        <p:grpSpPr>
          <a:xfrm>
            <a:off x="4267200" y="-19050"/>
            <a:ext cx="609600" cy="277090"/>
            <a:chOff x="4139453" y="-33641"/>
            <a:chExt cx="838200" cy="381000"/>
          </a:xfrm>
        </p:grpSpPr>
        <p:sp>
          <p:nvSpPr>
            <p:cNvPr id="9" name="Isosceles Triangle 8"/>
            <p:cNvSpPr/>
            <p:nvPr/>
          </p:nvSpPr>
          <p:spPr>
            <a:xfrm flipV="1">
              <a:off x="4139453" y="-33641"/>
              <a:ext cx="838200" cy="381000"/>
            </a:xfrm>
            <a:prstGeom prst="triangle">
              <a:avLst/>
            </a:prstGeom>
            <a:solidFill>
              <a:schemeClr val="accent2">
                <a:alpha val="3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Isosceles Triangle 9"/>
            <p:cNvSpPr/>
            <p:nvPr/>
          </p:nvSpPr>
          <p:spPr>
            <a:xfrm flipV="1">
              <a:off x="4253753" y="-33641"/>
              <a:ext cx="609600" cy="277091"/>
            </a:xfrm>
            <a:prstGeom prst="triangle">
              <a:avLst/>
            </a:prstGeom>
            <a:solidFill>
              <a:srgbClr val="105BA8"/>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3" name="Title 1"/>
          <p:cNvSpPr>
            <a:spLocks noGrp="1"/>
          </p:cNvSpPr>
          <p:nvPr>
            <p:ph type="title" hasCustomPrompt="1"/>
          </p:nvPr>
        </p:nvSpPr>
        <p:spPr>
          <a:xfrm>
            <a:off x="457200" y="438150"/>
            <a:ext cx="8229600" cy="381000"/>
          </a:xfrm>
          <a:prstGeom prst="rect">
            <a:avLst/>
          </a:prstGeom>
        </p:spPr>
        <p:txBody>
          <a:bodyPr/>
          <a:lstStyle>
            <a:lvl1pPr>
              <a:defRPr sz="2000" b="1" i="0">
                <a:solidFill>
                  <a:schemeClr val="bg2"/>
                </a:solidFill>
                <a:latin typeface="Calibri"/>
                <a:cs typeface="Calibri"/>
              </a:defRPr>
            </a:lvl1pPr>
          </a:lstStyle>
          <a:p>
            <a:r>
              <a:rPr lang="en-US" sz="2000" b="1">
                <a:solidFill>
                  <a:schemeClr val="bg2"/>
                </a:solidFill>
                <a:cs typeface="Calibri"/>
              </a:rPr>
              <a:t>HEADER</a:t>
            </a:r>
          </a:p>
        </p:txBody>
      </p:sp>
    </p:spTree>
    <p:extLst>
      <p:ext uri="{BB962C8B-B14F-4D97-AF65-F5344CB8AC3E}">
        <p14:creationId xmlns:p14="http://schemas.microsoft.com/office/powerpoint/2010/main" val="53236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Body text">
    <p:spTree>
      <p:nvGrpSpPr>
        <p:cNvPr id="1" name=""/>
        <p:cNvGrpSpPr/>
        <p:nvPr/>
      </p:nvGrpSpPr>
      <p:grpSpPr>
        <a:xfrm>
          <a:off x="0" y="0"/>
          <a:ext cx="0" cy="0"/>
          <a:chOff x="0" y="0"/>
          <a:chExt cx="0" cy="0"/>
        </a:xfrm>
      </p:grpSpPr>
      <p:sp>
        <p:nvSpPr>
          <p:cNvPr id="3" name="Content Placeholder 8"/>
          <p:cNvSpPr>
            <a:spLocks noGrp="1"/>
          </p:cNvSpPr>
          <p:nvPr>
            <p:ph idx="12"/>
          </p:nvPr>
        </p:nvSpPr>
        <p:spPr>
          <a:xfrm>
            <a:off x="457199" y="1123950"/>
            <a:ext cx="2638969" cy="3505200"/>
          </a:xfrm>
          <a:prstGeom prst="rect">
            <a:avLst/>
          </a:prstGeom>
        </p:spPr>
        <p:txBody>
          <a:bodyPr>
            <a:norm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endParaRPr lang="en-US"/>
          </a:p>
        </p:txBody>
      </p:sp>
      <p:sp>
        <p:nvSpPr>
          <p:cNvPr id="4" name="Content Placeholder 9"/>
          <p:cNvSpPr>
            <a:spLocks noGrp="1"/>
          </p:cNvSpPr>
          <p:nvPr>
            <p:ph idx="13"/>
          </p:nvPr>
        </p:nvSpPr>
        <p:spPr>
          <a:xfrm>
            <a:off x="3249705" y="1123950"/>
            <a:ext cx="2638969" cy="3505200"/>
          </a:xfrm>
          <a:prstGeom prst="rect">
            <a:avLst/>
          </a:prstGeom>
        </p:spPr>
        <p:txBody>
          <a:bodyPr>
            <a:norm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endParaRPr lang="en-US"/>
          </a:p>
        </p:txBody>
      </p:sp>
      <p:sp>
        <p:nvSpPr>
          <p:cNvPr id="5" name="Content Placeholder 10"/>
          <p:cNvSpPr>
            <a:spLocks noGrp="1"/>
          </p:cNvSpPr>
          <p:nvPr>
            <p:ph idx="14"/>
          </p:nvPr>
        </p:nvSpPr>
        <p:spPr>
          <a:xfrm>
            <a:off x="6047830" y="1123950"/>
            <a:ext cx="2638969" cy="3505200"/>
          </a:xfrm>
          <a:prstGeom prst="rect">
            <a:avLst/>
          </a:prstGeom>
        </p:spPr>
        <p:txBody>
          <a:bodyPr>
            <a:norm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endParaRPr lang="en-US"/>
          </a:p>
        </p:txBody>
      </p:sp>
      <p:grpSp>
        <p:nvGrpSpPr>
          <p:cNvPr id="7" name="Group 6"/>
          <p:cNvGrpSpPr/>
          <p:nvPr userDrawn="1"/>
        </p:nvGrpSpPr>
        <p:grpSpPr>
          <a:xfrm>
            <a:off x="4267200" y="-19050"/>
            <a:ext cx="609600" cy="277090"/>
            <a:chOff x="4139453" y="-33641"/>
            <a:chExt cx="838200" cy="381000"/>
          </a:xfrm>
        </p:grpSpPr>
        <p:sp>
          <p:nvSpPr>
            <p:cNvPr id="8" name="Isosceles Triangle 7"/>
            <p:cNvSpPr/>
            <p:nvPr/>
          </p:nvSpPr>
          <p:spPr>
            <a:xfrm flipV="1">
              <a:off x="4139453" y="-33641"/>
              <a:ext cx="838200" cy="381000"/>
            </a:xfrm>
            <a:prstGeom prst="triangle">
              <a:avLst/>
            </a:prstGeom>
            <a:solidFill>
              <a:schemeClr val="accent2">
                <a:alpha val="3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Isosceles Triangle 8"/>
            <p:cNvSpPr/>
            <p:nvPr/>
          </p:nvSpPr>
          <p:spPr>
            <a:xfrm flipV="1">
              <a:off x="4253753" y="-33641"/>
              <a:ext cx="609600" cy="277091"/>
            </a:xfrm>
            <a:prstGeom prst="triangle">
              <a:avLst/>
            </a:prstGeom>
            <a:solidFill>
              <a:srgbClr val="105BA8"/>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2" name="Title 1"/>
          <p:cNvSpPr>
            <a:spLocks noGrp="1"/>
          </p:cNvSpPr>
          <p:nvPr>
            <p:ph type="title" hasCustomPrompt="1"/>
          </p:nvPr>
        </p:nvSpPr>
        <p:spPr>
          <a:xfrm>
            <a:off x="457200" y="438150"/>
            <a:ext cx="8229600" cy="381000"/>
          </a:xfrm>
          <a:prstGeom prst="rect">
            <a:avLst/>
          </a:prstGeom>
        </p:spPr>
        <p:txBody>
          <a:bodyPr/>
          <a:lstStyle>
            <a:lvl1pPr>
              <a:defRPr sz="2000" b="1" i="0">
                <a:solidFill>
                  <a:schemeClr val="bg2"/>
                </a:solidFill>
                <a:latin typeface="Calibri"/>
                <a:cs typeface="Calibri"/>
              </a:defRPr>
            </a:lvl1pPr>
          </a:lstStyle>
          <a:p>
            <a:r>
              <a:rPr lang="en-US" sz="2000" b="1">
                <a:solidFill>
                  <a:schemeClr val="bg2"/>
                </a:solidFill>
                <a:cs typeface="Calibri"/>
              </a:rPr>
              <a:t>HEADER</a:t>
            </a:r>
          </a:p>
        </p:txBody>
      </p:sp>
    </p:spTree>
    <p:extLst>
      <p:ext uri="{BB962C8B-B14F-4D97-AF65-F5344CB8AC3E}">
        <p14:creationId xmlns:p14="http://schemas.microsoft.com/office/powerpoint/2010/main" val="4223003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7.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6.png"/><Relationship Id="rId5" Type="http://schemas.openxmlformats.org/officeDocument/2006/relationships/slideLayout" Target="../slideLayouts/slideLayout23.xml"/><Relationship Id="rId10"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233584"/>
      </p:ext>
    </p:extLst>
  </p:cSld>
  <p:clrMap bg1="lt1" tx1="dk1" bg2="lt2" tx2="dk2" accent1="accent1" accent2="accent2" accent3="accent3" accent4="accent4" accent5="accent5" accent6="accent6" hlink="hlink" folHlink="folHlink"/>
  <p:sldLayoutIdLst>
    <p:sldLayoutId id="2147483720" r:id="rId1"/>
    <p:sldLayoutId id="2147483673" r:id="rId2"/>
    <p:sldLayoutId id="2147483682" r:id="rId3"/>
    <p:sldLayoutId id="2147483721" r:id="rId4"/>
    <p:sldLayoutId id="2147483675" r:id="rId5"/>
    <p:sldLayoutId id="2147483683" r:id="rId6"/>
    <p:sldLayoutId id="2147483678" r:id="rId7"/>
    <p:sldLayoutId id="2147483680" r:id="rId8"/>
    <p:sldLayoutId id="2147483679" r:id="rId9"/>
    <p:sldLayoutId id="2147483714" r:id="rId10"/>
    <p:sldLayoutId id="2147483717" r:id="rId11"/>
    <p:sldLayoutId id="2147483718" r:id="rId12"/>
    <p:sldLayoutId id="2147483719" r:id="rId13"/>
    <p:sldLayoutId id="2147483716" r:id="rId14"/>
    <p:sldLayoutId id="2147483713" r:id="rId15"/>
    <p:sldLayoutId id="2147483674" r:id="rId16"/>
    <p:sldLayoutId id="2147483676" r:id="rId17"/>
    <p:sldLayoutId id="2147483722" r:id="rId18"/>
  </p:sldLayoutIdLst>
  <p:hf hdr="0" ftr="0" dt="0"/>
  <p:txStyles>
    <p:titleStyle>
      <a:lvl1pPr algn="ctr" defTabSz="914355" rtl="0" eaLnBrk="1" latinLnBrk="0" hangingPunct="1">
        <a:spcBef>
          <a:spcPct val="0"/>
        </a:spcBef>
        <a:buNone/>
        <a:defRPr sz="2000" kern="1200">
          <a:solidFill>
            <a:srgbClr val="005DA6"/>
          </a:solidFill>
          <a:latin typeface="Calibri"/>
          <a:ea typeface="+mj-ea"/>
          <a:cs typeface="Calibri"/>
        </a:defRPr>
      </a:lvl1pPr>
    </p:titleStyle>
    <p:body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4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7880888" y="-1"/>
            <a:ext cx="1263112" cy="5143501"/>
          </a:xfrm>
          <a:prstGeom prst="rect">
            <a:avLst/>
          </a:prstGeom>
          <a:gradFill>
            <a:gsLst>
              <a:gs pos="0">
                <a:schemeClr val="bg1"/>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2" name="Title Placeholder 1"/>
          <p:cNvSpPr>
            <a:spLocks noGrp="1"/>
          </p:cNvSpPr>
          <p:nvPr>
            <p:ph type="title"/>
          </p:nvPr>
        </p:nvSpPr>
        <p:spPr>
          <a:xfrm>
            <a:off x="1200151" y="257175"/>
            <a:ext cx="7029450" cy="6016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0150" y="1114426"/>
            <a:ext cx="7029450" cy="35182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2126817" y="4911585"/>
            <a:ext cx="4572000" cy="184666"/>
          </a:xfrm>
          <a:prstGeom prst="rect">
            <a:avLst/>
          </a:prstGeom>
        </p:spPr>
        <p:txBody>
          <a:bodyPr>
            <a:spAutoFit/>
          </a:bodyPr>
          <a:lstStyle/>
          <a:p>
            <a:pPr defTabSz="685800"/>
            <a:r>
              <a:rPr lang="en-US" sz="600" dirty="0">
                <a:solidFill>
                  <a:prstClr val="white">
                    <a:lumMod val="65000"/>
                  </a:prstClr>
                </a:solidFill>
              </a:rPr>
              <a:t>© 2017 Kaufman, Hall &amp; Associates, LLC. All rights reserved.</a:t>
            </a:r>
          </a:p>
        </p:txBody>
      </p:sp>
      <p:sp>
        <p:nvSpPr>
          <p:cNvPr id="12" name="TextBox 11"/>
          <p:cNvSpPr txBox="1"/>
          <p:nvPr userDrawn="1"/>
        </p:nvSpPr>
        <p:spPr>
          <a:xfrm>
            <a:off x="8229600" y="4759860"/>
            <a:ext cx="611109" cy="276999"/>
          </a:xfrm>
          <a:prstGeom prst="rect">
            <a:avLst/>
          </a:prstGeom>
          <a:noFill/>
        </p:spPr>
        <p:txBody>
          <a:bodyPr wrap="square" rtlCol="0">
            <a:spAutoFit/>
          </a:bodyPr>
          <a:lstStyle/>
          <a:p>
            <a:pPr algn="r" defTabSz="685800"/>
            <a:fld id="{30440E7D-CB2D-4FA5-825F-5D62A1322B05}" type="slidenum">
              <a:rPr lang="en-US" sz="1200" smtClean="0">
                <a:solidFill>
                  <a:prstClr val="black">
                    <a:lumMod val="50000"/>
                    <a:lumOff val="50000"/>
                  </a:prstClr>
                </a:solidFill>
              </a:rPr>
              <a:pPr algn="r" defTabSz="685800"/>
              <a:t>‹#›</a:t>
            </a:fld>
            <a:endParaRPr lang="en-US" sz="1200" dirty="0">
              <a:solidFill>
                <a:prstClr val="black">
                  <a:lumMod val="50000"/>
                  <a:lumOff val="50000"/>
                </a:prstClr>
              </a:solidFill>
            </a:endParaRPr>
          </a:p>
        </p:txBody>
      </p:sp>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63631"/>
            <a:ext cx="992696" cy="5207131"/>
          </a:xfrm>
          <a:prstGeom prst="rect">
            <a:avLst/>
          </a:prstGeom>
        </p:spPr>
      </p:pic>
      <p:pic>
        <p:nvPicPr>
          <p:cNvPr id="5" name="Picture 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96963" y="4632723"/>
            <a:ext cx="996174" cy="454256"/>
          </a:xfrm>
          <a:prstGeom prst="rect">
            <a:avLst/>
          </a:prstGeom>
        </p:spPr>
      </p:pic>
    </p:spTree>
    <p:extLst>
      <p:ext uri="{BB962C8B-B14F-4D97-AF65-F5344CB8AC3E}">
        <p14:creationId xmlns:p14="http://schemas.microsoft.com/office/powerpoint/2010/main" val="58610060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txStyles>
    <p:titleStyle>
      <a:lvl1pPr algn="l" defTabSz="685800" rtl="0" eaLnBrk="1" latinLnBrk="0" hangingPunct="1">
        <a:lnSpc>
          <a:spcPct val="90000"/>
        </a:lnSpc>
        <a:spcBef>
          <a:spcPct val="0"/>
        </a:spcBef>
        <a:buNone/>
        <a:defRPr sz="2700" kern="1200">
          <a:solidFill>
            <a:srgbClr val="005DA6"/>
          </a:solidFill>
          <a:latin typeface="+mn-lt"/>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005DA6"/>
        </a:buClr>
        <a:buFont typeface="Arial" panose="020B0604020202020204" pitchFamily="34" charset="0"/>
        <a:buChar char="•"/>
        <a:defRPr sz="1800" b="0" kern="1200">
          <a:solidFill>
            <a:srgbClr val="005DA6"/>
          </a:solidFill>
          <a:latin typeface="+mn-lt"/>
          <a:ea typeface="+mn-ea"/>
          <a:cs typeface="Arial" panose="020B0604020202020204" pitchFamily="34" charset="0"/>
        </a:defRPr>
      </a:lvl1pPr>
      <a:lvl2pPr marL="514350" indent="-171450" algn="l" defTabSz="685800" rtl="0" eaLnBrk="1" latinLnBrk="0" hangingPunct="1">
        <a:lnSpc>
          <a:spcPts val="1575"/>
        </a:lnSpc>
        <a:spcBef>
          <a:spcPts val="750"/>
        </a:spcBef>
        <a:buClr>
          <a:srgbClr val="005DA6"/>
        </a:buClr>
        <a:buFont typeface="Calibri" panose="020F0502020204030204" pitchFamily="34" charset="0"/>
        <a:buChar char="−"/>
        <a:defRPr sz="1350" kern="1200">
          <a:solidFill>
            <a:schemeClr val="tx1">
              <a:lumMod val="65000"/>
              <a:lumOff val="35000"/>
            </a:schemeClr>
          </a:solidFill>
          <a:latin typeface="+mn-lt"/>
          <a:ea typeface="+mn-ea"/>
          <a:cs typeface="Arial" panose="020B0604020202020204" pitchFamily="34" charset="0"/>
        </a:defRPr>
      </a:lvl2pPr>
      <a:lvl3pPr marL="857250" indent="-171450" algn="l" defTabSz="685800" rtl="0" eaLnBrk="1" latinLnBrk="0" hangingPunct="1">
        <a:lnSpc>
          <a:spcPts val="1575"/>
        </a:lnSpc>
        <a:spcBef>
          <a:spcPts val="375"/>
        </a:spcBef>
        <a:buClr>
          <a:srgbClr val="005DA6"/>
        </a:buClr>
        <a:buFont typeface="Arial" panose="020B0604020202020204" pitchFamily="34" charset="0"/>
        <a:buChar char="•"/>
        <a:defRPr sz="1350" kern="1200">
          <a:solidFill>
            <a:schemeClr val="tx1">
              <a:lumMod val="65000"/>
              <a:lumOff val="35000"/>
            </a:schemeClr>
          </a:solidFill>
          <a:latin typeface="+mn-lt"/>
          <a:ea typeface="+mn-ea"/>
          <a:cs typeface="Arial" panose="020B0604020202020204" pitchFamily="34" charset="0"/>
        </a:defRPr>
      </a:lvl3pPr>
      <a:lvl4pPr marL="1200150" indent="-171450" algn="l" defTabSz="685800" rtl="0" eaLnBrk="1" latinLnBrk="0" hangingPunct="1">
        <a:lnSpc>
          <a:spcPts val="1575"/>
        </a:lnSpc>
        <a:spcBef>
          <a:spcPts val="375"/>
        </a:spcBef>
        <a:buClr>
          <a:srgbClr val="005DA6"/>
        </a:buClr>
        <a:buFont typeface="Calibri" panose="020F0502020204030204" pitchFamily="34" charset="0"/>
        <a:buChar char="−"/>
        <a:defRPr sz="1200" kern="1200">
          <a:solidFill>
            <a:schemeClr val="tx1">
              <a:lumMod val="65000"/>
              <a:lumOff val="35000"/>
            </a:schemeClr>
          </a:solidFill>
          <a:latin typeface="+mn-lt"/>
          <a:ea typeface="+mn-ea"/>
          <a:cs typeface="Arial" panose="020B0604020202020204" pitchFamily="34" charset="0"/>
        </a:defRPr>
      </a:lvl4pPr>
      <a:lvl5pPr marL="1543050" indent="-171450" algn="l" defTabSz="685800" rtl="0" eaLnBrk="1" latinLnBrk="0" hangingPunct="1">
        <a:lnSpc>
          <a:spcPts val="1575"/>
        </a:lnSpc>
        <a:spcBef>
          <a:spcPts val="375"/>
        </a:spcBef>
        <a:buClr>
          <a:srgbClr val="005DA6"/>
        </a:buClr>
        <a:buFont typeface="Calibri" panose="020F0502020204030204" pitchFamily="34" charset="0"/>
        <a:buChar char="»"/>
        <a:defRPr sz="1200" kern="1200">
          <a:solidFill>
            <a:schemeClr val="tx1">
              <a:lumMod val="65000"/>
              <a:lumOff val="35000"/>
            </a:schemeClr>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008">
          <p15:clr>
            <a:srgbClr val="F26B43"/>
          </p15:clr>
        </p15:guide>
        <p15:guide id="2" orient="horz" pos="552">
          <p15:clr>
            <a:srgbClr val="F26B43"/>
          </p15:clr>
        </p15:guide>
        <p15:guide id="3" orient="horz" pos="936">
          <p15:clr>
            <a:srgbClr val="F26B43"/>
          </p15:clr>
        </p15:guide>
        <p15:guide id="4" orient="horz" pos="216">
          <p15:clr>
            <a:srgbClr val="F26B43"/>
          </p15:clr>
        </p15:guide>
        <p15:guide id="5" pos="6912">
          <p15:clr>
            <a:srgbClr val="F26B43"/>
          </p15:clr>
        </p15:guide>
        <p15:guide id="6" pos="1080">
          <p15:clr>
            <a:srgbClr val="F26B43"/>
          </p15:clr>
        </p15:guide>
        <p15:guide id="7" orient="horz" pos="7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hyperlink" Target="https://www.seattleu.edu/university-budget-office/axiom-budget-software/" TargetMode="External"/><Relationship Id="rId2" Type="http://schemas.openxmlformats.org/officeDocument/2006/relationships/hyperlink" Target="https://www.seattleu.edu/mysu/" TargetMode="External"/><Relationship Id="rId1" Type="http://schemas.openxmlformats.org/officeDocument/2006/relationships/slideLayout" Target="../slideLayouts/slideLayout6.xml"/><Relationship Id="rId4" Type="http://schemas.openxmlformats.org/officeDocument/2006/relationships/hyperlink" Target="https://www.seattleu.edu/its/collab/virtual-desktop/"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inform.seattleu.edu/Reports_SSRS16PRD/browse/Finance%20and%20Budget/Official%20Reports/Organizational%20Hierarchy"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seattleu.edu/mysu/"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seattleu.edu/media/university-budget-office/Policy-on-Transferring-Salary-Dollars.pd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www.seattleu.edu/mysu/"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s://www.seattleu.edu/mysu/"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mailto:hanadab@seattleu.edu" TargetMode="External"/><Relationship Id="rId2" Type="http://schemas.openxmlformats.org/officeDocument/2006/relationships/hyperlink" Target="mailto:ubo@seattleu.edu" TargetMode="External"/><Relationship Id="rId1" Type="http://schemas.openxmlformats.org/officeDocument/2006/relationships/slideLayout" Target="../slideLayouts/slideLayout6.xml"/><Relationship Id="rId4" Type="http://schemas.openxmlformats.org/officeDocument/2006/relationships/hyperlink" Target="mailto:nconte@seattleu.edu"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90365" y="1678920"/>
            <a:ext cx="2727876" cy="2183506"/>
          </a:xfrm>
        </p:spPr>
        <p:txBody>
          <a:bodyPr vert="horz" anchor="t"/>
          <a:lstStyle/>
          <a:p>
            <a:r>
              <a:rPr lang="en-US" dirty="0"/>
              <a:t>Axiom – </a:t>
            </a:r>
            <a:br>
              <a:rPr lang="en-US" dirty="0"/>
            </a:br>
            <a:r>
              <a:rPr lang="en-US" dirty="0"/>
              <a:t>Budget Transfers</a:t>
            </a:r>
            <a:endParaRPr lang="en-US" dirty="0">
              <a:cs typeface="Calibri"/>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843" y="775474"/>
            <a:ext cx="2211037" cy="548640"/>
          </a:xfrm>
          <a:prstGeom prst="rect">
            <a:avLst/>
          </a:prstGeom>
        </p:spPr>
      </p:pic>
      <p:pic>
        <p:nvPicPr>
          <p:cNvPr id="2" name="Picture 2" descr="A group of people in a park&#10;&#10;Description generated with very high confidence">
            <a:extLst>
              <a:ext uri="{FF2B5EF4-FFF2-40B4-BE49-F238E27FC236}">
                <a16:creationId xmlns:a16="http://schemas.microsoft.com/office/drawing/2014/main" id="{D7799FCB-710E-454C-BBA6-68BC9254AB46}"/>
              </a:ext>
            </a:extLst>
          </p:cNvPr>
          <p:cNvPicPr>
            <a:picLocks noChangeAspect="1"/>
          </p:cNvPicPr>
          <p:nvPr/>
        </p:nvPicPr>
        <p:blipFill>
          <a:blip r:embed="rId3"/>
          <a:stretch>
            <a:fillRect/>
          </a:stretch>
        </p:blipFill>
        <p:spPr>
          <a:xfrm>
            <a:off x="3026044" y="693336"/>
            <a:ext cx="5736309" cy="3708394"/>
          </a:xfrm>
          <a:prstGeom prst="rect">
            <a:avLst/>
          </a:prstGeom>
        </p:spPr>
      </p:pic>
      <p:sp>
        <p:nvSpPr>
          <p:cNvPr id="5" name="TextBox 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22996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49"/>
            <a:ext cx="8159960" cy="3569163"/>
          </a:xfrm>
        </p:spPr>
        <p:txBody>
          <a:bodyPr>
            <a:noAutofit/>
          </a:bodyPr>
          <a:lstStyle/>
          <a:p>
            <a:r>
              <a:rPr lang="en-US" dirty="0"/>
              <a:t>Information about Accessing and Launching the Axiom software exists elsewhere:</a:t>
            </a:r>
          </a:p>
          <a:p>
            <a:pPr lvl="1"/>
            <a:r>
              <a:rPr lang="en-US" sz="1800" dirty="0"/>
              <a:t>The ‘Axiom Orientation and Navigation’ slide deck available on </a:t>
            </a:r>
            <a:r>
              <a:rPr lang="en-US" sz="1800" dirty="0">
                <a:hlinkClick r:id="rId2"/>
              </a:rPr>
              <a:t>EngageSU</a:t>
            </a:r>
            <a:r>
              <a:rPr lang="en-US" sz="1800" dirty="0"/>
              <a:t> (refer to the ‘How Do I Launch Axiom?’ section)</a:t>
            </a:r>
          </a:p>
          <a:p>
            <a:pPr lvl="1"/>
            <a:r>
              <a:rPr lang="en-US" sz="1800" dirty="0"/>
              <a:t>Installation Guides available on the </a:t>
            </a:r>
            <a:r>
              <a:rPr lang="en-US" sz="1800" dirty="0">
                <a:hlinkClick r:id="rId3"/>
              </a:rPr>
              <a:t>UBO website</a:t>
            </a:r>
            <a:endParaRPr lang="en-US" sz="1800" dirty="0"/>
          </a:p>
          <a:p>
            <a:r>
              <a:rPr lang="en-US" dirty="0"/>
              <a:t>Axiom functions in both the Windows and Mac environments and can be accessed off-campus</a:t>
            </a:r>
          </a:p>
          <a:p>
            <a:pPr lvl="1"/>
            <a:r>
              <a:rPr lang="en-US" sz="1800" dirty="0"/>
              <a:t>Mac users will access Axiom via the Virtual Desktop</a:t>
            </a:r>
          </a:p>
          <a:p>
            <a:pPr lvl="1"/>
            <a:r>
              <a:rPr lang="en-US" sz="1800" dirty="0"/>
              <a:t>Off-campus users may also choose to access Axiom via the Virtual Desktop</a:t>
            </a:r>
          </a:p>
          <a:p>
            <a:pPr lvl="1">
              <a:spcAft>
                <a:spcPts val="600"/>
              </a:spcAft>
            </a:pPr>
            <a:r>
              <a:rPr lang="en-US" sz="1800" dirty="0"/>
              <a:t>Information regarding the Virtual Desktop is available on the </a:t>
            </a:r>
            <a:r>
              <a:rPr lang="en-US" sz="1800" dirty="0">
                <a:hlinkClick r:id="rId4"/>
              </a:rPr>
              <a:t>Information Technology Services website</a:t>
            </a:r>
            <a:endParaRPr lang="en-US" sz="1800" dirty="0"/>
          </a:p>
        </p:txBody>
      </p:sp>
      <p:sp>
        <p:nvSpPr>
          <p:cNvPr id="4" name="Title 3"/>
          <p:cNvSpPr>
            <a:spLocks noGrp="1"/>
          </p:cNvSpPr>
          <p:nvPr>
            <p:ph type="title"/>
          </p:nvPr>
        </p:nvSpPr>
        <p:spPr/>
        <p:txBody>
          <a:bodyPr/>
          <a:lstStyle/>
          <a:p>
            <a:r>
              <a:rPr lang="en-US" dirty="0"/>
              <a:t>Launching Axiom</a:t>
            </a:r>
          </a:p>
        </p:txBody>
      </p:sp>
      <p:sp>
        <p:nvSpPr>
          <p:cNvPr id="3" name="TextBox 2">
            <a:extLst>
              <a:ext uri="{FF2B5EF4-FFF2-40B4-BE49-F238E27FC236}">
                <a16:creationId xmlns:a16="http://schemas.microsoft.com/office/drawing/2014/main" id="{802C7682-7982-4602-960F-DABA549EE0DD}"/>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10</a:t>
            </a:r>
          </a:p>
        </p:txBody>
      </p:sp>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2453245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960266"/>
            <a:ext cx="8089153" cy="410278"/>
          </a:xfrm>
        </p:spPr>
        <p:txBody>
          <a:bodyPr>
            <a:normAutofit/>
          </a:bodyPr>
          <a:lstStyle/>
          <a:p>
            <a:r>
              <a:rPr lang="en-US" dirty="0"/>
              <a:t>Axiom is initially accessed through a webpage portal</a:t>
            </a:r>
          </a:p>
        </p:txBody>
      </p:sp>
      <p:sp>
        <p:nvSpPr>
          <p:cNvPr id="4" name="Title 3"/>
          <p:cNvSpPr>
            <a:spLocks noGrp="1"/>
          </p:cNvSpPr>
          <p:nvPr>
            <p:ph type="title"/>
          </p:nvPr>
        </p:nvSpPr>
        <p:spPr/>
        <p:txBody>
          <a:bodyPr/>
          <a:lstStyle/>
          <a:p>
            <a:r>
              <a:rPr lang="en-US" dirty="0"/>
              <a:t>Web Client Landing Page</a:t>
            </a:r>
          </a:p>
        </p:txBody>
      </p:sp>
      <p:sp>
        <p:nvSpPr>
          <p:cNvPr id="3" name="TextBox 2">
            <a:extLst>
              <a:ext uri="{FF2B5EF4-FFF2-40B4-BE49-F238E27FC236}">
                <a16:creationId xmlns:a16="http://schemas.microsoft.com/office/drawing/2014/main" id="{3ACAC73E-6A54-4090-8D13-749C022315D4}"/>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11</a:t>
            </a:r>
            <a:endParaRPr lang="en-US" dirty="0">
              <a:solidFill>
                <a:schemeClr val="bg2"/>
              </a:solidFill>
            </a:endParaRPr>
          </a:p>
        </p:txBody>
      </p:sp>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
        <p:nvSpPr>
          <p:cNvPr id="8" name="Left Brace 7"/>
          <p:cNvSpPr/>
          <p:nvPr/>
        </p:nvSpPr>
        <p:spPr>
          <a:xfrm>
            <a:off x="683288" y="2633804"/>
            <a:ext cx="337438" cy="523220"/>
          </a:xfrm>
          <a:prstGeom prst="leftBrace">
            <a:avLst/>
          </a:prstGeom>
          <a:ln w="15875" cmpd="sng">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 name="TextBox 8"/>
          <p:cNvSpPr txBox="1"/>
          <p:nvPr/>
        </p:nvSpPr>
        <p:spPr>
          <a:xfrm>
            <a:off x="107629" y="2685616"/>
            <a:ext cx="630865" cy="523220"/>
          </a:xfrm>
          <a:prstGeom prst="rect">
            <a:avLst/>
          </a:prstGeom>
          <a:noFill/>
        </p:spPr>
        <p:txBody>
          <a:bodyPr wrap="square" rtlCol="0">
            <a:spAutoFit/>
          </a:bodyPr>
          <a:lstStyle/>
          <a:p>
            <a:r>
              <a:rPr lang="en-US" sz="1400" dirty="0">
                <a:solidFill>
                  <a:schemeClr val="bg2"/>
                </a:solidFill>
              </a:rPr>
              <a:t>Quick</a:t>
            </a:r>
          </a:p>
          <a:p>
            <a:r>
              <a:rPr lang="en-US" sz="1400" dirty="0">
                <a:solidFill>
                  <a:schemeClr val="bg2"/>
                </a:solidFill>
              </a:rPr>
              <a:t>Links</a:t>
            </a:r>
          </a:p>
        </p:txBody>
      </p:sp>
      <p:pic>
        <p:nvPicPr>
          <p:cNvPr id="12" name="Picture 11">
            <a:extLst>
              <a:ext uri="{FF2B5EF4-FFF2-40B4-BE49-F238E27FC236}">
                <a16:creationId xmlns:a16="http://schemas.microsoft.com/office/drawing/2014/main" id="{DF13E0E0-B40E-E126-D88F-C2B83F305780}"/>
              </a:ext>
            </a:extLst>
          </p:cNvPr>
          <p:cNvPicPr>
            <a:picLocks noChangeAspect="1"/>
          </p:cNvPicPr>
          <p:nvPr/>
        </p:nvPicPr>
        <p:blipFill>
          <a:blip r:embed="rId2"/>
          <a:stretch>
            <a:fillRect/>
          </a:stretch>
        </p:blipFill>
        <p:spPr>
          <a:xfrm>
            <a:off x="1116245" y="1463234"/>
            <a:ext cx="6359729" cy="3099490"/>
          </a:xfrm>
          <a:prstGeom prst="rect">
            <a:avLst/>
          </a:prstGeom>
          <a:effectLst>
            <a:glow rad="127000">
              <a:schemeClr val="accent1">
                <a:lumMod val="20000"/>
                <a:lumOff val="80000"/>
              </a:schemeClr>
            </a:glow>
          </a:effectLst>
        </p:spPr>
      </p:pic>
    </p:spTree>
    <p:extLst>
      <p:ext uri="{BB962C8B-B14F-4D97-AF65-F5344CB8AC3E}">
        <p14:creationId xmlns:p14="http://schemas.microsoft.com/office/powerpoint/2010/main" val="4135904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How Do I Create A Budget Transfer?</a:t>
            </a:r>
            <a:br>
              <a:rPr lang="en-US" dirty="0"/>
            </a:br>
            <a:endParaRPr lang="en-US" dirty="0"/>
          </a:p>
          <a:p>
            <a:r>
              <a:rPr lang="en-US" dirty="0">
                <a:sym typeface="Wingdings" panose="05000000000000000000" pitchFamily="2" charset="2"/>
              </a:rPr>
              <a:t></a:t>
            </a:r>
            <a:r>
              <a:rPr lang="en-US" dirty="0"/>
              <a:t> Initial Data Required</a:t>
            </a:r>
          </a:p>
        </p:txBody>
      </p:sp>
      <p:sp>
        <p:nvSpPr>
          <p:cNvPr id="4" name="TextBox 3">
            <a:extLst>
              <a:ext uri="{FF2B5EF4-FFF2-40B4-BE49-F238E27FC236}">
                <a16:creationId xmlns:a16="http://schemas.microsoft.com/office/drawing/2014/main" id="{3EEAC8B6-396F-45CB-B196-4ABDC6B09AFF}"/>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12</a:t>
            </a:r>
          </a:p>
        </p:txBody>
      </p:sp>
      <p:sp>
        <p:nvSpPr>
          <p:cNvPr id="5" name="TextBox 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317781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1" y="1123949"/>
            <a:ext cx="4114800" cy="1711399"/>
          </a:xfrm>
        </p:spPr>
        <p:txBody>
          <a:bodyPr anchor="t">
            <a:noAutofit/>
          </a:bodyPr>
          <a:lstStyle/>
          <a:p>
            <a:pPr marL="342265" indent="-342265"/>
            <a:r>
              <a:rPr lang="en-US" dirty="0"/>
              <a:t>Select ‘+ Create Budget Transfer’ Quick Link on</a:t>
            </a:r>
            <a:r>
              <a:rPr lang="en-US" dirty="0">
                <a:cs typeface="Calibri"/>
              </a:rPr>
              <a:t> the Landing Page</a:t>
            </a:r>
          </a:p>
          <a:p>
            <a:pPr marL="342265" indent="-342265"/>
            <a:r>
              <a:rPr lang="en-US" dirty="0">
                <a:cs typeface="Calibri"/>
              </a:rPr>
              <a:t>Webpage will refresh to show the ‘Create a Budget Transfer’ page </a:t>
            </a:r>
          </a:p>
          <a:p>
            <a:pPr marL="342265" indent="-342265">
              <a:spcAft>
                <a:spcPts val="600"/>
              </a:spcAft>
            </a:pPr>
            <a:r>
              <a:rPr lang="en-US" dirty="0">
                <a:cs typeface="Calibri"/>
              </a:rPr>
              <a:t>If the page does not refresh, check to make sure you have allowed pop-ups on your browser</a:t>
            </a:r>
          </a:p>
        </p:txBody>
      </p:sp>
      <p:sp>
        <p:nvSpPr>
          <p:cNvPr id="4" name="Title 3"/>
          <p:cNvSpPr>
            <a:spLocks noGrp="1"/>
          </p:cNvSpPr>
          <p:nvPr>
            <p:ph type="title"/>
          </p:nvPr>
        </p:nvSpPr>
        <p:spPr>
          <a:xfrm>
            <a:off x="457200" y="438150"/>
            <a:ext cx="8229600" cy="381000"/>
          </a:xfrm>
        </p:spPr>
        <p:txBody>
          <a:bodyPr anchor="t"/>
          <a:lstStyle/>
          <a:p>
            <a:r>
              <a:rPr lang="en-US" dirty="0"/>
              <a:t>Landing Page</a:t>
            </a:r>
          </a:p>
        </p:txBody>
      </p:sp>
      <p:sp>
        <p:nvSpPr>
          <p:cNvPr id="5" name="TextBox 4">
            <a:extLst>
              <a:ext uri="{FF2B5EF4-FFF2-40B4-BE49-F238E27FC236}">
                <a16:creationId xmlns:a16="http://schemas.microsoft.com/office/drawing/2014/main" id="{E8BD4AE3-74A2-4939-99DC-36FEAAE4AC08}"/>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13</a:t>
            </a:r>
          </a:p>
        </p:txBody>
      </p:sp>
      <p:sp>
        <p:nvSpPr>
          <p:cNvPr id="7" name="TextBox 6">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
        <p:nvSpPr>
          <p:cNvPr id="10" name="TextBox 9"/>
          <p:cNvSpPr txBox="1"/>
          <p:nvPr/>
        </p:nvSpPr>
        <p:spPr>
          <a:xfrm>
            <a:off x="902515" y="3884343"/>
            <a:ext cx="3080657" cy="338554"/>
          </a:xfrm>
          <a:prstGeom prst="rect">
            <a:avLst/>
          </a:prstGeom>
          <a:noFill/>
          <a:ln>
            <a:solidFill>
              <a:srgbClr val="FF0000"/>
            </a:solidFill>
          </a:ln>
        </p:spPr>
        <p:txBody>
          <a:bodyPr wrap="square" rtlCol="0">
            <a:spAutoFit/>
          </a:bodyPr>
          <a:lstStyle/>
          <a:p>
            <a:r>
              <a:rPr lang="en-US" sz="1600" dirty="0">
                <a:solidFill>
                  <a:schemeClr val="bg2"/>
                </a:solidFill>
              </a:rPr>
              <a:t>First option in the Quick Links List</a:t>
            </a:r>
          </a:p>
        </p:txBody>
      </p:sp>
      <p:cxnSp>
        <p:nvCxnSpPr>
          <p:cNvPr id="11" name="Straight Arrow Connector 10"/>
          <p:cNvCxnSpPr/>
          <p:nvPr/>
        </p:nvCxnSpPr>
        <p:spPr>
          <a:xfrm flipV="1">
            <a:off x="3983172" y="1724092"/>
            <a:ext cx="1722787" cy="2160251"/>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pic>
        <p:nvPicPr>
          <p:cNvPr id="12" name="Picture 11">
            <a:extLst>
              <a:ext uri="{FF2B5EF4-FFF2-40B4-BE49-F238E27FC236}">
                <a16:creationId xmlns:a16="http://schemas.microsoft.com/office/drawing/2014/main" id="{791594E0-C909-3373-66A5-8565EAAF52DF}"/>
              </a:ext>
            </a:extLst>
          </p:cNvPr>
          <p:cNvPicPr>
            <a:picLocks noChangeAspect="1"/>
          </p:cNvPicPr>
          <p:nvPr/>
        </p:nvPicPr>
        <p:blipFill>
          <a:blip r:embed="rId2"/>
          <a:stretch>
            <a:fillRect/>
          </a:stretch>
        </p:blipFill>
        <p:spPr>
          <a:xfrm>
            <a:off x="5791399" y="1541113"/>
            <a:ext cx="2306573" cy="1438275"/>
          </a:xfrm>
          <a:prstGeom prst="rect">
            <a:avLst/>
          </a:prstGeom>
          <a:ln w="12700">
            <a:solidFill>
              <a:srgbClr val="FF0000"/>
            </a:solidFill>
          </a:ln>
        </p:spPr>
      </p:pic>
    </p:spTree>
    <p:extLst>
      <p:ext uri="{BB962C8B-B14F-4D97-AF65-F5344CB8AC3E}">
        <p14:creationId xmlns:p14="http://schemas.microsoft.com/office/powerpoint/2010/main" val="3122284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3574026" cy="3505200"/>
          </a:xfrm>
        </p:spPr>
        <p:txBody>
          <a:bodyPr/>
          <a:lstStyle/>
          <a:p>
            <a:r>
              <a:rPr lang="en-US" dirty="0"/>
              <a:t>Reporting Unit</a:t>
            </a:r>
          </a:p>
          <a:p>
            <a:r>
              <a:rPr lang="en-US" dirty="0"/>
              <a:t>Will an activity under your oversight be?</a:t>
            </a:r>
          </a:p>
          <a:p>
            <a:r>
              <a:rPr lang="en-US" dirty="0"/>
              <a:t>Public vs Private?</a:t>
            </a:r>
          </a:p>
          <a:p>
            <a:r>
              <a:rPr lang="en-US" dirty="0"/>
              <a:t>Fund</a:t>
            </a:r>
          </a:p>
          <a:p>
            <a:r>
              <a:rPr lang="en-US" dirty="0"/>
              <a:t>Legend</a:t>
            </a:r>
          </a:p>
          <a:p>
            <a:r>
              <a:rPr lang="en-US" dirty="0"/>
              <a:t>Reclassification Warning</a:t>
            </a:r>
          </a:p>
        </p:txBody>
      </p:sp>
      <p:sp>
        <p:nvSpPr>
          <p:cNvPr id="3" name="Title 2"/>
          <p:cNvSpPr>
            <a:spLocks noGrp="1"/>
          </p:cNvSpPr>
          <p:nvPr>
            <p:ph type="title"/>
          </p:nvPr>
        </p:nvSpPr>
        <p:spPr/>
        <p:txBody>
          <a:bodyPr/>
          <a:lstStyle/>
          <a:p>
            <a:r>
              <a:rPr lang="en-US" dirty="0"/>
              <a:t>Initial Data Required	</a:t>
            </a:r>
          </a:p>
        </p:txBody>
      </p:sp>
      <p:sp>
        <p:nvSpPr>
          <p:cNvPr id="4" name="TextBox 3">
            <a:extLst>
              <a:ext uri="{FF2B5EF4-FFF2-40B4-BE49-F238E27FC236}">
                <a16:creationId xmlns:a16="http://schemas.microsoft.com/office/drawing/2014/main" id="{9E6EBF54-86CC-44B7-ABFB-2D2279C0A1EE}"/>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14</a:t>
            </a:r>
          </a:p>
        </p:txBody>
      </p:sp>
      <p:pic>
        <p:nvPicPr>
          <p:cNvPr id="9" name="Picture 11" descr="A screenshot of a cell phone&#10;&#10;Description generated with very high confidence">
            <a:extLst>
              <a:ext uri="{FF2B5EF4-FFF2-40B4-BE49-F238E27FC236}">
                <a16:creationId xmlns:a16="http://schemas.microsoft.com/office/drawing/2014/main" id="{F9601D01-897D-4029-A74C-2A4EF0A6B855}"/>
              </a:ext>
            </a:extLst>
          </p:cNvPr>
          <p:cNvPicPr>
            <a:picLocks noChangeAspect="1"/>
          </p:cNvPicPr>
          <p:nvPr/>
        </p:nvPicPr>
        <p:blipFill rotWithShape="1">
          <a:blip r:embed="rId3"/>
          <a:srcRect t="3433" b="4108"/>
          <a:stretch/>
        </p:blipFill>
        <p:spPr>
          <a:xfrm>
            <a:off x="4974020" y="1176670"/>
            <a:ext cx="3432941" cy="3622158"/>
          </a:xfrm>
          <a:prstGeom prst="rect">
            <a:avLst/>
          </a:prstGeom>
          <a:ln w="25400">
            <a:solidFill>
              <a:srgbClr val="C00000"/>
            </a:solidFill>
          </a:ln>
          <a:effectLst/>
        </p:spPr>
      </p:pic>
      <p:sp>
        <p:nvSpPr>
          <p:cNvPr id="12" name="TextBox 11">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
        <p:nvSpPr>
          <p:cNvPr id="13" name="TextBox 12"/>
          <p:cNvSpPr txBox="1"/>
          <p:nvPr/>
        </p:nvSpPr>
        <p:spPr>
          <a:xfrm>
            <a:off x="1139171" y="3964359"/>
            <a:ext cx="2892055" cy="584775"/>
          </a:xfrm>
          <a:prstGeom prst="rect">
            <a:avLst/>
          </a:prstGeom>
          <a:noFill/>
          <a:ln>
            <a:solidFill>
              <a:srgbClr val="FF0000"/>
            </a:solidFill>
          </a:ln>
        </p:spPr>
        <p:txBody>
          <a:bodyPr wrap="square" rtlCol="0">
            <a:spAutoFit/>
          </a:bodyPr>
          <a:lstStyle/>
          <a:p>
            <a:r>
              <a:rPr lang="en-US" sz="1600" dirty="0">
                <a:solidFill>
                  <a:schemeClr val="bg2"/>
                </a:solidFill>
              </a:rPr>
              <a:t>Notice that the ‘+ Create Budget Transfer’ button is inactive</a:t>
            </a:r>
          </a:p>
        </p:txBody>
      </p:sp>
      <p:cxnSp>
        <p:nvCxnSpPr>
          <p:cNvPr id="14" name="Straight Arrow Connector 13"/>
          <p:cNvCxnSpPr>
            <a:stCxn id="13" idx="3"/>
          </p:cNvCxnSpPr>
          <p:nvPr/>
        </p:nvCxnSpPr>
        <p:spPr>
          <a:xfrm flipV="1">
            <a:off x="4031226" y="3423684"/>
            <a:ext cx="1058225" cy="833063"/>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399981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199" y="1123950"/>
            <a:ext cx="3886201" cy="3505200"/>
          </a:xfrm>
        </p:spPr>
        <p:txBody>
          <a:bodyPr>
            <a:noAutofit/>
          </a:bodyPr>
          <a:lstStyle/>
          <a:p>
            <a:r>
              <a:rPr lang="en-US" dirty="0"/>
              <a:t>The ‘Reporting Unit’ field dropdown shows those Reporting Units in your span of financial oversight in the OH</a:t>
            </a:r>
          </a:p>
          <a:p>
            <a:r>
              <a:rPr lang="en-US" dirty="0"/>
              <a:t>If there are a number of options, you can type in the field to limit your search</a:t>
            </a:r>
          </a:p>
          <a:p>
            <a:r>
              <a:rPr lang="en-US" dirty="0"/>
              <a:t>Select the Reporting Unit that includes the Activity for which you will be reducing the budget</a:t>
            </a:r>
          </a:p>
        </p:txBody>
      </p:sp>
      <p:sp>
        <p:nvSpPr>
          <p:cNvPr id="3" name="Title 2"/>
          <p:cNvSpPr>
            <a:spLocks noGrp="1"/>
          </p:cNvSpPr>
          <p:nvPr>
            <p:ph type="title"/>
          </p:nvPr>
        </p:nvSpPr>
        <p:spPr/>
        <p:txBody>
          <a:bodyPr/>
          <a:lstStyle/>
          <a:p>
            <a:r>
              <a:rPr lang="en-US" dirty="0"/>
              <a:t>Selecting Reporting Unit	</a:t>
            </a:r>
          </a:p>
        </p:txBody>
      </p:sp>
      <p:sp>
        <p:nvSpPr>
          <p:cNvPr id="4" name="TextBox 3">
            <a:extLst>
              <a:ext uri="{FF2B5EF4-FFF2-40B4-BE49-F238E27FC236}">
                <a16:creationId xmlns:a16="http://schemas.microsoft.com/office/drawing/2014/main" id="{9E6EBF54-86CC-44B7-ABFB-2D2279C0A1EE}"/>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15</a:t>
            </a:r>
          </a:p>
        </p:txBody>
      </p:sp>
      <p:sp>
        <p:nvSpPr>
          <p:cNvPr id="12" name="TextBox 11">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8" name="Picture 7"/>
          <p:cNvPicPr/>
          <p:nvPr/>
        </p:nvPicPr>
        <p:blipFill rotWithShape="1">
          <a:blip r:embed="rId3"/>
          <a:srcRect l="62830" t="31928" r="22431" b="33753"/>
          <a:stretch/>
        </p:blipFill>
        <p:spPr bwMode="auto">
          <a:xfrm>
            <a:off x="4832512" y="1219266"/>
            <a:ext cx="4029710" cy="2931795"/>
          </a:xfrm>
          <a:prstGeom prst="rect">
            <a:avLst/>
          </a:prstGeom>
          <a:ln w="25400">
            <a:solidFill>
              <a:srgbClr val="C00000"/>
            </a:solidFill>
          </a:ln>
          <a:extLst>
            <a:ext uri="{53640926-AAD7-44D8-BBD7-CCE9431645EC}">
              <a14:shadowObscured xmlns:a14="http://schemas.microsoft.com/office/drawing/2010/main"/>
            </a:ext>
          </a:extLst>
        </p:spPr>
      </p:pic>
      <p:cxnSp>
        <p:nvCxnSpPr>
          <p:cNvPr id="10" name="Straight Arrow Connector 9"/>
          <p:cNvCxnSpPr/>
          <p:nvPr/>
        </p:nvCxnSpPr>
        <p:spPr>
          <a:xfrm>
            <a:off x="3558363" y="1339702"/>
            <a:ext cx="4970782" cy="1169582"/>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60581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8229600" cy="1101892"/>
          </a:xfrm>
        </p:spPr>
        <p:txBody>
          <a:bodyPr>
            <a:normAutofit/>
          </a:bodyPr>
          <a:lstStyle/>
          <a:p>
            <a:r>
              <a:rPr lang="en-US" dirty="0"/>
              <a:t>All Activities in the GL are assigned to a Reporting Unit in the OH</a:t>
            </a:r>
          </a:p>
          <a:p>
            <a:r>
              <a:rPr lang="en-US" dirty="0"/>
              <a:t>Each Reporting Unit is assigned a unique five-digit, alphabetic designator that is smart-coded along four components</a:t>
            </a:r>
          </a:p>
        </p:txBody>
      </p:sp>
      <p:sp>
        <p:nvSpPr>
          <p:cNvPr id="4" name="Title 3"/>
          <p:cNvSpPr>
            <a:spLocks noGrp="1"/>
          </p:cNvSpPr>
          <p:nvPr>
            <p:ph type="title"/>
          </p:nvPr>
        </p:nvSpPr>
        <p:spPr/>
        <p:txBody>
          <a:bodyPr/>
          <a:lstStyle/>
          <a:p>
            <a:r>
              <a:rPr lang="en-US" dirty="0"/>
              <a:t>Reporting Unit Codes</a:t>
            </a:r>
          </a:p>
        </p:txBody>
      </p:sp>
      <p:graphicFrame>
        <p:nvGraphicFramePr>
          <p:cNvPr id="5" name="Table 4"/>
          <p:cNvGraphicFramePr>
            <a:graphicFrameLocks noGrp="1"/>
          </p:cNvGraphicFramePr>
          <p:nvPr/>
        </p:nvGraphicFramePr>
        <p:xfrm>
          <a:off x="1244144" y="2309335"/>
          <a:ext cx="6655711" cy="1245997"/>
        </p:xfrm>
        <a:graphic>
          <a:graphicData uri="http://schemas.openxmlformats.org/drawingml/2006/table">
            <a:tbl>
              <a:tblPr firstRow="1" firstCol="1" bandRow="1">
                <a:tableStyleId>{5C22544A-7EE6-4342-B048-85BDC9FD1C3A}</a:tableStyleId>
              </a:tblPr>
              <a:tblGrid>
                <a:gridCol w="1739909">
                  <a:extLst>
                    <a:ext uri="{9D8B030D-6E8A-4147-A177-3AD203B41FA5}">
                      <a16:colId xmlns:a16="http://schemas.microsoft.com/office/drawing/2014/main" val="20000"/>
                    </a:ext>
                  </a:extLst>
                </a:gridCol>
                <a:gridCol w="2280691">
                  <a:extLst>
                    <a:ext uri="{9D8B030D-6E8A-4147-A177-3AD203B41FA5}">
                      <a16:colId xmlns:a16="http://schemas.microsoft.com/office/drawing/2014/main" val="20001"/>
                    </a:ext>
                  </a:extLst>
                </a:gridCol>
                <a:gridCol w="2635111">
                  <a:extLst>
                    <a:ext uri="{9D8B030D-6E8A-4147-A177-3AD203B41FA5}">
                      <a16:colId xmlns:a16="http://schemas.microsoft.com/office/drawing/2014/main" val="20002"/>
                    </a:ext>
                  </a:extLst>
                </a:gridCol>
              </a:tblGrid>
              <a:tr h="266409">
                <a:tc>
                  <a:txBody>
                    <a:bodyPr/>
                    <a:lstStyle/>
                    <a:p>
                      <a:pPr marL="0" marR="0" algn="just">
                        <a:lnSpc>
                          <a:spcPct val="107000"/>
                        </a:lnSpc>
                        <a:spcBef>
                          <a:spcPts val="0"/>
                        </a:spcBef>
                        <a:spcAft>
                          <a:spcPts val="0"/>
                        </a:spcAft>
                      </a:pPr>
                      <a:r>
                        <a:rPr lang="en-US" sz="1300" dirty="0">
                          <a:effectLst/>
                        </a:rPr>
                        <a:t>Letter Placement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tc>
                  <a:txBody>
                    <a:bodyPr/>
                    <a:lstStyle/>
                    <a:p>
                      <a:pPr marL="0" marR="0" algn="just">
                        <a:lnSpc>
                          <a:spcPct val="107000"/>
                        </a:lnSpc>
                        <a:spcBef>
                          <a:spcPts val="0"/>
                        </a:spcBef>
                        <a:spcAft>
                          <a:spcPts val="0"/>
                        </a:spcAft>
                      </a:pPr>
                      <a:r>
                        <a:rPr lang="en-US" sz="1300" dirty="0">
                          <a:effectLst/>
                        </a:rPr>
                        <a:t>Level Designation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tc>
                  <a:txBody>
                    <a:bodyPr/>
                    <a:lstStyle/>
                    <a:p>
                      <a:pPr marL="0" marR="0" algn="just">
                        <a:lnSpc>
                          <a:spcPct val="107000"/>
                        </a:lnSpc>
                        <a:spcBef>
                          <a:spcPts val="0"/>
                        </a:spcBef>
                        <a:spcAft>
                          <a:spcPts val="0"/>
                        </a:spcAft>
                      </a:pPr>
                      <a:r>
                        <a:rPr lang="en-US" sz="1300" dirty="0">
                          <a:effectLst/>
                        </a:rPr>
                        <a:t>Example: RU Code DKAAI</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extLst>
                  <a:ext uri="{0D108BD9-81ED-4DB2-BD59-A6C34878D82A}">
                    <a16:rowId xmlns:a16="http://schemas.microsoft.com/office/drawing/2014/main" val="10000"/>
                  </a:ext>
                </a:extLst>
              </a:tr>
              <a:tr h="263709">
                <a:tc>
                  <a:txBody>
                    <a:bodyPr/>
                    <a:lstStyle/>
                    <a:p>
                      <a:pPr marL="0" marR="0" algn="just">
                        <a:lnSpc>
                          <a:spcPct val="107000"/>
                        </a:lnSpc>
                        <a:spcBef>
                          <a:spcPts val="0"/>
                        </a:spcBef>
                        <a:spcAft>
                          <a:spcPts val="0"/>
                        </a:spcAft>
                      </a:pPr>
                      <a:r>
                        <a:rPr lang="en-US" sz="1300" dirty="0">
                          <a:effectLst/>
                        </a:rPr>
                        <a:t>First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tc>
                  <a:txBody>
                    <a:bodyPr/>
                    <a:lstStyle/>
                    <a:p>
                      <a:pPr marL="0" marR="0" algn="l">
                        <a:lnSpc>
                          <a:spcPct val="107000"/>
                        </a:lnSpc>
                        <a:spcBef>
                          <a:spcPts val="0"/>
                        </a:spcBef>
                        <a:spcAft>
                          <a:spcPts val="0"/>
                        </a:spcAft>
                      </a:pPr>
                      <a:r>
                        <a:rPr lang="en-US" sz="1300" dirty="0">
                          <a:solidFill>
                            <a:schemeClr val="bg2"/>
                          </a:solidFill>
                          <a:effectLst/>
                        </a:rPr>
                        <a:t>Senior Executive</a:t>
                      </a:r>
                      <a:r>
                        <a:rPr lang="en-US" sz="1300" baseline="0" dirty="0">
                          <a:solidFill>
                            <a:schemeClr val="bg2"/>
                          </a:solidFill>
                          <a:effectLst/>
                        </a:rPr>
                        <a:t> Area</a:t>
                      </a:r>
                      <a:endParaRPr lang="en-US" sz="1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tc>
                  <a:txBody>
                    <a:bodyPr/>
                    <a:lstStyle/>
                    <a:p>
                      <a:pPr marL="0" marR="0" algn="just">
                        <a:lnSpc>
                          <a:spcPct val="107000"/>
                        </a:lnSpc>
                        <a:spcBef>
                          <a:spcPts val="0"/>
                        </a:spcBef>
                        <a:spcAft>
                          <a:spcPts val="0"/>
                        </a:spcAft>
                      </a:pPr>
                      <a:r>
                        <a:rPr lang="en-US" sz="1300" dirty="0">
                          <a:solidFill>
                            <a:schemeClr val="bg2"/>
                          </a:solidFill>
                          <a:effectLst/>
                        </a:rPr>
                        <a:t>D _ _ _ _ : CFO</a:t>
                      </a:r>
                      <a:endParaRPr lang="en-US" sz="1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extLst>
                  <a:ext uri="{0D108BD9-81ED-4DB2-BD59-A6C34878D82A}">
                    <a16:rowId xmlns:a16="http://schemas.microsoft.com/office/drawing/2014/main" val="10001"/>
                  </a:ext>
                </a:extLst>
              </a:tr>
              <a:tr h="228600">
                <a:tc>
                  <a:txBody>
                    <a:bodyPr/>
                    <a:lstStyle/>
                    <a:p>
                      <a:pPr marL="0" marR="0" algn="just">
                        <a:lnSpc>
                          <a:spcPct val="107000"/>
                        </a:lnSpc>
                        <a:spcBef>
                          <a:spcPts val="0"/>
                        </a:spcBef>
                        <a:spcAft>
                          <a:spcPts val="0"/>
                        </a:spcAft>
                      </a:pPr>
                      <a:r>
                        <a:rPr lang="en-US" sz="1300" dirty="0">
                          <a:effectLst/>
                        </a:rPr>
                        <a:t>Second</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tc>
                  <a:txBody>
                    <a:bodyPr/>
                    <a:lstStyle/>
                    <a:p>
                      <a:pPr marL="0" marR="0" algn="just">
                        <a:lnSpc>
                          <a:spcPct val="107000"/>
                        </a:lnSpc>
                        <a:spcBef>
                          <a:spcPts val="0"/>
                        </a:spcBef>
                        <a:spcAft>
                          <a:spcPts val="0"/>
                        </a:spcAft>
                      </a:pPr>
                      <a:r>
                        <a:rPr lang="en-US" sz="1300" dirty="0">
                          <a:solidFill>
                            <a:schemeClr val="bg2"/>
                          </a:solidFill>
                          <a:effectLst/>
                        </a:rPr>
                        <a:t>Division</a:t>
                      </a:r>
                      <a:endParaRPr lang="en-US" sz="1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tc>
                  <a:txBody>
                    <a:bodyPr/>
                    <a:lstStyle/>
                    <a:p>
                      <a:pPr marL="0" marR="0" algn="just">
                        <a:lnSpc>
                          <a:spcPct val="107000"/>
                        </a:lnSpc>
                        <a:spcBef>
                          <a:spcPts val="0"/>
                        </a:spcBef>
                        <a:spcAft>
                          <a:spcPts val="0"/>
                        </a:spcAft>
                      </a:pPr>
                      <a:r>
                        <a:rPr lang="en-US" sz="1300" dirty="0">
                          <a:solidFill>
                            <a:schemeClr val="bg2"/>
                          </a:solidFill>
                          <a:effectLst/>
                        </a:rPr>
                        <a:t>_ K _ _ _ : Finance &amp; Business Affairs</a:t>
                      </a:r>
                      <a:endParaRPr lang="en-US" sz="1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extLst>
                  <a:ext uri="{0D108BD9-81ED-4DB2-BD59-A6C34878D82A}">
                    <a16:rowId xmlns:a16="http://schemas.microsoft.com/office/drawing/2014/main" val="10002"/>
                  </a:ext>
                </a:extLst>
              </a:tr>
              <a:tr h="246647">
                <a:tc>
                  <a:txBody>
                    <a:bodyPr/>
                    <a:lstStyle/>
                    <a:p>
                      <a:pPr marL="0" marR="0" algn="just">
                        <a:lnSpc>
                          <a:spcPct val="107000"/>
                        </a:lnSpc>
                        <a:spcBef>
                          <a:spcPts val="0"/>
                        </a:spcBef>
                        <a:spcAft>
                          <a:spcPts val="0"/>
                        </a:spcAft>
                      </a:pPr>
                      <a:r>
                        <a:rPr lang="en-US" sz="1300" dirty="0">
                          <a:effectLst/>
                        </a:rPr>
                        <a:t>Third</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tc>
                  <a:txBody>
                    <a:bodyPr/>
                    <a:lstStyle/>
                    <a:p>
                      <a:pPr marL="0" marR="0" algn="just">
                        <a:lnSpc>
                          <a:spcPct val="107000"/>
                        </a:lnSpc>
                        <a:spcBef>
                          <a:spcPts val="0"/>
                        </a:spcBef>
                        <a:spcAft>
                          <a:spcPts val="0"/>
                        </a:spcAft>
                      </a:pPr>
                      <a:r>
                        <a:rPr lang="en-US" sz="1300" dirty="0">
                          <a:solidFill>
                            <a:schemeClr val="bg2"/>
                          </a:solidFill>
                          <a:effectLst/>
                        </a:rPr>
                        <a:t>School/College/Major Area</a:t>
                      </a:r>
                      <a:endParaRPr lang="en-US" sz="1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tc>
                  <a:txBody>
                    <a:bodyPr/>
                    <a:lstStyle/>
                    <a:p>
                      <a:pPr marL="0" marR="0" algn="just">
                        <a:lnSpc>
                          <a:spcPct val="107000"/>
                        </a:lnSpc>
                        <a:spcBef>
                          <a:spcPts val="0"/>
                        </a:spcBef>
                        <a:spcAft>
                          <a:spcPts val="0"/>
                        </a:spcAft>
                      </a:pPr>
                      <a:r>
                        <a:rPr lang="en-US" sz="1300" dirty="0">
                          <a:solidFill>
                            <a:schemeClr val="bg2"/>
                          </a:solidFill>
                          <a:effectLst/>
                        </a:rPr>
                        <a:t>_ _ A _ _ : Finance Administration</a:t>
                      </a:r>
                      <a:endParaRPr lang="en-US" sz="1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extLst>
                  <a:ext uri="{0D108BD9-81ED-4DB2-BD59-A6C34878D82A}">
                    <a16:rowId xmlns:a16="http://schemas.microsoft.com/office/drawing/2014/main" val="10003"/>
                  </a:ext>
                </a:extLst>
              </a:tr>
              <a:tr h="240632">
                <a:tc>
                  <a:txBody>
                    <a:bodyPr/>
                    <a:lstStyle/>
                    <a:p>
                      <a:pPr marL="0" marR="0" algn="just">
                        <a:lnSpc>
                          <a:spcPct val="107000"/>
                        </a:lnSpc>
                        <a:spcBef>
                          <a:spcPts val="0"/>
                        </a:spcBef>
                        <a:spcAft>
                          <a:spcPts val="0"/>
                        </a:spcAft>
                      </a:pPr>
                      <a:r>
                        <a:rPr lang="en-US" sz="1300" dirty="0">
                          <a:effectLst/>
                        </a:rPr>
                        <a:t>Four &amp; Five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tc>
                  <a:txBody>
                    <a:bodyPr/>
                    <a:lstStyle/>
                    <a:p>
                      <a:pPr marL="0" marR="0" algn="just">
                        <a:lnSpc>
                          <a:spcPct val="107000"/>
                        </a:lnSpc>
                        <a:spcBef>
                          <a:spcPts val="0"/>
                        </a:spcBef>
                        <a:spcAft>
                          <a:spcPts val="0"/>
                        </a:spcAft>
                      </a:pPr>
                      <a:r>
                        <a:rPr lang="en-US" sz="1300" dirty="0">
                          <a:solidFill>
                            <a:schemeClr val="bg2"/>
                          </a:solidFill>
                          <a:effectLst/>
                        </a:rPr>
                        <a:t>Reporting Unit</a:t>
                      </a:r>
                      <a:endParaRPr lang="en-US" sz="1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tc>
                  <a:txBody>
                    <a:bodyPr/>
                    <a:lstStyle/>
                    <a:p>
                      <a:pPr marL="0" marR="0" algn="just">
                        <a:lnSpc>
                          <a:spcPct val="107000"/>
                        </a:lnSpc>
                        <a:spcBef>
                          <a:spcPts val="0"/>
                        </a:spcBef>
                        <a:spcAft>
                          <a:spcPts val="0"/>
                        </a:spcAft>
                      </a:pPr>
                      <a:r>
                        <a:rPr lang="en-US" sz="1300" dirty="0">
                          <a:solidFill>
                            <a:schemeClr val="bg2"/>
                          </a:solidFill>
                          <a:effectLst/>
                        </a:rPr>
                        <a:t>_ _ _ A I : University Budget Office</a:t>
                      </a:r>
                      <a:endParaRPr lang="en-US" sz="1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6" marR="57336" marT="0" marB="0"/>
                </a:tc>
                <a:extLst>
                  <a:ext uri="{0D108BD9-81ED-4DB2-BD59-A6C34878D82A}">
                    <a16:rowId xmlns:a16="http://schemas.microsoft.com/office/drawing/2014/main" val="10004"/>
                  </a:ext>
                </a:extLst>
              </a:tr>
            </a:tbl>
          </a:graphicData>
        </a:graphic>
      </p:graphicFrame>
      <p:sp>
        <p:nvSpPr>
          <p:cNvPr id="6" name="Content Placeholder 1"/>
          <p:cNvSpPr txBox="1">
            <a:spLocks/>
          </p:cNvSpPr>
          <p:nvPr/>
        </p:nvSpPr>
        <p:spPr>
          <a:xfrm>
            <a:off x="457200" y="3777915"/>
            <a:ext cx="8229600" cy="962801"/>
          </a:xfrm>
          <a:prstGeom prst="rect">
            <a:avLst/>
          </a:prstGeom>
        </p:spPr>
        <p:txBody>
          <a:bodyPr>
            <a:norm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More information about roles and relationships is available in the </a:t>
            </a:r>
            <a:r>
              <a:rPr lang="en-US" dirty="0">
                <a:hlinkClick r:id="rId2"/>
              </a:rPr>
              <a:t>Organizational Hierarchy report folder </a:t>
            </a:r>
            <a:r>
              <a:rPr lang="en-US" dirty="0"/>
              <a:t>available in InformSU</a:t>
            </a:r>
          </a:p>
        </p:txBody>
      </p:sp>
      <p:sp>
        <p:nvSpPr>
          <p:cNvPr id="3" name="TextBox 2">
            <a:extLst>
              <a:ext uri="{FF2B5EF4-FFF2-40B4-BE49-F238E27FC236}">
                <a16:creationId xmlns:a16="http://schemas.microsoft.com/office/drawing/2014/main" id="{1FDDE4C7-DE51-4096-A47D-D43DF0E331C0}"/>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16</a:t>
            </a:r>
          </a:p>
        </p:txBody>
      </p:sp>
      <p:sp>
        <p:nvSpPr>
          <p:cNvPr id="8" name="TextBox 7">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1132419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3634740" cy="3505200"/>
          </a:xfrm>
        </p:spPr>
        <p:txBody>
          <a:bodyPr>
            <a:noAutofit/>
          </a:bodyPr>
          <a:lstStyle/>
          <a:p>
            <a:pPr>
              <a:spcAft>
                <a:spcPts val="1800"/>
              </a:spcAft>
            </a:pPr>
            <a:r>
              <a:rPr lang="en-US" dirty="0"/>
              <a:t>The options in this dropdown are ‘Yes’ and ‘No’</a:t>
            </a:r>
          </a:p>
          <a:p>
            <a:pPr>
              <a:spcAft>
                <a:spcPts val="600"/>
              </a:spcAft>
            </a:pPr>
            <a:r>
              <a:rPr lang="en-US" dirty="0"/>
              <a:t>Notice that the Legend reiterates that “Users are only allowed to reduce budgets from an Activity within their Reporting Unit(s)”</a:t>
            </a:r>
          </a:p>
        </p:txBody>
      </p:sp>
      <p:sp>
        <p:nvSpPr>
          <p:cNvPr id="9" name="Title 2"/>
          <p:cNvSpPr>
            <a:spLocks noGrp="1"/>
          </p:cNvSpPr>
          <p:nvPr>
            <p:ph type="title"/>
          </p:nvPr>
        </p:nvSpPr>
        <p:spPr/>
        <p:txBody>
          <a:bodyPr/>
          <a:lstStyle/>
          <a:p>
            <a:r>
              <a:rPr lang="en-US" dirty="0"/>
              <a:t>Will an activity under your oversight be reduced?</a:t>
            </a:r>
          </a:p>
        </p:txBody>
      </p:sp>
      <p:sp>
        <p:nvSpPr>
          <p:cNvPr id="3" name="TextBox 2">
            <a:extLst>
              <a:ext uri="{FF2B5EF4-FFF2-40B4-BE49-F238E27FC236}">
                <a16:creationId xmlns:a16="http://schemas.microsoft.com/office/drawing/2014/main" id="{3E671A74-7250-4FEB-B868-AD1CE4B12D66}"/>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17</a:t>
            </a:r>
          </a:p>
        </p:txBody>
      </p:sp>
      <p:sp>
        <p:nvSpPr>
          <p:cNvPr id="7" name="TextBox 6">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10" name="Picture 9"/>
          <p:cNvPicPr>
            <a:picLocks noChangeAspect="1"/>
          </p:cNvPicPr>
          <p:nvPr/>
        </p:nvPicPr>
        <p:blipFill rotWithShape="1">
          <a:blip r:embed="rId3"/>
          <a:srcRect l="62826" t="31944" r="22323" b="27248"/>
          <a:stretch/>
        </p:blipFill>
        <p:spPr bwMode="auto">
          <a:xfrm>
            <a:off x="4610100" y="1044027"/>
            <a:ext cx="4088130" cy="3510915"/>
          </a:xfrm>
          <a:prstGeom prst="rect">
            <a:avLst/>
          </a:prstGeom>
          <a:ln w="25400">
            <a:solidFill>
              <a:srgbClr val="C00000"/>
            </a:solidFill>
          </a:ln>
          <a:extLst>
            <a:ext uri="{53640926-AAD7-44D8-BBD7-CCE9431645EC}">
              <a14:shadowObscured xmlns:a14="http://schemas.microsoft.com/office/drawing/2010/main"/>
            </a:ext>
          </a:extLst>
        </p:spPr>
      </p:pic>
      <p:cxnSp>
        <p:nvCxnSpPr>
          <p:cNvPr id="11" name="Straight Arrow Connector 10"/>
          <p:cNvCxnSpPr/>
          <p:nvPr/>
        </p:nvCxnSpPr>
        <p:spPr>
          <a:xfrm>
            <a:off x="2828260" y="1587795"/>
            <a:ext cx="4355017" cy="1105788"/>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a:off x="3840480" y="2857500"/>
            <a:ext cx="2085399" cy="1466407"/>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87669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4023359" cy="3505200"/>
          </a:xfrm>
        </p:spPr>
        <p:txBody>
          <a:bodyPr>
            <a:noAutofit/>
          </a:bodyPr>
          <a:lstStyle/>
          <a:p>
            <a:pPr>
              <a:spcAft>
                <a:spcPts val="600"/>
              </a:spcAft>
            </a:pPr>
            <a:r>
              <a:rPr lang="en-US" sz="1800" dirty="0"/>
              <a:t>If you select ‘No’, notice that the Legend refreshes to provide you with a new </a:t>
            </a:r>
            <a:r>
              <a:rPr lang="en-US" sz="1800" dirty="0">
                <a:solidFill>
                  <a:srgbClr val="C00000"/>
                </a:solidFill>
              </a:rPr>
              <a:t>Warning</a:t>
            </a:r>
          </a:p>
          <a:p>
            <a:pPr>
              <a:spcAft>
                <a:spcPts val="600"/>
              </a:spcAft>
            </a:pPr>
            <a:r>
              <a:rPr lang="en-US" sz="1800" dirty="0"/>
              <a:t>Notice also that the ‘+ Create Budget Transfer’ button remains inactive</a:t>
            </a:r>
          </a:p>
          <a:p>
            <a:pPr>
              <a:spcAft>
                <a:spcPts val="600"/>
              </a:spcAft>
            </a:pPr>
            <a:r>
              <a:rPr lang="en-US" sz="1800" dirty="0"/>
              <a:t>Exit the webpage and ask the appropriate Financial Manager to submit the budget transfer  </a:t>
            </a:r>
          </a:p>
          <a:p>
            <a:pPr>
              <a:spcAft>
                <a:spcPts val="600"/>
              </a:spcAft>
            </a:pPr>
            <a:r>
              <a:rPr lang="en-US" sz="1800" dirty="0"/>
              <a:t>What if the other Financial Manager refuses or neglects to submit the transfer? – Contact UBO</a:t>
            </a:r>
          </a:p>
          <a:p>
            <a:pPr>
              <a:spcAft>
                <a:spcPts val="600"/>
              </a:spcAft>
            </a:pPr>
            <a:endParaRPr lang="en-US" dirty="0"/>
          </a:p>
        </p:txBody>
      </p:sp>
      <p:sp>
        <p:nvSpPr>
          <p:cNvPr id="9" name="Title 2"/>
          <p:cNvSpPr>
            <a:spLocks noGrp="1"/>
          </p:cNvSpPr>
          <p:nvPr>
            <p:ph type="title"/>
          </p:nvPr>
        </p:nvSpPr>
        <p:spPr/>
        <p:txBody>
          <a:bodyPr/>
          <a:lstStyle/>
          <a:p>
            <a:r>
              <a:rPr lang="en-US" dirty="0"/>
              <a:t>Selecting ‘No’</a:t>
            </a:r>
          </a:p>
        </p:txBody>
      </p:sp>
      <p:sp>
        <p:nvSpPr>
          <p:cNvPr id="3" name="TextBox 2">
            <a:extLst>
              <a:ext uri="{FF2B5EF4-FFF2-40B4-BE49-F238E27FC236}">
                <a16:creationId xmlns:a16="http://schemas.microsoft.com/office/drawing/2014/main" id="{3E671A74-7250-4FEB-B868-AD1CE4B12D66}"/>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18</a:t>
            </a:r>
          </a:p>
        </p:txBody>
      </p:sp>
      <p:sp>
        <p:nvSpPr>
          <p:cNvPr id="7" name="TextBox 6">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8" name="Picture 7"/>
          <p:cNvPicPr>
            <a:picLocks noChangeAspect="1"/>
          </p:cNvPicPr>
          <p:nvPr/>
        </p:nvPicPr>
        <p:blipFill rotWithShape="1">
          <a:blip r:embed="rId3"/>
          <a:srcRect l="62743" t="31891" r="22404" b="25703"/>
          <a:stretch/>
        </p:blipFill>
        <p:spPr bwMode="auto">
          <a:xfrm>
            <a:off x="4891405" y="1106257"/>
            <a:ext cx="3795395" cy="3386455"/>
          </a:xfrm>
          <a:prstGeom prst="rect">
            <a:avLst/>
          </a:prstGeom>
          <a:noFill/>
          <a:ln w="25400">
            <a:solidFill>
              <a:srgbClr val="C00000"/>
            </a:solidFill>
          </a:ln>
          <a:extLst>
            <a:ext uri="{53640926-AAD7-44D8-BBD7-CCE9431645EC}">
              <a14:shadowObscured xmlns:a14="http://schemas.microsoft.com/office/drawing/2010/main"/>
            </a:ext>
          </a:extLst>
        </p:spPr>
      </p:pic>
      <p:cxnSp>
        <p:nvCxnSpPr>
          <p:cNvPr id="10" name="Straight Arrow Connector 9"/>
          <p:cNvCxnSpPr/>
          <p:nvPr/>
        </p:nvCxnSpPr>
        <p:spPr>
          <a:xfrm>
            <a:off x="4409768" y="1651591"/>
            <a:ext cx="2905432" cy="1013637"/>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a:off x="4409768" y="1651591"/>
            <a:ext cx="1700409" cy="2468983"/>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22654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4152899" cy="3505200"/>
          </a:xfrm>
        </p:spPr>
        <p:txBody>
          <a:bodyPr>
            <a:noAutofit/>
          </a:bodyPr>
          <a:lstStyle/>
          <a:p>
            <a:pPr>
              <a:spcAft>
                <a:spcPts val="600"/>
              </a:spcAft>
            </a:pPr>
            <a:r>
              <a:rPr lang="en-US" dirty="0"/>
              <a:t>Select ‘Yes’ if the Activity for which you will be reducing budget is in your span of financial oversight</a:t>
            </a:r>
          </a:p>
          <a:p>
            <a:pPr>
              <a:spcAft>
                <a:spcPts val="600"/>
              </a:spcAft>
            </a:pPr>
            <a:r>
              <a:rPr lang="en-US" dirty="0"/>
              <a:t>NOTE: If you select ‘Yes’ when the answer is really ‘No’, you will be able to move on now but you will lose all your work later</a:t>
            </a:r>
          </a:p>
          <a:p>
            <a:pPr>
              <a:spcAft>
                <a:spcPts val="600"/>
              </a:spcAft>
            </a:pPr>
            <a:endParaRPr lang="en-US" dirty="0"/>
          </a:p>
          <a:p>
            <a:pPr>
              <a:spcAft>
                <a:spcPts val="600"/>
              </a:spcAft>
            </a:pPr>
            <a:endParaRPr lang="en-US" dirty="0"/>
          </a:p>
        </p:txBody>
      </p:sp>
      <p:sp>
        <p:nvSpPr>
          <p:cNvPr id="9" name="Title 2"/>
          <p:cNvSpPr>
            <a:spLocks noGrp="1"/>
          </p:cNvSpPr>
          <p:nvPr>
            <p:ph type="title"/>
          </p:nvPr>
        </p:nvSpPr>
        <p:spPr/>
        <p:txBody>
          <a:bodyPr/>
          <a:lstStyle/>
          <a:p>
            <a:r>
              <a:rPr lang="en-US" dirty="0"/>
              <a:t>Selecting ‘Yes’</a:t>
            </a:r>
          </a:p>
        </p:txBody>
      </p:sp>
      <p:sp>
        <p:nvSpPr>
          <p:cNvPr id="3" name="TextBox 2">
            <a:extLst>
              <a:ext uri="{FF2B5EF4-FFF2-40B4-BE49-F238E27FC236}">
                <a16:creationId xmlns:a16="http://schemas.microsoft.com/office/drawing/2014/main" id="{3E671A74-7250-4FEB-B868-AD1CE4B12D66}"/>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19</a:t>
            </a:r>
          </a:p>
        </p:txBody>
      </p:sp>
      <p:sp>
        <p:nvSpPr>
          <p:cNvPr id="7" name="TextBox 6">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8" name="Picture 7"/>
          <p:cNvPicPr>
            <a:picLocks noChangeAspect="1"/>
          </p:cNvPicPr>
          <p:nvPr/>
        </p:nvPicPr>
        <p:blipFill rotWithShape="1">
          <a:blip r:embed="rId3"/>
          <a:srcRect l="62847" t="32116" r="22313" b="16723"/>
          <a:stretch/>
        </p:blipFill>
        <p:spPr bwMode="auto">
          <a:xfrm>
            <a:off x="5304615" y="1062442"/>
            <a:ext cx="3224530" cy="3474085"/>
          </a:xfrm>
          <a:prstGeom prst="rect">
            <a:avLst/>
          </a:prstGeom>
          <a:ln w="25400">
            <a:solidFill>
              <a:srgbClr val="C00000"/>
            </a:solidFill>
          </a:ln>
          <a:extLst>
            <a:ext uri="{53640926-AAD7-44D8-BBD7-CCE9431645EC}">
              <a14:shadowObscured xmlns:a14="http://schemas.microsoft.com/office/drawing/2010/main"/>
            </a:ext>
          </a:extLst>
        </p:spPr>
      </p:pic>
      <p:cxnSp>
        <p:nvCxnSpPr>
          <p:cNvPr id="10" name="Straight Arrow Connector 9"/>
          <p:cNvCxnSpPr/>
          <p:nvPr/>
        </p:nvCxnSpPr>
        <p:spPr>
          <a:xfrm>
            <a:off x="4465674" y="1644502"/>
            <a:ext cx="2856614" cy="701749"/>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761165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2"/>
          </p:nvPr>
        </p:nvSpPr>
        <p:spPr>
          <a:xfrm>
            <a:off x="4793660" y="490318"/>
            <a:ext cx="3365242" cy="4283849"/>
          </a:xfrm>
        </p:spPr>
        <p:txBody>
          <a:bodyPr/>
          <a:lstStyle/>
          <a:p>
            <a:r>
              <a:rPr lang="en-US" dirty="0"/>
              <a:t>What Should I Know About Budget Transfers?</a:t>
            </a:r>
          </a:p>
          <a:p>
            <a:r>
              <a:rPr lang="en-US" dirty="0"/>
              <a:t>How Do I Get Into Axiom And Navigate to Budget Transfers?</a:t>
            </a:r>
          </a:p>
          <a:p>
            <a:r>
              <a:rPr lang="en-US" dirty="0"/>
              <a:t>How Do I Create A Budget Transfer?</a:t>
            </a:r>
          </a:p>
          <a:p>
            <a:r>
              <a:rPr lang="en-US" dirty="0"/>
              <a:t>How Do I Submit My Budget Transfer?</a:t>
            </a:r>
          </a:p>
          <a:p>
            <a:r>
              <a:rPr lang="en-US" dirty="0"/>
              <a:t>What Happens Next?</a:t>
            </a:r>
          </a:p>
          <a:p>
            <a:r>
              <a:rPr lang="en-US" dirty="0"/>
              <a:t>How Will My Reconciled Budget Transfer Impact Data in Axiom?</a:t>
            </a:r>
          </a:p>
          <a:p>
            <a:r>
              <a:rPr lang="en-US" dirty="0"/>
              <a:t>Where Can I Get Help With Budget Transfers?</a:t>
            </a:r>
          </a:p>
          <a:p>
            <a:endParaRPr lang="en-US" dirty="0"/>
          </a:p>
        </p:txBody>
      </p:sp>
      <p:sp>
        <p:nvSpPr>
          <p:cNvPr id="5" name="TextBox 1">
            <a:extLst>
              <a:ext uri="{FF2B5EF4-FFF2-40B4-BE49-F238E27FC236}">
                <a16:creationId xmlns:a16="http://schemas.microsoft.com/office/drawing/2014/main" id="{409BF719-4D40-4B3F-A04E-C0A8E8B163A7}"/>
              </a:ext>
            </a:extLst>
          </p:cNvPr>
          <p:cNvSpPr txBox="1"/>
          <p:nvPr/>
        </p:nvSpPr>
        <p:spPr>
          <a:xfrm>
            <a:off x="0" y="4779818"/>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2</a:t>
            </a:r>
          </a:p>
        </p:txBody>
      </p:sp>
      <p:sp>
        <p:nvSpPr>
          <p:cNvPr id="7" name="TextBox 6">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3546022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p:txBody>
          <a:bodyPr/>
          <a:lstStyle/>
          <a:p>
            <a:r>
              <a:rPr lang="en-US" dirty="0"/>
              <a:t>Public or Private?</a:t>
            </a:r>
          </a:p>
        </p:txBody>
      </p:sp>
      <p:sp>
        <p:nvSpPr>
          <p:cNvPr id="3" name="TextBox 2">
            <a:extLst>
              <a:ext uri="{FF2B5EF4-FFF2-40B4-BE49-F238E27FC236}">
                <a16:creationId xmlns:a16="http://schemas.microsoft.com/office/drawing/2014/main" id="{3E671A74-7250-4FEB-B868-AD1CE4B12D66}"/>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20</a:t>
            </a:r>
          </a:p>
        </p:txBody>
      </p:sp>
      <p:sp>
        <p:nvSpPr>
          <p:cNvPr id="7" name="TextBox 6">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10" name="Picture 9"/>
          <p:cNvPicPr>
            <a:picLocks noChangeAspect="1"/>
          </p:cNvPicPr>
          <p:nvPr/>
        </p:nvPicPr>
        <p:blipFill rotWithShape="1">
          <a:blip r:embed="rId3"/>
          <a:srcRect l="62683" t="31891" r="22241" b="16984"/>
          <a:stretch/>
        </p:blipFill>
        <p:spPr bwMode="auto">
          <a:xfrm>
            <a:off x="5340810" y="1110067"/>
            <a:ext cx="3188335" cy="3378835"/>
          </a:xfrm>
          <a:prstGeom prst="rect">
            <a:avLst/>
          </a:prstGeom>
          <a:ln w="25400">
            <a:solidFill>
              <a:srgbClr val="C00000"/>
            </a:solidFill>
          </a:ln>
          <a:extLst>
            <a:ext uri="{53640926-AAD7-44D8-BBD7-CCE9431645EC}">
              <a14:shadowObscured xmlns:a14="http://schemas.microsoft.com/office/drawing/2010/main"/>
            </a:ext>
          </a:extLst>
        </p:spPr>
      </p:pic>
      <p:sp>
        <p:nvSpPr>
          <p:cNvPr id="11" name="Content Placeholder 1"/>
          <p:cNvSpPr>
            <a:spLocks noGrp="1"/>
          </p:cNvSpPr>
          <p:nvPr>
            <p:ph idx="10"/>
          </p:nvPr>
        </p:nvSpPr>
        <p:spPr>
          <a:xfrm>
            <a:off x="457200" y="1123949"/>
            <a:ext cx="4377070" cy="3589817"/>
          </a:xfrm>
        </p:spPr>
        <p:txBody>
          <a:bodyPr>
            <a:noAutofit/>
          </a:bodyPr>
          <a:lstStyle/>
          <a:p>
            <a:r>
              <a:rPr lang="en-US" dirty="0"/>
              <a:t>The options in this dropdown are ‘Public’ and ‘Private’</a:t>
            </a:r>
          </a:p>
          <a:p>
            <a:r>
              <a:rPr lang="en-US" dirty="0"/>
              <a:t>Read the ‘Public vs Private’ note in the Legend</a:t>
            </a:r>
          </a:p>
          <a:p>
            <a:r>
              <a:rPr lang="en-US" dirty="0"/>
              <a:t>This designation determines:</a:t>
            </a:r>
          </a:p>
          <a:p>
            <a:pPr lvl="1"/>
            <a:r>
              <a:rPr lang="en-US" sz="1800" dirty="0"/>
              <a:t>what information will show up in reports run by other financial managers</a:t>
            </a:r>
          </a:p>
          <a:p>
            <a:pPr lvl="1">
              <a:spcAft>
                <a:spcPts val="600"/>
              </a:spcAft>
            </a:pPr>
            <a:r>
              <a:rPr lang="en-US" sz="1800" dirty="0"/>
              <a:t>who can open the budget transfer plan file at a later date to view the full transfer details</a:t>
            </a:r>
          </a:p>
        </p:txBody>
      </p:sp>
      <p:cxnSp>
        <p:nvCxnSpPr>
          <p:cNvPr id="12" name="Straight Arrow Connector 11"/>
          <p:cNvCxnSpPr/>
          <p:nvPr/>
        </p:nvCxnSpPr>
        <p:spPr>
          <a:xfrm>
            <a:off x="4401879" y="1368056"/>
            <a:ext cx="2913321" cy="1297172"/>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cxnSp>
        <p:nvCxnSpPr>
          <p:cNvPr id="13" name="Straight Arrow Connector 12"/>
          <p:cNvCxnSpPr/>
          <p:nvPr/>
        </p:nvCxnSpPr>
        <p:spPr>
          <a:xfrm>
            <a:off x="4494028" y="2048540"/>
            <a:ext cx="971107" cy="1899683"/>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700024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p:txBody>
          <a:bodyPr>
            <a:noAutofit/>
          </a:bodyPr>
          <a:lstStyle/>
          <a:p>
            <a:pPr>
              <a:spcAft>
                <a:spcPts val="600"/>
              </a:spcAft>
            </a:pPr>
            <a:r>
              <a:rPr lang="en-US" dirty="0"/>
              <a:t>Select ‘Public’ if the transfer </a:t>
            </a:r>
            <a:r>
              <a:rPr lang="en-US" u="sng" dirty="0"/>
              <a:t>does not</a:t>
            </a:r>
            <a:r>
              <a:rPr lang="en-US" dirty="0"/>
              <a:t> include confidential or sensitive information</a:t>
            </a:r>
          </a:p>
          <a:p>
            <a:r>
              <a:rPr lang="en-US" dirty="0"/>
              <a:t>If marked ‘Public’, everyone in the span of financial oversight for every Activity included in the budget transfer will be able to:</a:t>
            </a:r>
          </a:p>
          <a:p>
            <a:pPr lvl="1"/>
            <a:r>
              <a:rPr lang="en-US" sz="1800" dirty="0"/>
              <a:t>See all transaction rows in budget transfer reports</a:t>
            </a:r>
          </a:p>
          <a:p>
            <a:pPr lvl="1">
              <a:spcAft>
                <a:spcPts val="600"/>
              </a:spcAft>
            </a:pPr>
            <a:r>
              <a:rPr lang="en-US" sz="1800" dirty="0"/>
              <a:t>Open the budget transfer plan file to review full details</a:t>
            </a:r>
          </a:p>
          <a:p>
            <a:r>
              <a:rPr lang="en-US" dirty="0"/>
              <a:t>Most transfers can and should be marked ‘Public’ to allow for ease of access and reconciliation of budgeted resources across campus</a:t>
            </a:r>
          </a:p>
        </p:txBody>
      </p:sp>
      <p:sp>
        <p:nvSpPr>
          <p:cNvPr id="4" name="Title 3"/>
          <p:cNvSpPr>
            <a:spLocks noGrp="1"/>
          </p:cNvSpPr>
          <p:nvPr>
            <p:ph type="title"/>
          </p:nvPr>
        </p:nvSpPr>
        <p:spPr/>
        <p:txBody>
          <a:bodyPr/>
          <a:lstStyle/>
          <a:p>
            <a:r>
              <a:rPr lang="en-US" dirty="0"/>
              <a:t>When Should the Transfer be ‘Public’?</a:t>
            </a:r>
          </a:p>
        </p:txBody>
      </p:sp>
      <p:sp>
        <p:nvSpPr>
          <p:cNvPr id="2" name="TextBox 1">
            <a:extLst>
              <a:ext uri="{FF2B5EF4-FFF2-40B4-BE49-F238E27FC236}">
                <a16:creationId xmlns:a16="http://schemas.microsoft.com/office/drawing/2014/main" id="{5C40D83C-D858-44BD-BE12-B2FF71BEE2CE}"/>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21</a:t>
            </a:r>
          </a:p>
        </p:txBody>
      </p:sp>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3215475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p:txBody>
          <a:bodyPr>
            <a:noAutofit/>
          </a:bodyPr>
          <a:lstStyle/>
          <a:p>
            <a:r>
              <a:rPr lang="en-US" dirty="0"/>
              <a:t>Select ‘Private’ if the transfer includes confidential or sensitive information</a:t>
            </a:r>
          </a:p>
          <a:p>
            <a:pPr lvl="1">
              <a:spcAft>
                <a:spcPts val="600"/>
              </a:spcAft>
            </a:pPr>
            <a:r>
              <a:rPr lang="en-US" sz="1800" dirty="0"/>
              <a:t>Any budget transfer with PCC or FTE information should be marked private</a:t>
            </a:r>
          </a:p>
          <a:p>
            <a:r>
              <a:rPr lang="en-US" dirty="0"/>
              <a:t>If marked ‘Private’, those in the span of financial oversight for every Activity included in the budget transfer:</a:t>
            </a:r>
          </a:p>
          <a:p>
            <a:pPr lvl="1"/>
            <a:r>
              <a:rPr lang="en-US" sz="1800" dirty="0"/>
              <a:t>Will only be able to see data related to their specific adjustment in budget transfer reports (i.e., they won’t see all the budget transfer rows)</a:t>
            </a:r>
          </a:p>
          <a:p>
            <a:pPr lvl="1">
              <a:spcAft>
                <a:spcPts val="600"/>
              </a:spcAft>
            </a:pPr>
            <a:r>
              <a:rPr lang="en-US" sz="1800" dirty="0"/>
              <a:t>Will </a:t>
            </a:r>
            <a:r>
              <a:rPr lang="en-US" sz="1800" u="sng" dirty="0"/>
              <a:t>not</a:t>
            </a:r>
            <a:r>
              <a:rPr lang="en-US" sz="1800" dirty="0"/>
              <a:t> be able to open the budget transfer plan file to review full details</a:t>
            </a:r>
          </a:p>
          <a:p>
            <a:r>
              <a:rPr lang="en-US" dirty="0"/>
              <a:t>If the budget transfer is marked ‘Private’, full details and the plan file will still be available to the Transfer Requestor and everyone in the span of financial oversight for the Activity whose budget is reduced in the transfer</a:t>
            </a:r>
          </a:p>
        </p:txBody>
      </p:sp>
      <p:sp>
        <p:nvSpPr>
          <p:cNvPr id="4" name="Title 3"/>
          <p:cNvSpPr>
            <a:spLocks noGrp="1"/>
          </p:cNvSpPr>
          <p:nvPr>
            <p:ph type="title"/>
          </p:nvPr>
        </p:nvSpPr>
        <p:spPr/>
        <p:txBody>
          <a:bodyPr/>
          <a:lstStyle/>
          <a:p>
            <a:r>
              <a:rPr lang="en-US" dirty="0"/>
              <a:t>When Should the Transfer be ‘Private’?</a:t>
            </a:r>
          </a:p>
        </p:txBody>
      </p:sp>
      <p:sp>
        <p:nvSpPr>
          <p:cNvPr id="2" name="TextBox 1">
            <a:extLst>
              <a:ext uri="{FF2B5EF4-FFF2-40B4-BE49-F238E27FC236}">
                <a16:creationId xmlns:a16="http://schemas.microsoft.com/office/drawing/2014/main" id="{5C40D83C-D858-44BD-BE12-B2FF71BEE2CE}"/>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22</a:t>
            </a:r>
          </a:p>
        </p:txBody>
      </p:sp>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3926780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198" y="1123950"/>
            <a:ext cx="4221127" cy="3505200"/>
          </a:xfrm>
        </p:spPr>
        <p:txBody>
          <a:bodyPr>
            <a:noAutofit/>
          </a:bodyPr>
          <a:lstStyle/>
          <a:p>
            <a:r>
              <a:rPr lang="en-US" dirty="0"/>
              <a:t>The ‘Fund’ field dropdown shows the those funds that are available for budget transfers:</a:t>
            </a:r>
          </a:p>
          <a:p>
            <a:pPr lvl="1"/>
            <a:r>
              <a:rPr lang="en-US" sz="1800" dirty="0"/>
              <a:t>Operating Funds (i.e., ‘1X’)</a:t>
            </a:r>
          </a:p>
          <a:p>
            <a:pPr lvl="1"/>
            <a:r>
              <a:rPr lang="en-US" sz="1800" dirty="0"/>
              <a:t>Some restricted funds (31, 32, and 33)</a:t>
            </a:r>
          </a:p>
          <a:p>
            <a:r>
              <a:rPr lang="en-US" dirty="0"/>
              <a:t>See the ‘Finance: Chart of Accounts Overview’ video available on </a:t>
            </a:r>
            <a:r>
              <a:rPr lang="en-US" dirty="0">
                <a:hlinkClick r:id="rId3"/>
              </a:rPr>
              <a:t>EngageSU </a:t>
            </a:r>
            <a:r>
              <a:rPr lang="en-US" dirty="0"/>
              <a:t>for more information on the Chart of Accounts</a:t>
            </a:r>
          </a:p>
        </p:txBody>
      </p:sp>
      <p:sp>
        <p:nvSpPr>
          <p:cNvPr id="3" name="Title 2"/>
          <p:cNvSpPr>
            <a:spLocks noGrp="1"/>
          </p:cNvSpPr>
          <p:nvPr>
            <p:ph type="title"/>
          </p:nvPr>
        </p:nvSpPr>
        <p:spPr/>
        <p:txBody>
          <a:bodyPr/>
          <a:lstStyle/>
          <a:p>
            <a:r>
              <a:rPr lang="en-US" dirty="0"/>
              <a:t>Selecting Reporting Unit	</a:t>
            </a:r>
          </a:p>
        </p:txBody>
      </p:sp>
      <p:sp>
        <p:nvSpPr>
          <p:cNvPr id="4" name="TextBox 3">
            <a:extLst>
              <a:ext uri="{FF2B5EF4-FFF2-40B4-BE49-F238E27FC236}">
                <a16:creationId xmlns:a16="http://schemas.microsoft.com/office/drawing/2014/main" id="{9E6EBF54-86CC-44B7-ABFB-2D2279C0A1EE}"/>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23</a:t>
            </a:r>
          </a:p>
        </p:txBody>
      </p:sp>
      <p:sp>
        <p:nvSpPr>
          <p:cNvPr id="12" name="TextBox 11">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9" name="Picture 8"/>
          <p:cNvPicPr>
            <a:picLocks noChangeAspect="1"/>
          </p:cNvPicPr>
          <p:nvPr/>
        </p:nvPicPr>
        <p:blipFill rotWithShape="1">
          <a:blip r:embed="rId4"/>
          <a:srcRect l="59014" t="15213" r="26069" b="33744"/>
          <a:stretch/>
        </p:blipFill>
        <p:spPr bwMode="auto">
          <a:xfrm>
            <a:off x="5336986" y="1123950"/>
            <a:ext cx="3232855" cy="3457089"/>
          </a:xfrm>
          <a:prstGeom prst="rect">
            <a:avLst/>
          </a:prstGeom>
          <a:ln w="25400">
            <a:solidFill>
              <a:srgbClr val="C00000"/>
            </a:solidFill>
          </a:ln>
          <a:extLst>
            <a:ext uri="{53640926-AAD7-44D8-BBD7-CCE9431645EC}">
              <a14:shadowObscured xmlns:a14="http://schemas.microsoft.com/office/drawing/2010/main"/>
            </a:ext>
          </a:extLst>
        </p:spPr>
      </p:pic>
      <p:cxnSp>
        <p:nvCxnSpPr>
          <p:cNvPr id="10" name="Straight Arrow Connector 9"/>
          <p:cNvCxnSpPr/>
          <p:nvPr/>
        </p:nvCxnSpPr>
        <p:spPr>
          <a:xfrm>
            <a:off x="4401879" y="1446028"/>
            <a:ext cx="1793358" cy="1495646"/>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639368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49"/>
            <a:ext cx="8229600" cy="1667517"/>
          </a:xfrm>
        </p:spPr>
        <p:txBody>
          <a:bodyPr>
            <a:noAutofit/>
          </a:bodyPr>
          <a:lstStyle/>
          <a:p>
            <a:pPr>
              <a:spcBef>
                <a:spcPts val="480"/>
              </a:spcBef>
            </a:pPr>
            <a:r>
              <a:rPr lang="en-US" sz="1800" dirty="0"/>
              <a:t>Base budget transfers are permitted only in operating funds</a:t>
            </a:r>
          </a:p>
          <a:p>
            <a:pPr>
              <a:spcBef>
                <a:spcPts val="480"/>
              </a:spcBef>
            </a:pPr>
            <a:r>
              <a:rPr lang="en-US" sz="1800" dirty="0"/>
              <a:t>One-time budget transfers are permitted in operating and some restricted funds</a:t>
            </a:r>
          </a:p>
          <a:p>
            <a:pPr>
              <a:spcBef>
                <a:spcPts val="480"/>
              </a:spcBef>
            </a:pPr>
            <a:r>
              <a:rPr lang="en-US" sz="1800" dirty="0"/>
              <a:t>Remember that budget transfers cannot cross funds </a:t>
            </a:r>
          </a:p>
          <a:p>
            <a:pPr lvl="1">
              <a:spcBef>
                <a:spcPts val="480"/>
              </a:spcBef>
            </a:pPr>
            <a:r>
              <a:rPr lang="en-US" sz="1800" dirty="0"/>
              <a:t>For example, you cannot input a budget transfer that reduces budget in Fund 11 and increases budget in Fund 31</a:t>
            </a:r>
          </a:p>
        </p:txBody>
      </p:sp>
      <p:sp>
        <p:nvSpPr>
          <p:cNvPr id="3" name="Title 2"/>
          <p:cNvSpPr>
            <a:spLocks noGrp="1"/>
          </p:cNvSpPr>
          <p:nvPr>
            <p:ph type="title"/>
          </p:nvPr>
        </p:nvSpPr>
        <p:spPr/>
        <p:txBody>
          <a:bodyPr/>
          <a:lstStyle/>
          <a:p>
            <a:r>
              <a:rPr lang="en-US" dirty="0"/>
              <a:t>Selecting a Fund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916" y="2945804"/>
            <a:ext cx="7116168" cy="962159"/>
          </a:xfrm>
          <a:prstGeom prst="rect">
            <a:avLst/>
          </a:prstGeom>
          <a:ln w="25400">
            <a:noFill/>
          </a:ln>
          <a:effectLst/>
        </p:spPr>
      </p:pic>
      <p:sp>
        <p:nvSpPr>
          <p:cNvPr id="6" name="TextBox 5">
            <a:extLst>
              <a:ext uri="{FF2B5EF4-FFF2-40B4-BE49-F238E27FC236}">
                <a16:creationId xmlns:a16="http://schemas.microsoft.com/office/drawing/2014/main" id="{4E850CF6-7094-405F-A408-EC995774B6C1}"/>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24</a:t>
            </a:r>
            <a:endParaRPr lang="en-US" dirty="0">
              <a:solidFill>
                <a:schemeClr val="bg2"/>
              </a:solidFill>
            </a:endParaRPr>
          </a:p>
        </p:txBody>
      </p:sp>
      <p:sp>
        <p:nvSpPr>
          <p:cNvPr id="7" name="TextBox 6">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
        <p:nvSpPr>
          <p:cNvPr id="8" name="TextBox 7"/>
          <p:cNvSpPr txBox="1"/>
          <p:nvPr/>
        </p:nvSpPr>
        <p:spPr>
          <a:xfrm>
            <a:off x="4029591" y="4123391"/>
            <a:ext cx="1793140" cy="338554"/>
          </a:xfrm>
          <a:prstGeom prst="rect">
            <a:avLst/>
          </a:prstGeom>
          <a:noFill/>
          <a:ln>
            <a:solidFill>
              <a:srgbClr val="C00000"/>
            </a:solidFill>
          </a:ln>
        </p:spPr>
        <p:txBody>
          <a:bodyPr wrap="square" rtlCol="0">
            <a:spAutoFit/>
          </a:bodyPr>
          <a:lstStyle/>
          <a:p>
            <a:pPr algn="ctr"/>
            <a:r>
              <a:rPr lang="en-US" sz="1600" dirty="0">
                <a:solidFill>
                  <a:schemeClr val="bg2"/>
                </a:solidFill>
              </a:rPr>
              <a:t>Base and One-Time</a:t>
            </a:r>
          </a:p>
        </p:txBody>
      </p:sp>
      <p:sp>
        <p:nvSpPr>
          <p:cNvPr id="9" name="TextBox 8"/>
          <p:cNvSpPr txBox="1"/>
          <p:nvPr/>
        </p:nvSpPr>
        <p:spPr>
          <a:xfrm>
            <a:off x="6336944" y="4123391"/>
            <a:ext cx="1793140" cy="338554"/>
          </a:xfrm>
          <a:prstGeom prst="rect">
            <a:avLst/>
          </a:prstGeom>
          <a:noFill/>
          <a:ln>
            <a:solidFill>
              <a:srgbClr val="C00000"/>
            </a:solidFill>
          </a:ln>
        </p:spPr>
        <p:txBody>
          <a:bodyPr wrap="square" rtlCol="0">
            <a:spAutoFit/>
          </a:bodyPr>
          <a:lstStyle/>
          <a:p>
            <a:pPr algn="ctr"/>
            <a:r>
              <a:rPr lang="en-US" sz="1600" dirty="0">
                <a:solidFill>
                  <a:schemeClr val="bg2"/>
                </a:solidFill>
              </a:rPr>
              <a:t>One-Time Only</a:t>
            </a:r>
          </a:p>
        </p:txBody>
      </p:sp>
      <p:sp>
        <p:nvSpPr>
          <p:cNvPr id="10" name="Left Brace 9"/>
          <p:cNvSpPr/>
          <p:nvPr/>
        </p:nvSpPr>
        <p:spPr>
          <a:xfrm rot="16200000">
            <a:off x="4646378" y="2365995"/>
            <a:ext cx="502091" cy="2879041"/>
          </a:xfrm>
          <a:prstGeom prst="leftBrace">
            <a:avLst/>
          </a:prstGeom>
          <a:ln w="28575" cmpd="sng">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Left Brace 10"/>
          <p:cNvSpPr/>
          <p:nvPr/>
        </p:nvSpPr>
        <p:spPr>
          <a:xfrm rot="16200000">
            <a:off x="7049790" y="3197798"/>
            <a:ext cx="436231" cy="1292772"/>
          </a:xfrm>
          <a:prstGeom prst="leftBrace">
            <a:avLst/>
          </a:prstGeom>
          <a:ln w="28575" cmpd="sng">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321664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199" y="1123950"/>
            <a:ext cx="3987209" cy="3505200"/>
          </a:xfrm>
        </p:spPr>
        <p:txBody>
          <a:bodyPr/>
          <a:lstStyle/>
          <a:p>
            <a:r>
              <a:rPr lang="en-US" dirty="0"/>
              <a:t>Once all required information has been provided, the ‘Create </a:t>
            </a:r>
            <a:br>
              <a:rPr lang="en-US" dirty="0"/>
            </a:br>
            <a:r>
              <a:rPr lang="en-US" dirty="0"/>
              <a:t>Budget Transfer’ button </a:t>
            </a:r>
            <a:br>
              <a:rPr lang="en-US" dirty="0"/>
            </a:br>
            <a:r>
              <a:rPr lang="en-US" dirty="0"/>
              <a:t>will become active</a:t>
            </a:r>
          </a:p>
          <a:p>
            <a:r>
              <a:rPr lang="en-US" dirty="0"/>
              <a:t>Click the button to move on</a:t>
            </a:r>
          </a:p>
          <a:p>
            <a:endParaRPr lang="en-US" dirty="0"/>
          </a:p>
        </p:txBody>
      </p:sp>
      <p:sp>
        <p:nvSpPr>
          <p:cNvPr id="3" name="Title 2"/>
          <p:cNvSpPr>
            <a:spLocks noGrp="1"/>
          </p:cNvSpPr>
          <p:nvPr>
            <p:ph type="title"/>
          </p:nvPr>
        </p:nvSpPr>
        <p:spPr/>
        <p:txBody>
          <a:bodyPr/>
          <a:lstStyle/>
          <a:p>
            <a:r>
              <a:rPr lang="en-US" dirty="0"/>
              <a:t>Create Budget Transfer	</a:t>
            </a:r>
          </a:p>
        </p:txBody>
      </p:sp>
      <p:sp>
        <p:nvSpPr>
          <p:cNvPr id="11" name="TextBox 10"/>
          <p:cNvSpPr txBox="1"/>
          <p:nvPr/>
        </p:nvSpPr>
        <p:spPr>
          <a:xfrm>
            <a:off x="1491756" y="3161415"/>
            <a:ext cx="2316723" cy="369332"/>
          </a:xfrm>
          <a:prstGeom prst="rect">
            <a:avLst/>
          </a:prstGeom>
          <a:noFill/>
          <a:ln w="25400">
            <a:solidFill>
              <a:srgbClr val="C00000"/>
            </a:solidFill>
          </a:ln>
        </p:spPr>
        <p:txBody>
          <a:bodyPr wrap="square" rtlCol="0">
            <a:spAutoFit/>
          </a:bodyPr>
          <a:lstStyle/>
          <a:p>
            <a:r>
              <a:rPr lang="en-US" dirty="0">
                <a:solidFill>
                  <a:schemeClr val="bg2"/>
                </a:solidFill>
              </a:rPr>
              <a:t>Create Budget Transfer</a:t>
            </a:r>
          </a:p>
        </p:txBody>
      </p:sp>
      <p:sp>
        <p:nvSpPr>
          <p:cNvPr id="4" name="TextBox 3">
            <a:extLst>
              <a:ext uri="{FF2B5EF4-FFF2-40B4-BE49-F238E27FC236}">
                <a16:creationId xmlns:a16="http://schemas.microsoft.com/office/drawing/2014/main" id="{EF103BE1-72DC-4055-A946-43E49B1E06CD}"/>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25</a:t>
            </a:r>
            <a:endParaRPr lang="en-US" dirty="0">
              <a:solidFill>
                <a:schemeClr val="bg2"/>
              </a:solidFill>
            </a:endParaRPr>
          </a:p>
        </p:txBody>
      </p:sp>
      <p:sp>
        <p:nvSpPr>
          <p:cNvPr id="12" name="TextBox 11">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13" name="Picture 12"/>
          <p:cNvPicPr>
            <a:picLocks noChangeAspect="1"/>
          </p:cNvPicPr>
          <p:nvPr/>
        </p:nvPicPr>
        <p:blipFill rotWithShape="1">
          <a:blip r:embed="rId3"/>
          <a:srcRect l="59044" t="15179" r="26140" b="33140"/>
          <a:stretch/>
        </p:blipFill>
        <p:spPr bwMode="auto">
          <a:xfrm>
            <a:off x="5489273" y="1123950"/>
            <a:ext cx="3083054" cy="3360331"/>
          </a:xfrm>
          <a:prstGeom prst="rect">
            <a:avLst/>
          </a:prstGeom>
          <a:ln w="25400">
            <a:solidFill>
              <a:srgbClr val="C00000"/>
            </a:solidFill>
          </a:ln>
          <a:extLst>
            <a:ext uri="{53640926-AAD7-44D8-BBD7-CCE9431645EC}">
              <a14:shadowObscured xmlns:a14="http://schemas.microsoft.com/office/drawing/2010/main"/>
            </a:ext>
          </a:extLst>
        </p:spPr>
      </p:pic>
      <p:cxnSp>
        <p:nvCxnSpPr>
          <p:cNvPr id="14" name="Straight Arrow Connector 13"/>
          <p:cNvCxnSpPr>
            <a:stCxn id="11" idx="3"/>
          </p:cNvCxnSpPr>
          <p:nvPr/>
        </p:nvCxnSpPr>
        <p:spPr>
          <a:xfrm flipV="1">
            <a:off x="3808479" y="3161415"/>
            <a:ext cx="1770070" cy="184666"/>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298322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4497572" cy="3505200"/>
          </a:xfrm>
        </p:spPr>
        <p:txBody>
          <a:bodyPr>
            <a:noAutofit/>
          </a:bodyPr>
          <a:lstStyle/>
          <a:p>
            <a:r>
              <a:rPr lang="en-US" dirty="0"/>
              <a:t>This Reclassification Warning is displayed for every budget transfer</a:t>
            </a:r>
          </a:p>
          <a:p>
            <a:r>
              <a:rPr lang="en-US" dirty="0"/>
              <a:t>This warning is related to the </a:t>
            </a:r>
            <a:r>
              <a:rPr lang="en-US" dirty="0">
                <a:hlinkClick r:id="rId3"/>
              </a:rPr>
              <a:t>‘Policy on Transferring Salary Dollars’</a:t>
            </a:r>
            <a:r>
              <a:rPr lang="en-US" dirty="0"/>
              <a:t> available on the UBO website</a:t>
            </a:r>
          </a:p>
          <a:p>
            <a:pPr>
              <a:spcAft>
                <a:spcPts val="600"/>
              </a:spcAft>
            </a:pPr>
            <a:r>
              <a:rPr lang="en-US" dirty="0"/>
              <a:t>If you select ‘Close’, the web form refreshes to the Landing Page</a:t>
            </a:r>
          </a:p>
          <a:p>
            <a:r>
              <a:rPr lang="en-US" dirty="0"/>
              <a:t>Select ‘OK’ to proceed – the webpage will refresh to the ‘Budget Transfer Header’ screen</a:t>
            </a:r>
          </a:p>
        </p:txBody>
      </p:sp>
      <p:sp>
        <p:nvSpPr>
          <p:cNvPr id="3" name="Title 2"/>
          <p:cNvSpPr>
            <a:spLocks noGrp="1"/>
          </p:cNvSpPr>
          <p:nvPr>
            <p:ph type="title"/>
          </p:nvPr>
        </p:nvSpPr>
        <p:spPr/>
        <p:txBody>
          <a:bodyPr/>
          <a:lstStyle/>
          <a:p>
            <a:r>
              <a:rPr lang="en-US" dirty="0"/>
              <a:t>Reclassification Warning</a:t>
            </a:r>
          </a:p>
        </p:txBody>
      </p:sp>
      <p:pic>
        <p:nvPicPr>
          <p:cNvPr id="4" name="Picture 3"/>
          <p:cNvPicPr>
            <a:picLocks noChangeAspect="1"/>
          </p:cNvPicPr>
          <p:nvPr/>
        </p:nvPicPr>
        <p:blipFill rotWithShape="1">
          <a:blip r:embed="rId4"/>
          <a:srcRect l="8635" t="7661" r="589" b="7090"/>
          <a:stretch/>
        </p:blipFill>
        <p:spPr>
          <a:xfrm>
            <a:off x="5302101" y="1183758"/>
            <a:ext cx="3136055" cy="3281916"/>
          </a:xfrm>
          <a:prstGeom prst="rect">
            <a:avLst/>
          </a:prstGeom>
          <a:ln w="25400">
            <a:solidFill>
              <a:srgbClr val="C00000"/>
            </a:solidFill>
          </a:ln>
          <a:effectLst/>
        </p:spPr>
      </p:pic>
      <p:sp>
        <p:nvSpPr>
          <p:cNvPr id="6" name="TextBox 5">
            <a:extLst>
              <a:ext uri="{FF2B5EF4-FFF2-40B4-BE49-F238E27FC236}">
                <a16:creationId xmlns:a16="http://schemas.microsoft.com/office/drawing/2014/main" id="{B8455013-F9BE-48C2-8C2A-445EACD8CF1C}"/>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26</a:t>
            </a:r>
            <a:endParaRPr lang="en-US" dirty="0">
              <a:solidFill>
                <a:schemeClr val="bg2"/>
              </a:solidFill>
            </a:endParaRPr>
          </a:p>
        </p:txBody>
      </p:sp>
      <p:sp>
        <p:nvSpPr>
          <p:cNvPr id="7" name="TextBox 6">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cxnSp>
        <p:nvCxnSpPr>
          <p:cNvPr id="8" name="Straight Arrow Connector 7"/>
          <p:cNvCxnSpPr/>
          <p:nvPr/>
        </p:nvCxnSpPr>
        <p:spPr>
          <a:xfrm>
            <a:off x="4417066" y="3009382"/>
            <a:ext cx="3195846" cy="1002637"/>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cxnSp>
        <p:nvCxnSpPr>
          <p:cNvPr id="9" name="Straight Arrow Connector 8"/>
          <p:cNvCxnSpPr/>
          <p:nvPr/>
        </p:nvCxnSpPr>
        <p:spPr>
          <a:xfrm>
            <a:off x="4805916" y="3728484"/>
            <a:ext cx="2119424" cy="432390"/>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46374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How Do I Create A Budget Transfer?</a:t>
            </a:r>
          </a:p>
          <a:p>
            <a:br>
              <a:rPr lang="en-US" dirty="0"/>
            </a:br>
            <a:r>
              <a:rPr lang="en-US" dirty="0">
                <a:sym typeface="Wingdings" panose="05000000000000000000" pitchFamily="2" charset="2"/>
              </a:rPr>
              <a:t> Budget Transfer Header</a:t>
            </a:r>
            <a:endParaRPr lang="en-US" dirty="0"/>
          </a:p>
        </p:txBody>
      </p:sp>
      <p:sp>
        <p:nvSpPr>
          <p:cNvPr id="4" name="TextBox 3">
            <a:extLst>
              <a:ext uri="{FF2B5EF4-FFF2-40B4-BE49-F238E27FC236}">
                <a16:creationId xmlns:a16="http://schemas.microsoft.com/office/drawing/2014/main" id="{9CE33E4D-F054-4333-8AB5-A2CED6CDCAEA}"/>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27</a:t>
            </a:r>
            <a:endParaRPr lang="en-US" dirty="0">
              <a:solidFill>
                <a:schemeClr val="bg2"/>
              </a:solidFill>
            </a:endParaRPr>
          </a:p>
        </p:txBody>
      </p:sp>
      <p:sp>
        <p:nvSpPr>
          <p:cNvPr id="5" name="TextBox 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3337862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49"/>
            <a:ext cx="3192449" cy="3185657"/>
          </a:xfrm>
        </p:spPr>
        <p:txBody>
          <a:bodyPr>
            <a:noAutofit/>
          </a:bodyPr>
          <a:lstStyle/>
          <a:p>
            <a:r>
              <a:rPr lang="en-US" dirty="0"/>
              <a:t>4 Components</a:t>
            </a:r>
          </a:p>
          <a:p>
            <a:pPr lvl="1"/>
            <a:r>
              <a:rPr lang="en-US" sz="1800" dirty="0"/>
              <a:t>Option Icons</a:t>
            </a:r>
          </a:p>
          <a:p>
            <a:pPr lvl="1"/>
            <a:r>
              <a:rPr lang="en-US" sz="1800" dirty="0"/>
              <a:t>Identifying Data</a:t>
            </a:r>
          </a:p>
          <a:p>
            <a:pPr lvl="1"/>
            <a:r>
              <a:rPr lang="en-US" sz="1800" dirty="0"/>
              <a:t>Navigation Options</a:t>
            </a:r>
          </a:p>
          <a:p>
            <a:pPr lvl="1">
              <a:spcAft>
                <a:spcPts val="3000"/>
              </a:spcAft>
            </a:pPr>
            <a:r>
              <a:rPr lang="en-US" sz="1800" dirty="0"/>
              <a:t>Data Fields</a:t>
            </a:r>
          </a:p>
          <a:p>
            <a:r>
              <a:rPr lang="en-US" dirty="0"/>
              <a:t>All data fields on the Budget Transfer Header Screen are required</a:t>
            </a:r>
          </a:p>
          <a:p>
            <a:pPr lvl="2"/>
            <a:endParaRPr lang="en-US" dirty="0"/>
          </a:p>
        </p:txBody>
      </p:sp>
      <p:sp>
        <p:nvSpPr>
          <p:cNvPr id="3" name="Title 2"/>
          <p:cNvSpPr>
            <a:spLocks noGrp="1"/>
          </p:cNvSpPr>
          <p:nvPr>
            <p:ph type="title"/>
          </p:nvPr>
        </p:nvSpPr>
        <p:spPr/>
        <p:txBody>
          <a:bodyPr/>
          <a:lstStyle/>
          <a:p>
            <a:r>
              <a:rPr lang="en-US" dirty="0"/>
              <a:t>Budget Transfer Header Screen	</a:t>
            </a:r>
          </a:p>
        </p:txBody>
      </p:sp>
      <p:sp>
        <p:nvSpPr>
          <p:cNvPr id="9" name="TextBox 8">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
        <p:nvSpPr>
          <p:cNvPr id="10" name="TextBox 9">
            <a:extLst>
              <a:ext uri="{FF2B5EF4-FFF2-40B4-BE49-F238E27FC236}">
                <a16:creationId xmlns:a16="http://schemas.microsoft.com/office/drawing/2014/main" id="{DCBF79C1-ECCC-4BA6-BBE6-E65871436C43}"/>
              </a:ext>
            </a:extLst>
          </p:cNvPr>
          <p:cNvSpPr txBox="1"/>
          <p:nvPr/>
        </p:nvSpPr>
        <p:spPr>
          <a:xfrm>
            <a:off x="0" y="4774168"/>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28</a:t>
            </a:r>
          </a:p>
        </p:txBody>
      </p:sp>
      <p:pic>
        <p:nvPicPr>
          <p:cNvPr id="6" name="Picture 5"/>
          <p:cNvPicPr>
            <a:picLocks noChangeAspect="1"/>
          </p:cNvPicPr>
          <p:nvPr/>
        </p:nvPicPr>
        <p:blipFill>
          <a:blip r:embed="rId3"/>
          <a:stretch>
            <a:fillRect/>
          </a:stretch>
        </p:blipFill>
        <p:spPr>
          <a:xfrm>
            <a:off x="3878077" y="2164447"/>
            <a:ext cx="4808723" cy="2377440"/>
          </a:xfrm>
          <a:prstGeom prst="rect">
            <a:avLst/>
          </a:prstGeom>
          <a:ln w="25400">
            <a:solidFill>
              <a:srgbClr val="C00000"/>
            </a:solidFill>
          </a:ln>
        </p:spPr>
      </p:pic>
      <p:sp>
        <p:nvSpPr>
          <p:cNvPr id="8" name="Left Brace 7"/>
          <p:cNvSpPr/>
          <p:nvPr/>
        </p:nvSpPr>
        <p:spPr>
          <a:xfrm>
            <a:off x="3450866" y="2902226"/>
            <a:ext cx="472931" cy="1574358"/>
          </a:xfrm>
          <a:prstGeom prst="leftBrace">
            <a:avLst/>
          </a:prstGeom>
          <a:ln w="12700" cmpd="sng">
            <a:solidFill>
              <a:schemeClr val="bg2">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p:cNvSpPr txBox="1"/>
          <p:nvPr/>
        </p:nvSpPr>
        <p:spPr>
          <a:xfrm>
            <a:off x="5484074" y="1362888"/>
            <a:ext cx="987552" cy="523220"/>
          </a:xfrm>
          <a:prstGeom prst="rect">
            <a:avLst/>
          </a:prstGeom>
          <a:noFill/>
          <a:ln w="25400">
            <a:solidFill>
              <a:srgbClr val="C00000"/>
            </a:solidFill>
          </a:ln>
        </p:spPr>
        <p:txBody>
          <a:bodyPr wrap="square" rtlCol="0">
            <a:spAutoFit/>
          </a:bodyPr>
          <a:lstStyle/>
          <a:p>
            <a:pPr algn="ctr"/>
            <a:r>
              <a:rPr lang="en-US" sz="1400" dirty="0">
                <a:solidFill>
                  <a:schemeClr val="bg2"/>
                </a:solidFill>
              </a:rPr>
              <a:t>Identifying Data</a:t>
            </a:r>
          </a:p>
        </p:txBody>
      </p:sp>
      <p:sp>
        <p:nvSpPr>
          <p:cNvPr id="13" name="TextBox 12"/>
          <p:cNvSpPr txBox="1"/>
          <p:nvPr/>
        </p:nvSpPr>
        <p:spPr>
          <a:xfrm>
            <a:off x="7553737" y="1362888"/>
            <a:ext cx="985966" cy="523220"/>
          </a:xfrm>
          <a:prstGeom prst="rect">
            <a:avLst/>
          </a:prstGeom>
          <a:noFill/>
          <a:ln w="25400">
            <a:solidFill>
              <a:srgbClr val="C00000"/>
            </a:solidFill>
          </a:ln>
        </p:spPr>
        <p:txBody>
          <a:bodyPr wrap="square" rtlCol="0">
            <a:spAutoFit/>
          </a:bodyPr>
          <a:lstStyle/>
          <a:p>
            <a:pPr algn="ctr"/>
            <a:r>
              <a:rPr lang="en-US" sz="1400" dirty="0">
                <a:solidFill>
                  <a:schemeClr val="bg2"/>
                </a:solidFill>
              </a:rPr>
              <a:t>Navigation Options</a:t>
            </a:r>
          </a:p>
        </p:txBody>
      </p:sp>
      <p:sp>
        <p:nvSpPr>
          <p:cNvPr id="14" name="TextBox 13"/>
          <p:cNvSpPr txBox="1"/>
          <p:nvPr/>
        </p:nvSpPr>
        <p:spPr>
          <a:xfrm>
            <a:off x="3481935" y="1362888"/>
            <a:ext cx="987552" cy="523220"/>
          </a:xfrm>
          <a:prstGeom prst="rect">
            <a:avLst/>
          </a:prstGeom>
          <a:noFill/>
          <a:ln w="25400">
            <a:solidFill>
              <a:srgbClr val="C00000"/>
            </a:solidFill>
          </a:ln>
        </p:spPr>
        <p:txBody>
          <a:bodyPr wrap="square" rtlCol="0">
            <a:spAutoFit/>
          </a:bodyPr>
          <a:lstStyle/>
          <a:p>
            <a:pPr algn="ctr"/>
            <a:r>
              <a:rPr lang="en-US" sz="1400" dirty="0">
                <a:solidFill>
                  <a:schemeClr val="bg2"/>
                </a:solidFill>
              </a:rPr>
              <a:t>Option Icons</a:t>
            </a:r>
          </a:p>
        </p:txBody>
      </p:sp>
      <p:sp>
        <p:nvSpPr>
          <p:cNvPr id="15" name="Rectangle 14">
            <a:extLst>
              <a:ext uri="{FF2B5EF4-FFF2-40B4-BE49-F238E27FC236}">
                <a16:creationId xmlns:a16="http://schemas.microsoft.com/office/drawing/2014/main" id="{43185368-A5C8-4A0B-AB4D-6D1B2E9BDA6F}"/>
              </a:ext>
            </a:extLst>
          </p:cNvPr>
          <p:cNvSpPr/>
          <p:nvPr/>
        </p:nvSpPr>
        <p:spPr>
          <a:xfrm>
            <a:off x="8046720" y="2400409"/>
            <a:ext cx="640080" cy="254931"/>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3185368-A5C8-4A0B-AB4D-6D1B2E9BDA6F}"/>
              </a:ext>
            </a:extLst>
          </p:cNvPr>
          <p:cNvSpPr/>
          <p:nvPr/>
        </p:nvSpPr>
        <p:spPr>
          <a:xfrm>
            <a:off x="3878077" y="2335838"/>
            <a:ext cx="2292135" cy="334107"/>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3185368-A5C8-4A0B-AB4D-6D1B2E9BDA6F}"/>
              </a:ext>
            </a:extLst>
          </p:cNvPr>
          <p:cNvSpPr/>
          <p:nvPr/>
        </p:nvSpPr>
        <p:spPr>
          <a:xfrm>
            <a:off x="3878078" y="2164448"/>
            <a:ext cx="995374" cy="171794"/>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18" name="Straight Arrow Connector 17"/>
          <p:cNvCxnSpPr>
            <a:stCxn id="13" idx="2"/>
            <a:endCxn id="15" idx="0"/>
          </p:cNvCxnSpPr>
          <p:nvPr/>
        </p:nvCxnSpPr>
        <p:spPr>
          <a:xfrm>
            <a:off x="8046720" y="1886108"/>
            <a:ext cx="320040" cy="514301"/>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cxnSp>
        <p:nvCxnSpPr>
          <p:cNvPr id="21" name="Straight Arrow Connector 20"/>
          <p:cNvCxnSpPr/>
          <p:nvPr/>
        </p:nvCxnSpPr>
        <p:spPr>
          <a:xfrm flipH="1">
            <a:off x="5578490" y="1892577"/>
            <a:ext cx="411873" cy="443260"/>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cxnSp>
        <p:nvCxnSpPr>
          <p:cNvPr id="23" name="Straight Arrow Connector 22"/>
          <p:cNvCxnSpPr/>
          <p:nvPr/>
        </p:nvCxnSpPr>
        <p:spPr>
          <a:xfrm flipH="1">
            <a:off x="3972293" y="1892577"/>
            <a:ext cx="8557" cy="265401"/>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728959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8229600" cy="1824076"/>
          </a:xfrm>
        </p:spPr>
        <p:txBody>
          <a:bodyPr>
            <a:noAutofit/>
          </a:bodyPr>
          <a:lstStyle/>
          <a:p>
            <a:r>
              <a:rPr lang="en-US" dirty="0"/>
              <a:t>The Reporting Unit Code and Description selected by the user</a:t>
            </a:r>
          </a:p>
          <a:p>
            <a:r>
              <a:rPr lang="en-US" dirty="0"/>
              <a:t>ID #: A unique numeric identifier assigned by Axiom</a:t>
            </a:r>
          </a:p>
          <a:p>
            <a:r>
              <a:rPr lang="en-US" dirty="0"/>
              <a:t>Workflow Step: </a:t>
            </a:r>
          </a:p>
          <a:p>
            <a:pPr lvl="1"/>
            <a:r>
              <a:rPr lang="en-US" sz="1800" dirty="0"/>
              <a:t>Initial Step: Budget transfer has not yet been submitted</a:t>
            </a:r>
          </a:p>
          <a:p>
            <a:pPr lvl="1"/>
            <a:r>
              <a:rPr lang="en-US" sz="1800" dirty="0"/>
              <a:t>Completed: Budget transfer has been submitted</a:t>
            </a:r>
          </a:p>
          <a:p>
            <a:pPr lvl="2"/>
            <a:endParaRPr lang="en-US" dirty="0"/>
          </a:p>
          <a:p>
            <a:pPr lvl="2"/>
            <a:endParaRPr lang="en-US" dirty="0"/>
          </a:p>
        </p:txBody>
      </p:sp>
      <p:sp>
        <p:nvSpPr>
          <p:cNvPr id="3" name="Title 2"/>
          <p:cNvSpPr>
            <a:spLocks noGrp="1"/>
          </p:cNvSpPr>
          <p:nvPr>
            <p:ph type="title"/>
          </p:nvPr>
        </p:nvSpPr>
        <p:spPr/>
        <p:txBody>
          <a:bodyPr/>
          <a:lstStyle/>
          <a:p>
            <a:r>
              <a:rPr lang="en-US" dirty="0"/>
              <a:t>Budget Transfer Header: Identifying Data</a:t>
            </a:r>
            <a:br>
              <a:rPr lang="en-US" dirty="0"/>
            </a:br>
            <a:r>
              <a:rPr lang="en-US" dirty="0"/>
              <a:t>	</a:t>
            </a:r>
          </a:p>
        </p:txBody>
      </p:sp>
      <p:pic>
        <p:nvPicPr>
          <p:cNvPr id="7" name="Picture 8" descr="A screenshot of a cell phone&#10;&#10;Description generated with very high confidence">
            <a:extLst>
              <a:ext uri="{FF2B5EF4-FFF2-40B4-BE49-F238E27FC236}">
                <a16:creationId xmlns:a16="http://schemas.microsoft.com/office/drawing/2014/main" id="{BE8C23AE-3650-42BF-B1F4-6E177E7F16B3}"/>
              </a:ext>
            </a:extLst>
          </p:cNvPr>
          <p:cNvPicPr>
            <a:picLocks noChangeAspect="1"/>
          </p:cNvPicPr>
          <p:nvPr/>
        </p:nvPicPr>
        <p:blipFill rotWithShape="1">
          <a:blip r:embed="rId3"/>
          <a:srcRect b="18699"/>
          <a:stretch/>
        </p:blipFill>
        <p:spPr>
          <a:xfrm>
            <a:off x="1371272" y="2997672"/>
            <a:ext cx="6477656" cy="1660822"/>
          </a:xfrm>
          <a:prstGeom prst="rect">
            <a:avLst/>
          </a:prstGeom>
          <a:ln w="25400">
            <a:solidFill>
              <a:srgbClr val="C00000"/>
            </a:solidFill>
          </a:ln>
          <a:effectLst/>
        </p:spPr>
      </p:pic>
      <p:sp>
        <p:nvSpPr>
          <p:cNvPr id="5" name="Rectangle 4">
            <a:extLst>
              <a:ext uri="{FF2B5EF4-FFF2-40B4-BE49-F238E27FC236}">
                <a16:creationId xmlns:a16="http://schemas.microsoft.com/office/drawing/2014/main" id="{43185368-A5C8-4A0B-AB4D-6D1B2E9BDA6F}"/>
              </a:ext>
            </a:extLst>
          </p:cNvPr>
          <p:cNvSpPr/>
          <p:nvPr/>
        </p:nvSpPr>
        <p:spPr>
          <a:xfrm>
            <a:off x="1371272" y="2997672"/>
            <a:ext cx="2801335" cy="334107"/>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
        <p:nvSpPr>
          <p:cNvPr id="10" name="TextBox 9">
            <a:extLst>
              <a:ext uri="{FF2B5EF4-FFF2-40B4-BE49-F238E27FC236}">
                <a16:creationId xmlns:a16="http://schemas.microsoft.com/office/drawing/2014/main" id="{DCBF79C1-ECCC-4BA6-BBE6-E65871436C43}"/>
              </a:ext>
            </a:extLst>
          </p:cNvPr>
          <p:cNvSpPr txBox="1"/>
          <p:nvPr/>
        </p:nvSpPr>
        <p:spPr>
          <a:xfrm>
            <a:off x="0" y="4774168"/>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29</a:t>
            </a:r>
          </a:p>
        </p:txBody>
      </p:sp>
    </p:spTree>
    <p:extLst>
      <p:ext uri="{BB962C8B-B14F-4D97-AF65-F5344CB8AC3E}">
        <p14:creationId xmlns:p14="http://schemas.microsoft.com/office/powerpoint/2010/main" val="273227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Should I Know About Budget Transfers?</a:t>
            </a:r>
          </a:p>
        </p:txBody>
      </p:sp>
      <p:sp>
        <p:nvSpPr>
          <p:cNvPr id="4" name="TextBox 3">
            <a:extLst>
              <a:ext uri="{FF2B5EF4-FFF2-40B4-BE49-F238E27FC236}">
                <a16:creationId xmlns:a16="http://schemas.microsoft.com/office/drawing/2014/main" id="{A2262018-1094-4060-AFF0-E9DF082ECFEF}"/>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3</a:t>
            </a:r>
          </a:p>
        </p:txBody>
      </p:sp>
      <p:sp>
        <p:nvSpPr>
          <p:cNvPr id="5" name="TextBox 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3091556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8229600" cy="1562543"/>
          </a:xfrm>
        </p:spPr>
        <p:txBody>
          <a:bodyPr>
            <a:noAutofit/>
          </a:bodyPr>
          <a:lstStyle/>
          <a:p>
            <a:r>
              <a:rPr lang="en-US" dirty="0"/>
              <a:t>Select a duration (source): The options are ‘Base’ and ‘One-Time’</a:t>
            </a:r>
          </a:p>
          <a:p>
            <a:pPr lvl="1"/>
            <a:r>
              <a:rPr lang="en-US" sz="1800" dirty="0"/>
              <a:t>Base: the budget adjustments reflected in the transfer will alter the annually reoccurring budget </a:t>
            </a:r>
          </a:p>
          <a:p>
            <a:pPr lvl="1"/>
            <a:r>
              <a:rPr lang="en-US" sz="1800" dirty="0"/>
              <a:t>One-Time: the budget adjustments reflected in the transfer are effective only in the current fiscal year</a:t>
            </a:r>
          </a:p>
        </p:txBody>
      </p:sp>
      <p:sp>
        <p:nvSpPr>
          <p:cNvPr id="3" name="Title 2"/>
          <p:cNvSpPr>
            <a:spLocks noGrp="1"/>
          </p:cNvSpPr>
          <p:nvPr>
            <p:ph type="title"/>
          </p:nvPr>
        </p:nvSpPr>
        <p:spPr/>
        <p:txBody>
          <a:bodyPr/>
          <a:lstStyle/>
          <a:p>
            <a:r>
              <a:rPr lang="en-US" dirty="0"/>
              <a:t>Budget Transfer Header: Duration</a:t>
            </a:r>
            <a:br>
              <a:rPr lang="en-US" dirty="0"/>
            </a:br>
            <a:r>
              <a:rPr lang="en-US" dirty="0"/>
              <a:t>	</a:t>
            </a:r>
          </a:p>
        </p:txBody>
      </p:sp>
      <p:sp>
        <p:nvSpPr>
          <p:cNvPr id="8" name="TextBox 7">
            <a:extLst>
              <a:ext uri="{FF2B5EF4-FFF2-40B4-BE49-F238E27FC236}">
                <a16:creationId xmlns:a16="http://schemas.microsoft.com/office/drawing/2014/main" id="{EE08F203-ACAB-4C43-9344-F27524BA0669}"/>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30</a:t>
            </a:r>
            <a:endParaRPr lang="en-US" dirty="0">
              <a:solidFill>
                <a:schemeClr val="bg2"/>
              </a:solidFill>
            </a:endParaRPr>
          </a:p>
        </p:txBody>
      </p:sp>
      <p:pic>
        <p:nvPicPr>
          <p:cNvPr id="7" name="Picture 8" descr="A screenshot of a cell phone&#10;&#10;Description generated with very high confidence">
            <a:extLst>
              <a:ext uri="{FF2B5EF4-FFF2-40B4-BE49-F238E27FC236}">
                <a16:creationId xmlns:a16="http://schemas.microsoft.com/office/drawing/2014/main" id="{24DF0159-12D8-4085-BADE-4345AFA0C78E}"/>
              </a:ext>
            </a:extLst>
          </p:cNvPr>
          <p:cNvPicPr>
            <a:picLocks noChangeAspect="1"/>
          </p:cNvPicPr>
          <p:nvPr/>
        </p:nvPicPr>
        <p:blipFill rotWithShape="1">
          <a:blip r:embed="rId3"/>
          <a:srcRect b="14794"/>
          <a:stretch/>
        </p:blipFill>
        <p:spPr>
          <a:xfrm>
            <a:off x="1371272" y="2795955"/>
            <a:ext cx="6477656" cy="1740603"/>
          </a:xfrm>
          <a:prstGeom prst="rect">
            <a:avLst/>
          </a:prstGeom>
          <a:ln w="25400">
            <a:solidFill>
              <a:srgbClr val="C00000"/>
            </a:solidFill>
          </a:ln>
          <a:effectLst/>
        </p:spPr>
      </p:pic>
      <p:sp>
        <p:nvSpPr>
          <p:cNvPr id="5" name="Rectangle 4">
            <a:extLst>
              <a:ext uri="{FF2B5EF4-FFF2-40B4-BE49-F238E27FC236}">
                <a16:creationId xmlns:a16="http://schemas.microsoft.com/office/drawing/2014/main" id="{43185368-A5C8-4A0B-AB4D-6D1B2E9BDA6F}"/>
              </a:ext>
            </a:extLst>
          </p:cNvPr>
          <p:cNvSpPr/>
          <p:nvPr/>
        </p:nvSpPr>
        <p:spPr>
          <a:xfrm>
            <a:off x="1371272" y="3569363"/>
            <a:ext cx="5339443" cy="295221"/>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3185949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8229600" cy="1743608"/>
          </a:xfrm>
        </p:spPr>
        <p:txBody>
          <a:bodyPr>
            <a:normAutofit/>
          </a:bodyPr>
          <a:lstStyle/>
          <a:p>
            <a:r>
              <a:rPr lang="en-US" dirty="0"/>
              <a:t>Short Description: </a:t>
            </a:r>
          </a:p>
          <a:p>
            <a:pPr lvl="1"/>
            <a:r>
              <a:rPr lang="en-US" sz="1800" dirty="0"/>
              <a:t>Limited to 100 characters</a:t>
            </a:r>
          </a:p>
          <a:p>
            <a:pPr lvl="1"/>
            <a:r>
              <a:rPr lang="en-US" sz="1800" dirty="0"/>
              <a:t>Will be viewable in budget transfer reports</a:t>
            </a:r>
          </a:p>
          <a:p>
            <a:pPr lvl="1"/>
            <a:r>
              <a:rPr lang="en-US" sz="1800" dirty="0"/>
              <a:t>Be clear enough to identify the transfer, but do not divulge sensitive info</a:t>
            </a:r>
          </a:p>
        </p:txBody>
      </p:sp>
      <p:sp>
        <p:nvSpPr>
          <p:cNvPr id="3" name="Title 2"/>
          <p:cNvSpPr>
            <a:spLocks noGrp="1"/>
          </p:cNvSpPr>
          <p:nvPr>
            <p:ph type="title"/>
          </p:nvPr>
        </p:nvSpPr>
        <p:spPr/>
        <p:txBody>
          <a:bodyPr/>
          <a:lstStyle/>
          <a:p>
            <a:r>
              <a:rPr lang="en-US" dirty="0"/>
              <a:t>Budget Transfer Header: Short Description</a:t>
            </a:r>
            <a:br>
              <a:rPr lang="en-US" dirty="0"/>
            </a:br>
            <a:r>
              <a:rPr lang="en-US" dirty="0"/>
              <a:t>	</a:t>
            </a:r>
          </a:p>
        </p:txBody>
      </p:sp>
      <p:sp>
        <p:nvSpPr>
          <p:cNvPr id="8" name="TextBox 7">
            <a:extLst>
              <a:ext uri="{FF2B5EF4-FFF2-40B4-BE49-F238E27FC236}">
                <a16:creationId xmlns:a16="http://schemas.microsoft.com/office/drawing/2014/main" id="{95DE33DD-EA96-4764-928C-D42463F35252}"/>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31</a:t>
            </a:r>
          </a:p>
        </p:txBody>
      </p:sp>
      <p:pic>
        <p:nvPicPr>
          <p:cNvPr id="7" name="Picture 8" descr="A screenshot of a cell phone&#10;&#10;Description generated with very high confidence">
            <a:extLst>
              <a:ext uri="{FF2B5EF4-FFF2-40B4-BE49-F238E27FC236}">
                <a16:creationId xmlns:a16="http://schemas.microsoft.com/office/drawing/2014/main" id="{FCDCADBB-0E43-4C50-BC5C-5954B1D8F568}"/>
              </a:ext>
            </a:extLst>
          </p:cNvPr>
          <p:cNvPicPr>
            <a:picLocks noChangeAspect="1"/>
          </p:cNvPicPr>
          <p:nvPr/>
        </p:nvPicPr>
        <p:blipFill>
          <a:blip r:embed="rId3"/>
          <a:stretch>
            <a:fillRect/>
          </a:stretch>
        </p:blipFill>
        <p:spPr>
          <a:xfrm>
            <a:off x="1371272" y="2620404"/>
            <a:ext cx="6477656" cy="2042798"/>
          </a:xfrm>
          <a:prstGeom prst="rect">
            <a:avLst/>
          </a:prstGeom>
          <a:ln w="25400">
            <a:solidFill>
              <a:srgbClr val="C00000"/>
            </a:solidFill>
          </a:ln>
          <a:effectLst/>
        </p:spPr>
      </p:pic>
      <p:sp>
        <p:nvSpPr>
          <p:cNvPr id="5" name="Rectangle 4">
            <a:extLst>
              <a:ext uri="{FF2B5EF4-FFF2-40B4-BE49-F238E27FC236}">
                <a16:creationId xmlns:a16="http://schemas.microsoft.com/office/drawing/2014/main" id="{43185368-A5C8-4A0B-AB4D-6D1B2E9BDA6F}"/>
              </a:ext>
            </a:extLst>
          </p:cNvPr>
          <p:cNvSpPr/>
          <p:nvPr/>
        </p:nvSpPr>
        <p:spPr>
          <a:xfrm>
            <a:off x="1371272" y="3692412"/>
            <a:ext cx="6477656" cy="291192"/>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569372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8229600" cy="1743608"/>
          </a:xfrm>
        </p:spPr>
        <p:txBody>
          <a:bodyPr>
            <a:normAutofit/>
          </a:bodyPr>
          <a:lstStyle/>
          <a:p>
            <a:r>
              <a:rPr lang="en-US" sz="1900" dirty="0"/>
              <a:t>Long Description:</a:t>
            </a:r>
          </a:p>
          <a:p>
            <a:pPr lvl="1"/>
            <a:r>
              <a:rPr lang="en-US" sz="1900" dirty="0"/>
              <a:t>No character limit</a:t>
            </a:r>
          </a:p>
          <a:p>
            <a:pPr lvl="1"/>
            <a:r>
              <a:rPr lang="en-US" sz="1900" dirty="0"/>
              <a:t>Is not currently viewable outside the plan file</a:t>
            </a:r>
          </a:p>
          <a:p>
            <a:pPr lvl="1"/>
            <a:r>
              <a:rPr lang="en-US" sz="1900" dirty="0"/>
              <a:t>No need to write a novel – you can attach other documents</a:t>
            </a:r>
          </a:p>
          <a:p>
            <a:pPr marL="914356" lvl="2" indent="0">
              <a:buNone/>
            </a:pPr>
            <a:endParaRPr lang="en-US" dirty="0"/>
          </a:p>
        </p:txBody>
      </p:sp>
      <p:sp>
        <p:nvSpPr>
          <p:cNvPr id="3" name="Title 2"/>
          <p:cNvSpPr>
            <a:spLocks noGrp="1"/>
          </p:cNvSpPr>
          <p:nvPr>
            <p:ph type="title"/>
          </p:nvPr>
        </p:nvSpPr>
        <p:spPr/>
        <p:txBody>
          <a:bodyPr/>
          <a:lstStyle/>
          <a:p>
            <a:r>
              <a:rPr lang="en-US" dirty="0"/>
              <a:t>Budget Transfer Header: Long Descriptions</a:t>
            </a:r>
            <a:br>
              <a:rPr lang="en-US" dirty="0"/>
            </a:br>
            <a:r>
              <a:rPr lang="en-US" dirty="0"/>
              <a:t>	</a:t>
            </a:r>
          </a:p>
        </p:txBody>
      </p:sp>
      <p:sp>
        <p:nvSpPr>
          <p:cNvPr id="8" name="TextBox 7">
            <a:extLst>
              <a:ext uri="{FF2B5EF4-FFF2-40B4-BE49-F238E27FC236}">
                <a16:creationId xmlns:a16="http://schemas.microsoft.com/office/drawing/2014/main" id="{95DE33DD-EA96-4764-928C-D42463F35252}"/>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32</a:t>
            </a:r>
          </a:p>
        </p:txBody>
      </p:sp>
      <p:pic>
        <p:nvPicPr>
          <p:cNvPr id="7" name="Picture 8" descr="A screenshot of a cell phone&#10;&#10;Description generated with very high confidence">
            <a:extLst>
              <a:ext uri="{FF2B5EF4-FFF2-40B4-BE49-F238E27FC236}">
                <a16:creationId xmlns:a16="http://schemas.microsoft.com/office/drawing/2014/main" id="{FCDCADBB-0E43-4C50-BC5C-5954B1D8F568}"/>
              </a:ext>
            </a:extLst>
          </p:cNvPr>
          <p:cNvPicPr>
            <a:picLocks noChangeAspect="1"/>
          </p:cNvPicPr>
          <p:nvPr/>
        </p:nvPicPr>
        <p:blipFill>
          <a:blip r:embed="rId3"/>
          <a:stretch>
            <a:fillRect/>
          </a:stretch>
        </p:blipFill>
        <p:spPr>
          <a:xfrm>
            <a:off x="1371272" y="2620404"/>
            <a:ext cx="6477656" cy="2042798"/>
          </a:xfrm>
          <a:prstGeom prst="rect">
            <a:avLst/>
          </a:prstGeom>
          <a:ln w="25400">
            <a:solidFill>
              <a:srgbClr val="C00000"/>
            </a:solidFill>
          </a:ln>
          <a:effectLst/>
        </p:spPr>
      </p:pic>
      <p:sp>
        <p:nvSpPr>
          <p:cNvPr id="5" name="Rectangle 4">
            <a:extLst>
              <a:ext uri="{FF2B5EF4-FFF2-40B4-BE49-F238E27FC236}">
                <a16:creationId xmlns:a16="http://schemas.microsoft.com/office/drawing/2014/main" id="{43185368-A5C8-4A0B-AB4D-6D1B2E9BDA6F}"/>
              </a:ext>
            </a:extLst>
          </p:cNvPr>
          <p:cNvSpPr/>
          <p:nvPr/>
        </p:nvSpPr>
        <p:spPr>
          <a:xfrm>
            <a:off x="1371272" y="3959750"/>
            <a:ext cx="6477656" cy="703452"/>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984323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49"/>
            <a:ext cx="8032730" cy="3320829"/>
          </a:xfrm>
        </p:spPr>
        <p:txBody>
          <a:bodyPr anchor="t">
            <a:noAutofit/>
          </a:bodyPr>
          <a:lstStyle/>
          <a:p>
            <a:pPr marL="342265" indent="-342265">
              <a:spcAft>
                <a:spcPts val="600"/>
              </a:spcAft>
            </a:pPr>
            <a:r>
              <a:rPr lang="en-US" dirty="0"/>
              <a:t>Triple Bar        : Opens and closes</a:t>
            </a:r>
            <a:br>
              <a:rPr lang="en-US" dirty="0"/>
            </a:br>
            <a:r>
              <a:rPr lang="en-US" dirty="0"/>
              <a:t>Navigation Pane</a:t>
            </a:r>
          </a:p>
          <a:p>
            <a:pPr marL="342265" indent="-342265">
              <a:spcAft>
                <a:spcPts val="600"/>
              </a:spcAft>
            </a:pPr>
            <a:r>
              <a:rPr lang="en-US" dirty="0"/>
              <a:t>Bell        :</a:t>
            </a:r>
            <a:r>
              <a:rPr lang="en-US" dirty="0">
                <a:sym typeface="Wingdings" panose="05000000000000000000" pitchFamily="2" charset="2"/>
              </a:rPr>
              <a:t> Axiom notifications</a:t>
            </a:r>
            <a:endParaRPr lang="en-US" dirty="0">
              <a:cs typeface="Calibri"/>
            </a:endParaRPr>
          </a:p>
          <a:p>
            <a:pPr marL="342265" indent="-342265">
              <a:spcAft>
                <a:spcPts val="600"/>
              </a:spcAft>
            </a:pPr>
            <a:r>
              <a:rPr lang="en-US" dirty="0"/>
              <a:t>Conversation Bubble        : Add message to plan file</a:t>
            </a:r>
            <a:endParaRPr lang="en-US" dirty="0">
              <a:cs typeface="Calibri"/>
            </a:endParaRPr>
          </a:p>
          <a:p>
            <a:pPr marL="342265" indent="-342265">
              <a:spcAft>
                <a:spcPts val="600"/>
              </a:spcAft>
            </a:pPr>
            <a:r>
              <a:rPr lang="en-US" dirty="0"/>
              <a:t>Paper clip        : Add attachment to plan file</a:t>
            </a:r>
            <a:endParaRPr lang="en-US" dirty="0">
              <a:cs typeface="Calibri"/>
            </a:endParaRPr>
          </a:p>
          <a:p>
            <a:pPr marL="342265" indent="-342265">
              <a:spcAft>
                <a:spcPts val="600"/>
              </a:spcAft>
            </a:pPr>
            <a:r>
              <a:rPr lang="en-US" dirty="0"/>
              <a:t>Wrench        : Other Tools</a:t>
            </a:r>
            <a:endParaRPr lang="en-US" dirty="0">
              <a:cs typeface="Calibri"/>
            </a:endParaRPr>
          </a:p>
          <a:p>
            <a:pPr marL="342265" indent="-342265"/>
            <a:r>
              <a:rPr lang="en-US" dirty="0"/>
              <a:t>Question mark        : System help</a:t>
            </a:r>
            <a:endParaRPr lang="en-US" dirty="0">
              <a:cs typeface="Calibri"/>
            </a:endParaRPr>
          </a:p>
        </p:txBody>
      </p:sp>
      <p:sp>
        <p:nvSpPr>
          <p:cNvPr id="3" name="Title 2"/>
          <p:cNvSpPr>
            <a:spLocks noGrp="1"/>
          </p:cNvSpPr>
          <p:nvPr>
            <p:ph type="title"/>
          </p:nvPr>
        </p:nvSpPr>
        <p:spPr/>
        <p:txBody>
          <a:bodyPr/>
          <a:lstStyle/>
          <a:p>
            <a:r>
              <a:rPr lang="en-US" dirty="0"/>
              <a:t>Budget Transfer Header: Option Icons</a:t>
            </a:r>
          </a:p>
        </p:txBody>
      </p:sp>
      <p:sp>
        <p:nvSpPr>
          <p:cNvPr id="4" name="TextBox 3">
            <a:extLst>
              <a:ext uri="{FF2B5EF4-FFF2-40B4-BE49-F238E27FC236}">
                <a16:creationId xmlns:a16="http://schemas.microsoft.com/office/drawing/2014/main" id="{3C5A179A-6148-4B09-99AA-A37EFDAC481F}"/>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33</a:t>
            </a:r>
            <a:endParaRPr lang="en-US" dirty="0">
              <a:solidFill>
                <a:schemeClr val="bg2"/>
              </a:solidFill>
            </a:endParaRPr>
          </a:p>
        </p:txBody>
      </p:sp>
      <p:pic>
        <p:nvPicPr>
          <p:cNvPr id="7" name="Picture 7">
            <a:extLst>
              <a:ext uri="{FF2B5EF4-FFF2-40B4-BE49-F238E27FC236}">
                <a16:creationId xmlns:a16="http://schemas.microsoft.com/office/drawing/2014/main" id="{A359A85B-B36D-4080-8E19-4A27C6B7396B}"/>
              </a:ext>
            </a:extLst>
          </p:cNvPr>
          <p:cNvPicPr>
            <a:picLocks noChangeAspect="1"/>
          </p:cNvPicPr>
          <p:nvPr/>
        </p:nvPicPr>
        <p:blipFill>
          <a:blip r:embed="rId3"/>
          <a:stretch>
            <a:fillRect/>
          </a:stretch>
        </p:blipFill>
        <p:spPr>
          <a:xfrm>
            <a:off x="2523769" y="3680324"/>
            <a:ext cx="294947" cy="239111"/>
          </a:xfrm>
          <a:prstGeom prst="rect">
            <a:avLst/>
          </a:prstGeom>
        </p:spPr>
      </p:pic>
      <p:pic>
        <p:nvPicPr>
          <p:cNvPr id="9" name="Picture 11">
            <a:extLst>
              <a:ext uri="{FF2B5EF4-FFF2-40B4-BE49-F238E27FC236}">
                <a16:creationId xmlns:a16="http://schemas.microsoft.com/office/drawing/2014/main" id="{D55EBE06-4680-491D-BC9C-ABDA2F71D0ED}"/>
              </a:ext>
            </a:extLst>
          </p:cNvPr>
          <p:cNvPicPr>
            <a:picLocks noChangeAspect="1"/>
          </p:cNvPicPr>
          <p:nvPr/>
        </p:nvPicPr>
        <p:blipFill>
          <a:blip r:embed="rId4"/>
          <a:stretch>
            <a:fillRect/>
          </a:stretch>
        </p:blipFill>
        <p:spPr>
          <a:xfrm>
            <a:off x="1776249" y="3256305"/>
            <a:ext cx="331076" cy="237141"/>
          </a:xfrm>
          <a:prstGeom prst="rect">
            <a:avLst/>
          </a:prstGeom>
        </p:spPr>
      </p:pic>
      <p:pic>
        <p:nvPicPr>
          <p:cNvPr id="13" name="Picture 13" descr="A close up of a logo&#10;&#10;Description generated with high confidence">
            <a:extLst>
              <a:ext uri="{FF2B5EF4-FFF2-40B4-BE49-F238E27FC236}">
                <a16:creationId xmlns:a16="http://schemas.microsoft.com/office/drawing/2014/main" id="{D8BDFE2A-C9FE-41BB-BC8F-7A310F786B42}"/>
              </a:ext>
            </a:extLst>
          </p:cNvPr>
          <p:cNvPicPr>
            <a:picLocks noChangeAspect="1"/>
          </p:cNvPicPr>
          <p:nvPr/>
        </p:nvPicPr>
        <p:blipFill>
          <a:blip r:embed="rId5"/>
          <a:stretch>
            <a:fillRect/>
          </a:stretch>
        </p:blipFill>
        <p:spPr>
          <a:xfrm>
            <a:off x="1963793" y="2771820"/>
            <a:ext cx="350126" cy="268014"/>
          </a:xfrm>
          <a:prstGeom prst="rect">
            <a:avLst/>
          </a:prstGeom>
        </p:spPr>
      </p:pic>
      <p:pic>
        <p:nvPicPr>
          <p:cNvPr id="15" name="Picture 15" descr="A close up of a sign&#10;&#10;Description generated with high confidence">
            <a:extLst>
              <a:ext uri="{FF2B5EF4-FFF2-40B4-BE49-F238E27FC236}">
                <a16:creationId xmlns:a16="http://schemas.microsoft.com/office/drawing/2014/main" id="{FA1BE828-751F-4212-8B90-F6E9077F52D7}"/>
              </a:ext>
            </a:extLst>
          </p:cNvPr>
          <p:cNvPicPr>
            <a:picLocks noChangeAspect="1"/>
          </p:cNvPicPr>
          <p:nvPr/>
        </p:nvPicPr>
        <p:blipFill>
          <a:blip r:embed="rId6"/>
          <a:stretch>
            <a:fillRect/>
          </a:stretch>
        </p:blipFill>
        <p:spPr>
          <a:xfrm>
            <a:off x="3089495" y="2362315"/>
            <a:ext cx="327792" cy="246994"/>
          </a:xfrm>
          <a:prstGeom prst="rect">
            <a:avLst/>
          </a:prstGeom>
        </p:spPr>
      </p:pic>
      <p:pic>
        <p:nvPicPr>
          <p:cNvPr id="17" name="Picture 17" descr="A close up of a logo&#10;&#10;Description generated with very high confidence">
            <a:extLst>
              <a:ext uri="{FF2B5EF4-FFF2-40B4-BE49-F238E27FC236}">
                <a16:creationId xmlns:a16="http://schemas.microsoft.com/office/drawing/2014/main" id="{B94E27F7-7B30-4D95-81B1-BE3A7AC811D9}"/>
              </a:ext>
            </a:extLst>
          </p:cNvPr>
          <p:cNvPicPr>
            <a:picLocks noChangeAspect="1"/>
          </p:cNvPicPr>
          <p:nvPr/>
        </p:nvPicPr>
        <p:blipFill>
          <a:blip r:embed="rId7"/>
          <a:stretch>
            <a:fillRect/>
          </a:stretch>
        </p:blipFill>
        <p:spPr>
          <a:xfrm>
            <a:off x="1351439" y="1934321"/>
            <a:ext cx="310056" cy="226630"/>
          </a:xfrm>
          <a:prstGeom prst="rect">
            <a:avLst/>
          </a:prstGeom>
        </p:spPr>
      </p:pic>
      <p:pic>
        <p:nvPicPr>
          <p:cNvPr id="19" name="Picture 19">
            <a:extLst>
              <a:ext uri="{FF2B5EF4-FFF2-40B4-BE49-F238E27FC236}">
                <a16:creationId xmlns:a16="http://schemas.microsoft.com/office/drawing/2014/main" id="{45B2EF4B-450B-4E5A-A752-1F07AE35E5AF}"/>
              </a:ext>
            </a:extLst>
          </p:cNvPr>
          <p:cNvPicPr>
            <a:picLocks noChangeAspect="1"/>
          </p:cNvPicPr>
          <p:nvPr/>
        </p:nvPicPr>
        <p:blipFill>
          <a:blip r:embed="rId8"/>
          <a:stretch>
            <a:fillRect/>
          </a:stretch>
        </p:blipFill>
        <p:spPr>
          <a:xfrm>
            <a:off x="1963793" y="1123950"/>
            <a:ext cx="287064" cy="296261"/>
          </a:xfrm>
          <a:prstGeom prst="rect">
            <a:avLst/>
          </a:prstGeom>
        </p:spPr>
      </p:pic>
      <p:sp>
        <p:nvSpPr>
          <p:cNvPr id="14" name="TextBox 13">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20" name="Picture 19"/>
          <p:cNvPicPr>
            <a:picLocks noChangeAspect="1"/>
          </p:cNvPicPr>
          <p:nvPr/>
        </p:nvPicPr>
        <p:blipFill rotWithShape="1">
          <a:blip r:embed="rId9"/>
          <a:srcRect r="50515" b="71308"/>
          <a:stretch/>
        </p:blipFill>
        <p:spPr>
          <a:xfrm>
            <a:off x="4717470" y="1182141"/>
            <a:ext cx="3811675" cy="1092629"/>
          </a:xfrm>
          <a:prstGeom prst="rect">
            <a:avLst/>
          </a:prstGeom>
          <a:ln w="25400">
            <a:solidFill>
              <a:srgbClr val="C00000"/>
            </a:solidFill>
          </a:ln>
        </p:spPr>
      </p:pic>
      <p:sp>
        <p:nvSpPr>
          <p:cNvPr id="22" name="Rectangle 21">
            <a:extLst>
              <a:ext uri="{FF2B5EF4-FFF2-40B4-BE49-F238E27FC236}">
                <a16:creationId xmlns:a16="http://schemas.microsoft.com/office/drawing/2014/main" id="{43185368-A5C8-4A0B-AB4D-6D1B2E9BDA6F}"/>
              </a:ext>
            </a:extLst>
          </p:cNvPr>
          <p:cNvSpPr/>
          <p:nvPr/>
        </p:nvSpPr>
        <p:spPr>
          <a:xfrm>
            <a:off x="4717470" y="1182140"/>
            <a:ext cx="1595324" cy="263398"/>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4" name="Picture 23" descr="A screenshot of a cell phone&#10;&#10;Description generated with very high confidence">
            <a:extLst>
              <a:ext uri="{FF2B5EF4-FFF2-40B4-BE49-F238E27FC236}">
                <a16:creationId xmlns:a16="http://schemas.microsoft.com/office/drawing/2014/main" id="{6652CCAB-372D-42B0-9B27-8BD6B952DF62}"/>
              </a:ext>
            </a:extLst>
          </p:cNvPr>
          <p:cNvPicPr>
            <a:picLocks noChangeAspect="1"/>
          </p:cNvPicPr>
          <p:nvPr/>
        </p:nvPicPr>
        <p:blipFill rotWithShape="1">
          <a:blip r:embed="rId10"/>
          <a:srcRect b="18881"/>
          <a:stretch/>
        </p:blipFill>
        <p:spPr>
          <a:xfrm>
            <a:off x="6225409" y="2796385"/>
            <a:ext cx="2264521" cy="1648393"/>
          </a:xfrm>
          <a:prstGeom prst="rect">
            <a:avLst/>
          </a:prstGeom>
          <a:ln w="25400">
            <a:solidFill>
              <a:srgbClr val="C00000"/>
            </a:solidFill>
          </a:ln>
          <a:effectLst/>
        </p:spPr>
      </p:pic>
      <p:sp>
        <p:nvSpPr>
          <p:cNvPr id="25" name="TextBox 24"/>
          <p:cNvSpPr txBox="1"/>
          <p:nvPr/>
        </p:nvSpPr>
        <p:spPr>
          <a:xfrm>
            <a:off x="3417288" y="4150806"/>
            <a:ext cx="2379213" cy="523220"/>
          </a:xfrm>
          <a:prstGeom prst="rect">
            <a:avLst/>
          </a:prstGeom>
          <a:noFill/>
          <a:ln w="25400">
            <a:solidFill>
              <a:srgbClr val="C00000"/>
            </a:solidFill>
          </a:ln>
        </p:spPr>
        <p:txBody>
          <a:bodyPr wrap="square" rtlCol="0">
            <a:spAutoFit/>
          </a:bodyPr>
          <a:lstStyle/>
          <a:p>
            <a:pPr algn="ctr"/>
            <a:r>
              <a:rPr lang="en-US" sz="1400" dirty="0">
                <a:solidFill>
                  <a:schemeClr val="bg2"/>
                </a:solidFill>
              </a:rPr>
              <a:t>The Navigation Pane includes a link to the Landing Page</a:t>
            </a:r>
          </a:p>
        </p:txBody>
      </p:sp>
      <p:cxnSp>
        <p:nvCxnSpPr>
          <p:cNvPr id="26" name="Straight Arrow Connector 25"/>
          <p:cNvCxnSpPr>
            <a:stCxn id="25" idx="0"/>
          </p:cNvCxnSpPr>
          <p:nvPr/>
        </p:nvCxnSpPr>
        <p:spPr>
          <a:xfrm flipV="1">
            <a:off x="4606895" y="3522428"/>
            <a:ext cx="1762100" cy="628378"/>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7859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1495"/>
          <a:stretch/>
        </p:blipFill>
        <p:spPr>
          <a:xfrm>
            <a:off x="6258467" y="1216120"/>
            <a:ext cx="2264697" cy="1005840"/>
          </a:xfrm>
          <a:prstGeom prst="rect">
            <a:avLst/>
          </a:prstGeom>
          <a:ln w="25400">
            <a:solidFill>
              <a:srgbClr val="C00000"/>
            </a:solidFill>
          </a:ln>
          <a:effectLst/>
        </p:spPr>
      </p:pic>
      <p:sp>
        <p:nvSpPr>
          <p:cNvPr id="2" name="Content Placeholder 1"/>
          <p:cNvSpPr>
            <a:spLocks noGrp="1"/>
          </p:cNvSpPr>
          <p:nvPr>
            <p:ph idx="10"/>
          </p:nvPr>
        </p:nvSpPr>
        <p:spPr>
          <a:xfrm>
            <a:off x="457198" y="1123949"/>
            <a:ext cx="5713013" cy="3217463"/>
          </a:xfrm>
        </p:spPr>
        <p:txBody>
          <a:bodyPr>
            <a:noAutofit/>
          </a:bodyPr>
          <a:lstStyle/>
          <a:p>
            <a:r>
              <a:rPr lang="en-US" sz="1900" dirty="0"/>
              <a:t>Click on the paper clip         : a new pane opens showing ‘+ Upload Attachment’</a:t>
            </a:r>
          </a:p>
          <a:p>
            <a:r>
              <a:rPr lang="en-US" sz="1900" dirty="0"/>
              <a:t>Click ‘+ Upload Attachment’ which will open an Explorer window</a:t>
            </a:r>
          </a:p>
          <a:p>
            <a:r>
              <a:rPr lang="en-US" sz="1900" dirty="0"/>
              <a:t>Find and select the file you want to attach </a:t>
            </a:r>
          </a:p>
          <a:p>
            <a:r>
              <a:rPr lang="en-US" sz="1900" dirty="0"/>
              <a:t>The file shows in the pane once uploaded</a:t>
            </a:r>
          </a:p>
          <a:p>
            <a:r>
              <a:rPr lang="en-US" sz="1900" dirty="0"/>
              <a:t>You can upload</a:t>
            </a:r>
            <a:br>
              <a:rPr lang="en-US" sz="1900" dirty="0"/>
            </a:br>
            <a:r>
              <a:rPr lang="en-US" sz="1900" dirty="0"/>
              <a:t>multiple files </a:t>
            </a:r>
          </a:p>
          <a:p>
            <a:pPr marL="457177" lvl="1" indent="0">
              <a:buNone/>
            </a:pPr>
            <a:endParaRPr lang="en-US" dirty="0"/>
          </a:p>
        </p:txBody>
      </p:sp>
      <p:sp>
        <p:nvSpPr>
          <p:cNvPr id="3" name="Title 2"/>
          <p:cNvSpPr>
            <a:spLocks noGrp="1"/>
          </p:cNvSpPr>
          <p:nvPr>
            <p:ph type="title"/>
          </p:nvPr>
        </p:nvSpPr>
        <p:spPr/>
        <p:txBody>
          <a:bodyPr/>
          <a:lstStyle/>
          <a:p>
            <a:r>
              <a:rPr lang="en-US" dirty="0"/>
              <a:t>Budget Transfer Header: Adding an Attachment</a:t>
            </a:r>
          </a:p>
        </p:txBody>
      </p:sp>
      <p:sp>
        <p:nvSpPr>
          <p:cNvPr id="6" name="Rectangle 5">
            <a:extLst>
              <a:ext uri="{FF2B5EF4-FFF2-40B4-BE49-F238E27FC236}">
                <a16:creationId xmlns:a16="http://schemas.microsoft.com/office/drawing/2014/main" id="{43185368-A5C8-4A0B-AB4D-6D1B2E9BDA6F}"/>
              </a:ext>
            </a:extLst>
          </p:cNvPr>
          <p:cNvSpPr/>
          <p:nvPr/>
        </p:nvSpPr>
        <p:spPr>
          <a:xfrm>
            <a:off x="7175870" y="1211892"/>
            <a:ext cx="274502" cy="298856"/>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1" name="Picture 10"/>
          <p:cNvPicPr>
            <a:picLocks noChangeAspect="1"/>
          </p:cNvPicPr>
          <p:nvPr/>
        </p:nvPicPr>
        <p:blipFill>
          <a:blip r:embed="rId4"/>
          <a:stretch>
            <a:fillRect/>
          </a:stretch>
        </p:blipFill>
        <p:spPr>
          <a:xfrm>
            <a:off x="5583532" y="2433674"/>
            <a:ext cx="2936094" cy="2134432"/>
          </a:xfrm>
          <a:prstGeom prst="rect">
            <a:avLst/>
          </a:prstGeom>
          <a:ln w="25400">
            <a:solidFill>
              <a:srgbClr val="C00000"/>
            </a:solidFill>
          </a:ln>
          <a:effectLst/>
        </p:spPr>
      </p:pic>
      <p:sp>
        <p:nvSpPr>
          <p:cNvPr id="4" name="TextBox 3">
            <a:extLst>
              <a:ext uri="{FF2B5EF4-FFF2-40B4-BE49-F238E27FC236}">
                <a16:creationId xmlns:a16="http://schemas.microsoft.com/office/drawing/2014/main" id="{0091D8FA-B788-42F3-A29A-9479D27257EF}"/>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34</a:t>
            </a:r>
            <a:endParaRPr lang="en-US" dirty="0">
              <a:solidFill>
                <a:schemeClr val="bg2"/>
              </a:solidFill>
            </a:endParaRPr>
          </a:p>
        </p:txBody>
      </p:sp>
      <p:sp>
        <p:nvSpPr>
          <p:cNvPr id="13" name="TextBox 12">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16" name="Picture 15"/>
          <p:cNvPicPr>
            <a:picLocks noChangeAspect="1"/>
          </p:cNvPicPr>
          <p:nvPr/>
        </p:nvPicPr>
        <p:blipFill rotWithShape="1">
          <a:blip r:embed="rId5"/>
          <a:srcRect t="209" b="16294"/>
          <a:stretch/>
        </p:blipFill>
        <p:spPr>
          <a:xfrm>
            <a:off x="2741945" y="3212327"/>
            <a:ext cx="2187709" cy="1355779"/>
          </a:xfrm>
          <a:prstGeom prst="rect">
            <a:avLst/>
          </a:prstGeom>
          <a:ln w="25400">
            <a:solidFill>
              <a:srgbClr val="C00000"/>
            </a:solidFill>
          </a:ln>
          <a:effectLst/>
        </p:spPr>
      </p:pic>
      <p:pic>
        <p:nvPicPr>
          <p:cNvPr id="14" name="Picture 13" descr="A close up of a logo&#10;&#10;Description generated with high confidence">
            <a:extLst>
              <a:ext uri="{FF2B5EF4-FFF2-40B4-BE49-F238E27FC236}">
                <a16:creationId xmlns:a16="http://schemas.microsoft.com/office/drawing/2014/main" id="{D8BDFE2A-C9FE-41BB-BC8F-7A310F786B42}"/>
              </a:ext>
            </a:extLst>
          </p:cNvPr>
          <p:cNvPicPr>
            <a:picLocks noChangeAspect="1"/>
          </p:cNvPicPr>
          <p:nvPr/>
        </p:nvPicPr>
        <p:blipFill>
          <a:blip r:embed="rId6"/>
          <a:stretch>
            <a:fillRect/>
          </a:stretch>
        </p:blipFill>
        <p:spPr>
          <a:xfrm>
            <a:off x="3132635" y="1148173"/>
            <a:ext cx="350126" cy="268014"/>
          </a:xfrm>
          <a:prstGeom prst="rect">
            <a:avLst/>
          </a:prstGeom>
        </p:spPr>
      </p:pic>
      <p:cxnSp>
        <p:nvCxnSpPr>
          <p:cNvPr id="17" name="Straight Arrow Connector 16"/>
          <p:cNvCxnSpPr/>
          <p:nvPr/>
        </p:nvCxnSpPr>
        <p:spPr>
          <a:xfrm flipH="1" flipV="1">
            <a:off x="4373217" y="4341412"/>
            <a:ext cx="3397963" cy="119274"/>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cxnSp>
        <p:nvCxnSpPr>
          <p:cNvPr id="21" name="Elbow Connector 20"/>
          <p:cNvCxnSpPr/>
          <p:nvPr/>
        </p:nvCxnSpPr>
        <p:spPr>
          <a:xfrm rot="10800000" flipV="1">
            <a:off x="5732890" y="1968117"/>
            <a:ext cx="588402" cy="406754"/>
          </a:xfrm>
          <a:prstGeom prst="bentConnector3">
            <a:avLst>
              <a:gd name="adj1" fmla="val 99999"/>
            </a:avLst>
          </a:prstGeom>
          <a:ln w="19050" cmpd="sng">
            <a:solidFill>
              <a:schemeClr val="bg2">
                <a:lumMod val="75000"/>
                <a:lumOff val="2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2234317" y="3500890"/>
            <a:ext cx="556591" cy="450908"/>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560314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199" y="1123950"/>
            <a:ext cx="4281778" cy="3352634"/>
          </a:xfrm>
        </p:spPr>
        <p:txBody>
          <a:bodyPr>
            <a:noAutofit/>
          </a:bodyPr>
          <a:lstStyle/>
          <a:p>
            <a:r>
              <a:rPr lang="en-US" dirty="0"/>
              <a:t>Once the attachment is uploaded, hover over the white area in the pane to reveal attachment options</a:t>
            </a:r>
          </a:p>
          <a:p>
            <a:pPr lvl="1"/>
            <a:r>
              <a:rPr lang="en-US" sz="1800" dirty="0"/>
              <a:t>Download attachment: Open and/or save document to computer or network</a:t>
            </a:r>
          </a:p>
          <a:p>
            <a:pPr lvl="1"/>
            <a:r>
              <a:rPr lang="en-US" sz="1800" dirty="0"/>
              <a:t>Rename attachment: Change the attachment file name if necessary</a:t>
            </a:r>
          </a:p>
          <a:p>
            <a:pPr lvl="1"/>
            <a:r>
              <a:rPr lang="en-US" sz="1800" dirty="0"/>
              <a:t>Delete attachment: Use this option if you uploaded the wrong attachment</a:t>
            </a:r>
          </a:p>
        </p:txBody>
      </p:sp>
      <p:sp>
        <p:nvSpPr>
          <p:cNvPr id="3" name="Title 2"/>
          <p:cNvSpPr>
            <a:spLocks noGrp="1"/>
          </p:cNvSpPr>
          <p:nvPr>
            <p:ph type="title"/>
          </p:nvPr>
        </p:nvSpPr>
        <p:spPr/>
        <p:txBody>
          <a:bodyPr/>
          <a:lstStyle/>
          <a:p>
            <a:r>
              <a:rPr lang="en-US" dirty="0"/>
              <a:t>Budget Transfer Header: Deleting or Editing Attachment</a:t>
            </a:r>
          </a:p>
        </p:txBody>
      </p:sp>
      <p:sp>
        <p:nvSpPr>
          <p:cNvPr id="4" name="TextBox 3">
            <a:extLst>
              <a:ext uri="{FF2B5EF4-FFF2-40B4-BE49-F238E27FC236}">
                <a16:creationId xmlns:a16="http://schemas.microsoft.com/office/drawing/2014/main" id="{0091D8FA-B788-42F3-A29A-9479D27257EF}"/>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35</a:t>
            </a:r>
            <a:endParaRPr lang="en-US" dirty="0">
              <a:solidFill>
                <a:schemeClr val="bg2"/>
              </a:solidFill>
            </a:endParaRPr>
          </a:p>
        </p:txBody>
      </p:sp>
      <p:sp>
        <p:nvSpPr>
          <p:cNvPr id="13" name="TextBox 12">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15" name="Picture 14"/>
          <p:cNvPicPr>
            <a:picLocks noChangeAspect="1"/>
          </p:cNvPicPr>
          <p:nvPr/>
        </p:nvPicPr>
        <p:blipFill rotWithShape="1">
          <a:blip r:embed="rId3"/>
          <a:srcRect l="19560" t="14113" r="63542" b="63137"/>
          <a:stretch/>
        </p:blipFill>
        <p:spPr bwMode="auto">
          <a:xfrm>
            <a:off x="5222351" y="1184745"/>
            <a:ext cx="3408538" cy="2521198"/>
          </a:xfrm>
          <a:prstGeom prst="rect">
            <a:avLst/>
          </a:prstGeom>
          <a:ln w="25400">
            <a:solidFill>
              <a:srgbClr val="C00000"/>
            </a:solid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43185368-A5C8-4A0B-AB4D-6D1B2E9BDA6F}"/>
              </a:ext>
            </a:extLst>
          </p:cNvPr>
          <p:cNvSpPr/>
          <p:nvPr/>
        </p:nvSpPr>
        <p:spPr>
          <a:xfrm>
            <a:off x="7716557" y="3326937"/>
            <a:ext cx="914331" cy="298857"/>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44444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49"/>
            <a:ext cx="8166107" cy="3281073"/>
          </a:xfrm>
        </p:spPr>
        <p:txBody>
          <a:bodyPr>
            <a:normAutofit/>
          </a:bodyPr>
          <a:lstStyle/>
          <a:p>
            <a:r>
              <a:rPr lang="en-US" dirty="0"/>
              <a:t>All data fields on the Budget Transfer Header screen are</a:t>
            </a:r>
            <a:br>
              <a:rPr lang="en-US" dirty="0"/>
            </a:br>
            <a:r>
              <a:rPr lang="en-US" dirty="0"/>
              <a:t>required, but you have some options </a:t>
            </a:r>
          </a:p>
          <a:p>
            <a:pPr lvl="1"/>
            <a:r>
              <a:rPr lang="en-US" sz="1800" dirty="0"/>
              <a:t>Complete all fields and click ‘Next’ in the Navigation Options </a:t>
            </a:r>
            <a:br>
              <a:rPr lang="en-US" sz="1800" dirty="0"/>
            </a:br>
            <a:r>
              <a:rPr lang="en-US" sz="1800" dirty="0"/>
              <a:t>to move on</a:t>
            </a:r>
          </a:p>
          <a:p>
            <a:pPr lvl="1"/>
            <a:r>
              <a:rPr lang="en-US" sz="1800" dirty="0"/>
              <a:t>Click ‘Next’ to skip this screen for now and move on (you will</a:t>
            </a:r>
            <a:br>
              <a:rPr lang="en-US" sz="1800" dirty="0"/>
            </a:br>
            <a:r>
              <a:rPr lang="en-US" sz="1800" dirty="0"/>
              <a:t>need to complete these fields later)</a:t>
            </a:r>
          </a:p>
          <a:p>
            <a:pPr lvl="1"/>
            <a:r>
              <a:rPr lang="en-US" sz="1800" dirty="0"/>
              <a:t>Click ‘Save Changes’ to save all you current work if you need</a:t>
            </a:r>
            <a:br>
              <a:rPr lang="en-US" sz="1800" dirty="0"/>
            </a:br>
            <a:r>
              <a:rPr lang="en-US" sz="1800" dirty="0"/>
              <a:t>to exit from the transfer</a:t>
            </a:r>
          </a:p>
        </p:txBody>
      </p:sp>
      <p:sp>
        <p:nvSpPr>
          <p:cNvPr id="3" name="Title 2"/>
          <p:cNvSpPr>
            <a:spLocks noGrp="1"/>
          </p:cNvSpPr>
          <p:nvPr>
            <p:ph type="title"/>
          </p:nvPr>
        </p:nvSpPr>
        <p:spPr/>
        <p:txBody>
          <a:bodyPr/>
          <a:lstStyle/>
          <a:p>
            <a:r>
              <a:rPr lang="en-US" dirty="0"/>
              <a:t>Budget Transfer Header: Navigation Options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578" y="1627246"/>
            <a:ext cx="1419423" cy="714475"/>
          </a:xfrm>
          <a:prstGeom prst="rect">
            <a:avLst/>
          </a:prstGeom>
          <a:ln w="25400">
            <a:solidFill>
              <a:srgbClr val="C00000"/>
            </a:solidFill>
          </a:ln>
          <a:effectLst/>
        </p:spPr>
      </p:pic>
      <p:sp>
        <p:nvSpPr>
          <p:cNvPr id="6" name="TextBox 5">
            <a:extLst>
              <a:ext uri="{FF2B5EF4-FFF2-40B4-BE49-F238E27FC236}">
                <a16:creationId xmlns:a16="http://schemas.microsoft.com/office/drawing/2014/main" id="{D2829C69-9716-474B-AB50-FF9FC56ECC18}"/>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36</a:t>
            </a:r>
            <a:endParaRPr lang="en-US" dirty="0">
              <a:solidFill>
                <a:schemeClr val="bg2"/>
              </a:solidFill>
            </a:endParaRPr>
          </a:p>
        </p:txBody>
      </p:sp>
      <p:sp>
        <p:nvSpPr>
          <p:cNvPr id="15" name="TextBox 1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
        <p:nvSpPr>
          <p:cNvPr id="18" name="TextBox 17"/>
          <p:cNvSpPr txBox="1"/>
          <p:nvPr/>
        </p:nvSpPr>
        <p:spPr>
          <a:xfrm>
            <a:off x="7421306" y="2764485"/>
            <a:ext cx="985966" cy="523220"/>
          </a:xfrm>
          <a:prstGeom prst="rect">
            <a:avLst/>
          </a:prstGeom>
          <a:noFill/>
          <a:ln w="25400">
            <a:solidFill>
              <a:srgbClr val="C00000"/>
            </a:solidFill>
          </a:ln>
        </p:spPr>
        <p:txBody>
          <a:bodyPr wrap="square" rtlCol="0">
            <a:spAutoFit/>
          </a:bodyPr>
          <a:lstStyle/>
          <a:p>
            <a:pPr algn="ctr"/>
            <a:r>
              <a:rPr lang="en-US" sz="1400" dirty="0">
                <a:solidFill>
                  <a:schemeClr val="bg2"/>
                </a:solidFill>
              </a:rPr>
              <a:t>Navigation Options</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79176"/>
          <a:stretch/>
        </p:blipFill>
        <p:spPr>
          <a:xfrm>
            <a:off x="1320705" y="3849516"/>
            <a:ext cx="6502587" cy="669473"/>
          </a:xfrm>
          <a:prstGeom prst="rect">
            <a:avLst/>
          </a:prstGeom>
        </p:spPr>
      </p:pic>
      <p:sp>
        <p:nvSpPr>
          <p:cNvPr id="19" name="Rectangle 18">
            <a:extLst>
              <a:ext uri="{FF2B5EF4-FFF2-40B4-BE49-F238E27FC236}">
                <a16:creationId xmlns:a16="http://schemas.microsoft.com/office/drawing/2014/main" id="{43185368-A5C8-4A0B-AB4D-6D1B2E9BDA6F}"/>
              </a:ext>
            </a:extLst>
          </p:cNvPr>
          <p:cNvSpPr/>
          <p:nvPr/>
        </p:nvSpPr>
        <p:spPr>
          <a:xfrm>
            <a:off x="6973294" y="4201119"/>
            <a:ext cx="849998" cy="298857"/>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20" name="Straight Arrow Connector 19"/>
          <p:cNvCxnSpPr>
            <a:stCxn id="19" idx="0"/>
            <a:endCxn id="18" idx="2"/>
          </p:cNvCxnSpPr>
          <p:nvPr/>
        </p:nvCxnSpPr>
        <p:spPr>
          <a:xfrm flipV="1">
            <a:off x="7398293" y="3287705"/>
            <a:ext cx="515996" cy="913414"/>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cxnSp>
        <p:nvCxnSpPr>
          <p:cNvPr id="22" name="Straight Arrow Connector 21"/>
          <p:cNvCxnSpPr>
            <a:stCxn id="18" idx="0"/>
            <a:endCxn id="4" idx="2"/>
          </p:cNvCxnSpPr>
          <p:nvPr/>
        </p:nvCxnSpPr>
        <p:spPr>
          <a:xfrm flipV="1">
            <a:off x="7914289" y="2341721"/>
            <a:ext cx="1" cy="422764"/>
          </a:xfrm>
          <a:prstGeom prst="straightConnector1">
            <a:avLst/>
          </a:prstGeom>
          <a:ln w="19050">
            <a:solidFill>
              <a:schemeClr val="bg2">
                <a:lumMod val="75000"/>
                <a:lumOff val="25000"/>
              </a:schemeClr>
            </a:solidFill>
            <a:tailEnd type="arrow"/>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783488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49"/>
            <a:ext cx="8071945" cy="2676773"/>
          </a:xfrm>
        </p:spPr>
        <p:txBody>
          <a:bodyPr>
            <a:noAutofit/>
          </a:bodyPr>
          <a:lstStyle/>
          <a:p>
            <a:r>
              <a:rPr lang="en-US" dirty="0"/>
              <a:t>If you click ‘Save Changes’ either:</a:t>
            </a:r>
          </a:p>
          <a:p>
            <a:pPr lvl="1"/>
            <a:r>
              <a:rPr lang="en-US" sz="1800" dirty="0"/>
              <a:t>The data will save, but nothing will happen on the screen </a:t>
            </a:r>
          </a:p>
          <a:p>
            <a:pPr lvl="2"/>
            <a:r>
              <a:rPr lang="en-US" sz="1600" dirty="0"/>
              <a:t>There will be a small ‘Refreshing form…” message in the </a:t>
            </a:r>
            <a:br>
              <a:rPr lang="en-US" sz="1600" dirty="0"/>
            </a:br>
            <a:r>
              <a:rPr lang="en-US" sz="1600" dirty="0"/>
              <a:t>bottom-left corner of the screen.  It will appear and disappear very quickly.</a:t>
            </a:r>
          </a:p>
          <a:p>
            <a:pPr lvl="2"/>
            <a:r>
              <a:rPr lang="en-US" sz="1600" dirty="0"/>
              <a:t>If nothing else happens, then the data has been successfully saved and you can click on ‘Next &gt;’ in the Navigation Options to move on or exit the budget transfer</a:t>
            </a:r>
          </a:p>
          <a:p>
            <a:pPr lvl="1"/>
            <a:r>
              <a:rPr lang="en-US" sz="1800" dirty="0"/>
              <a:t>If there is something wrong with the data, then the transfer will not save</a:t>
            </a:r>
          </a:p>
          <a:p>
            <a:pPr lvl="2"/>
            <a:r>
              <a:rPr lang="en-US" sz="1600" dirty="0"/>
              <a:t>The ‘Refreshing form…’ message will appear and disappear</a:t>
            </a:r>
          </a:p>
          <a:p>
            <a:pPr lvl="2"/>
            <a:r>
              <a:rPr lang="en-US" sz="1600" dirty="0"/>
              <a:t> Then an error message will pop-up</a:t>
            </a:r>
          </a:p>
        </p:txBody>
      </p:sp>
      <p:sp>
        <p:nvSpPr>
          <p:cNvPr id="3" name="Title 2"/>
          <p:cNvSpPr>
            <a:spLocks noGrp="1"/>
          </p:cNvSpPr>
          <p:nvPr>
            <p:ph type="title"/>
          </p:nvPr>
        </p:nvSpPr>
        <p:spPr/>
        <p:txBody>
          <a:bodyPr/>
          <a:lstStyle/>
          <a:p>
            <a:r>
              <a:rPr lang="en-US" dirty="0"/>
              <a:t>Budget Transfer Header: Save Changes	</a:t>
            </a:r>
          </a:p>
        </p:txBody>
      </p:sp>
      <p:sp>
        <p:nvSpPr>
          <p:cNvPr id="6" name="TextBox 5">
            <a:extLst>
              <a:ext uri="{FF2B5EF4-FFF2-40B4-BE49-F238E27FC236}">
                <a16:creationId xmlns:a16="http://schemas.microsoft.com/office/drawing/2014/main" id="{D2829C69-9716-474B-AB50-FF9FC56ECC18}"/>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37</a:t>
            </a:r>
            <a:endParaRPr lang="en-US" dirty="0">
              <a:solidFill>
                <a:schemeClr val="bg2"/>
              </a:solidFill>
            </a:endParaRPr>
          </a:p>
        </p:txBody>
      </p:sp>
      <p:sp>
        <p:nvSpPr>
          <p:cNvPr id="15" name="TextBox 1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18" name="Picture 17"/>
          <p:cNvPicPr>
            <a:picLocks noChangeAspect="1"/>
          </p:cNvPicPr>
          <p:nvPr/>
        </p:nvPicPr>
        <p:blipFill rotWithShape="1">
          <a:blip r:embed="rId3"/>
          <a:srcRect l="19444" t="72549" r="73939" b="25741"/>
          <a:stretch/>
        </p:blipFill>
        <p:spPr bwMode="auto">
          <a:xfrm>
            <a:off x="1742970" y="4140486"/>
            <a:ext cx="2003568" cy="284457"/>
          </a:xfrm>
          <a:prstGeom prst="rect">
            <a:avLst/>
          </a:prstGeom>
          <a:ln w="25400">
            <a:solidFill>
              <a:srgbClr val="C00000"/>
            </a:solidFill>
          </a:ln>
          <a:extLst>
            <a:ext uri="{53640926-AAD7-44D8-BBD7-CCE9431645EC}">
              <a14:shadowObscured xmlns:a14="http://schemas.microsoft.com/office/drawing/2010/main"/>
            </a:ext>
          </a:extLst>
        </p:spPr>
      </p:pic>
      <p:pic>
        <p:nvPicPr>
          <p:cNvPr id="16" name="Picture 15"/>
          <p:cNvPicPr>
            <a:picLocks noChangeAspect="1"/>
          </p:cNvPicPr>
          <p:nvPr/>
        </p:nvPicPr>
        <p:blipFill rotWithShape="1">
          <a:blip r:embed="rId4"/>
          <a:srcRect b="11051"/>
          <a:stretch/>
        </p:blipFill>
        <p:spPr>
          <a:xfrm>
            <a:off x="4914752" y="3790939"/>
            <a:ext cx="3614393" cy="894677"/>
          </a:xfrm>
          <a:prstGeom prst="rect">
            <a:avLst/>
          </a:prstGeom>
          <a:ln w="25400">
            <a:solidFill>
              <a:srgbClr val="C00000"/>
            </a:solidFill>
          </a:ln>
          <a:effec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9722" y="1224001"/>
            <a:ext cx="1419423" cy="714475"/>
          </a:xfrm>
          <a:prstGeom prst="rect">
            <a:avLst/>
          </a:prstGeom>
          <a:ln w="25400">
            <a:solidFill>
              <a:srgbClr val="C00000"/>
            </a:solidFill>
          </a:ln>
          <a:effectLst/>
        </p:spPr>
      </p:pic>
    </p:spTree>
    <p:extLst>
      <p:ext uri="{BB962C8B-B14F-4D97-AF65-F5344CB8AC3E}">
        <p14:creationId xmlns:p14="http://schemas.microsoft.com/office/powerpoint/2010/main" val="747318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49"/>
            <a:ext cx="8146111" cy="2084055"/>
          </a:xfrm>
        </p:spPr>
        <p:txBody>
          <a:bodyPr>
            <a:noAutofit/>
          </a:bodyPr>
          <a:lstStyle/>
          <a:p>
            <a:r>
              <a:rPr lang="en-US" dirty="0"/>
              <a:t>The error message means that the data did not successfully save</a:t>
            </a:r>
          </a:p>
          <a:p>
            <a:r>
              <a:rPr lang="en-US" dirty="0"/>
              <a:t>Click on the </a:t>
            </a:r>
            <a:r>
              <a:rPr lang="en-US" sz="2000" dirty="0"/>
              <a:t>‘Show Details…’ hyperlink to see further details about which data fields are missing or problematic</a:t>
            </a:r>
            <a:endParaRPr lang="en-US" dirty="0"/>
          </a:p>
          <a:p>
            <a:pPr marL="342884" lvl="2" indent="-342884"/>
            <a:r>
              <a:rPr lang="en-US" sz="2000" dirty="0"/>
              <a:t>Click ‘OK’ to close the error message</a:t>
            </a:r>
          </a:p>
          <a:p>
            <a:pPr marL="342884" lvl="2" indent="-342884"/>
            <a:r>
              <a:rPr lang="en-US" sz="2000" dirty="0"/>
              <a:t>Fix the data errors and click ‘Save Changes’ again to complete the save</a:t>
            </a:r>
          </a:p>
          <a:p>
            <a:pPr marL="342884" lvl="2" indent="-342884"/>
            <a:r>
              <a:rPr lang="en-US" sz="2000" dirty="0"/>
              <a:t>Click ‘Next &gt;’ in the Navigation Options to move on</a:t>
            </a:r>
          </a:p>
        </p:txBody>
      </p:sp>
      <p:sp>
        <p:nvSpPr>
          <p:cNvPr id="3" name="Title 2"/>
          <p:cNvSpPr>
            <a:spLocks noGrp="1"/>
          </p:cNvSpPr>
          <p:nvPr>
            <p:ph type="title"/>
          </p:nvPr>
        </p:nvSpPr>
        <p:spPr/>
        <p:txBody>
          <a:bodyPr/>
          <a:lstStyle/>
          <a:p>
            <a:r>
              <a:rPr lang="en-US" dirty="0"/>
              <a:t>Budget Transfer Header: Fixing Data Errors	</a:t>
            </a:r>
          </a:p>
        </p:txBody>
      </p:sp>
      <p:pic>
        <p:nvPicPr>
          <p:cNvPr id="8" name="Picture 7"/>
          <p:cNvPicPr>
            <a:picLocks noChangeAspect="1"/>
          </p:cNvPicPr>
          <p:nvPr/>
        </p:nvPicPr>
        <p:blipFill rotWithShape="1">
          <a:blip r:embed="rId3"/>
          <a:srcRect t="7023" b="11555"/>
          <a:stretch/>
        </p:blipFill>
        <p:spPr>
          <a:xfrm>
            <a:off x="915862" y="3354089"/>
            <a:ext cx="3614393" cy="818985"/>
          </a:xfrm>
          <a:prstGeom prst="rect">
            <a:avLst/>
          </a:prstGeom>
          <a:ln w="25400">
            <a:solidFill>
              <a:srgbClr val="C00000"/>
            </a:solidFill>
          </a:ln>
          <a:effectLst/>
        </p:spPr>
      </p:pic>
      <p:pic>
        <p:nvPicPr>
          <p:cNvPr id="9" name="Picture 8"/>
          <p:cNvPicPr>
            <a:picLocks noChangeAspect="1"/>
          </p:cNvPicPr>
          <p:nvPr/>
        </p:nvPicPr>
        <p:blipFill rotWithShape="1">
          <a:blip r:embed="rId4"/>
          <a:srcRect l="2837" t="6458" r="2550" b="5498"/>
          <a:stretch/>
        </p:blipFill>
        <p:spPr>
          <a:xfrm>
            <a:off x="5310716" y="3371353"/>
            <a:ext cx="2997642" cy="1288112"/>
          </a:xfrm>
          <a:prstGeom prst="rect">
            <a:avLst/>
          </a:prstGeom>
          <a:ln w="25400">
            <a:solidFill>
              <a:srgbClr val="C00000"/>
            </a:solidFill>
          </a:ln>
          <a:effectLst/>
        </p:spPr>
      </p:pic>
      <p:sp>
        <p:nvSpPr>
          <p:cNvPr id="11" name="Rectangle 10">
            <a:extLst>
              <a:ext uri="{FF2B5EF4-FFF2-40B4-BE49-F238E27FC236}">
                <a16:creationId xmlns:a16="http://schemas.microsoft.com/office/drawing/2014/main" id="{43185368-A5C8-4A0B-AB4D-6D1B2E9BDA6F}"/>
              </a:ext>
            </a:extLst>
          </p:cNvPr>
          <p:cNvSpPr/>
          <p:nvPr/>
        </p:nvSpPr>
        <p:spPr>
          <a:xfrm>
            <a:off x="982302" y="3754626"/>
            <a:ext cx="607960" cy="167961"/>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12" name="Straight Arrow Connector 11"/>
          <p:cNvCxnSpPr/>
          <p:nvPr/>
        </p:nvCxnSpPr>
        <p:spPr>
          <a:xfrm>
            <a:off x="1590262" y="3835579"/>
            <a:ext cx="3720454" cy="57410"/>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566408" y="4325959"/>
            <a:ext cx="2044464" cy="307777"/>
          </a:xfrm>
          <a:prstGeom prst="rect">
            <a:avLst/>
          </a:prstGeom>
          <a:noFill/>
          <a:ln w="25400">
            <a:solidFill>
              <a:srgbClr val="C00000"/>
            </a:solidFill>
          </a:ln>
        </p:spPr>
        <p:txBody>
          <a:bodyPr wrap="square" rtlCol="0">
            <a:spAutoFit/>
          </a:bodyPr>
          <a:lstStyle/>
          <a:p>
            <a:r>
              <a:rPr lang="en-US" sz="1400" dirty="0">
                <a:solidFill>
                  <a:schemeClr val="bg2"/>
                </a:solidFill>
              </a:rPr>
              <a:t>Click ‘OK’ to close pop-up</a:t>
            </a:r>
          </a:p>
        </p:txBody>
      </p:sp>
      <p:cxnSp>
        <p:nvCxnSpPr>
          <p:cNvPr id="10" name="Straight Arrow Connector 9"/>
          <p:cNvCxnSpPr>
            <a:stCxn id="5" idx="3"/>
          </p:cNvCxnSpPr>
          <p:nvPr/>
        </p:nvCxnSpPr>
        <p:spPr>
          <a:xfrm flipV="1">
            <a:off x="3610872" y="4142353"/>
            <a:ext cx="515855" cy="337495"/>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5" idx="3"/>
          </p:cNvCxnSpPr>
          <p:nvPr/>
        </p:nvCxnSpPr>
        <p:spPr>
          <a:xfrm>
            <a:off x="3610872" y="4479848"/>
            <a:ext cx="4380189" cy="52395"/>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2829C69-9716-474B-AB50-FF9FC56ECC18}"/>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38</a:t>
            </a:r>
            <a:endParaRPr lang="en-US" dirty="0">
              <a:solidFill>
                <a:schemeClr val="bg2"/>
              </a:solidFill>
            </a:endParaRPr>
          </a:p>
        </p:txBody>
      </p:sp>
      <p:sp>
        <p:nvSpPr>
          <p:cNvPr id="15" name="TextBox 1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442120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How Do I Create A Budget Transfer?</a:t>
            </a:r>
          </a:p>
          <a:p>
            <a:br>
              <a:rPr lang="en-US" dirty="0"/>
            </a:br>
            <a:r>
              <a:rPr lang="en-US" dirty="0">
                <a:sym typeface="Wingdings" panose="05000000000000000000" pitchFamily="2" charset="2"/>
              </a:rPr>
              <a:t> Budget Transfer Details</a:t>
            </a:r>
            <a:endParaRPr lang="en-US" dirty="0"/>
          </a:p>
        </p:txBody>
      </p:sp>
      <p:sp>
        <p:nvSpPr>
          <p:cNvPr id="4" name="TextBox 3">
            <a:extLst>
              <a:ext uri="{FF2B5EF4-FFF2-40B4-BE49-F238E27FC236}">
                <a16:creationId xmlns:a16="http://schemas.microsoft.com/office/drawing/2014/main" id="{ECF68EB7-7AC5-4EC4-81DA-035B0D90473A}"/>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39</a:t>
            </a:r>
            <a:endParaRPr lang="en-US" dirty="0">
              <a:solidFill>
                <a:schemeClr val="bg2"/>
              </a:solidFill>
            </a:endParaRPr>
          </a:p>
        </p:txBody>
      </p:sp>
      <p:sp>
        <p:nvSpPr>
          <p:cNvPr id="5" name="TextBox 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1103660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Autofit/>
          </a:bodyPr>
          <a:lstStyle/>
          <a:p>
            <a:r>
              <a:rPr lang="en-US" dirty="0"/>
              <a:t>A budget is a plan for earning revenue and/or expensing dollars within the coming or current fiscal year</a:t>
            </a:r>
          </a:p>
          <a:p>
            <a:r>
              <a:rPr lang="en-US" dirty="0"/>
              <a:t>Budgets do not reflect real dollars - they are revenue targets or spending thresholds recorded in the university’s general ledger</a:t>
            </a:r>
          </a:p>
          <a:p>
            <a:r>
              <a:rPr lang="en-US" dirty="0"/>
              <a:t>Budgets are placed in Account Strings in the general ledger, primarily in the operating funds (i.e., fund #s beginning with ‘1’)</a:t>
            </a:r>
          </a:p>
          <a:p>
            <a:pPr lvl="1"/>
            <a:r>
              <a:rPr lang="en-US" dirty="0"/>
              <a:t>Some restricted cost centers (e.g., grants, sponsored projects, and gifts) budget their use of restricted funds over the course of a year</a:t>
            </a:r>
          </a:p>
          <a:p>
            <a:pPr lvl="1"/>
            <a:r>
              <a:rPr lang="en-US" dirty="0"/>
              <a:t>See the ‘Finance: Chart of Accounts Overview’ video available on </a:t>
            </a:r>
            <a:r>
              <a:rPr lang="en-US" dirty="0">
                <a:hlinkClick r:id="rId2"/>
              </a:rPr>
              <a:t>EngageSU </a:t>
            </a:r>
            <a:r>
              <a:rPr lang="en-US" dirty="0"/>
              <a:t>for more information on the Chart of Accounts</a:t>
            </a:r>
          </a:p>
        </p:txBody>
      </p:sp>
      <p:sp>
        <p:nvSpPr>
          <p:cNvPr id="4" name="Title 3"/>
          <p:cNvSpPr>
            <a:spLocks noGrp="1"/>
          </p:cNvSpPr>
          <p:nvPr>
            <p:ph type="title"/>
          </p:nvPr>
        </p:nvSpPr>
        <p:spPr/>
        <p:txBody>
          <a:bodyPr/>
          <a:lstStyle/>
          <a:p>
            <a:r>
              <a:rPr lang="en-US" dirty="0"/>
              <a:t>General Information About Budgets</a:t>
            </a:r>
          </a:p>
        </p:txBody>
      </p:sp>
      <p:sp>
        <p:nvSpPr>
          <p:cNvPr id="3" name="TextBox 2">
            <a:extLst>
              <a:ext uri="{FF2B5EF4-FFF2-40B4-BE49-F238E27FC236}">
                <a16:creationId xmlns:a16="http://schemas.microsoft.com/office/drawing/2014/main" id="{189A6145-BCAE-442E-8CBB-1440C5002EE2}"/>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4</a:t>
            </a:r>
          </a:p>
        </p:txBody>
      </p:sp>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3958453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Identifying Data </a:t>
            </a:r>
          </a:p>
        </p:txBody>
      </p:sp>
      <p:sp>
        <p:nvSpPr>
          <p:cNvPr id="5" name="Content Placeholder 1"/>
          <p:cNvSpPr txBox="1">
            <a:spLocks/>
          </p:cNvSpPr>
          <p:nvPr/>
        </p:nvSpPr>
        <p:spPr>
          <a:xfrm>
            <a:off x="457200" y="1179614"/>
            <a:ext cx="8229600" cy="1824076"/>
          </a:xfrm>
          <a:prstGeom prst="rect">
            <a:avLst/>
          </a:prstGeom>
        </p:spPr>
        <p:txBody>
          <a:bodyPr>
            <a:norm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Identifying Data same as previous screen</a:t>
            </a:r>
          </a:p>
          <a:p>
            <a:pPr lvl="2"/>
            <a:endParaRPr lang="en-US" dirty="0"/>
          </a:p>
        </p:txBody>
      </p:sp>
      <p:sp>
        <p:nvSpPr>
          <p:cNvPr id="7" name="TextBox 6"/>
          <p:cNvSpPr txBox="1"/>
          <p:nvPr/>
        </p:nvSpPr>
        <p:spPr>
          <a:xfrm>
            <a:off x="3660906" y="4034026"/>
            <a:ext cx="4035294" cy="369332"/>
          </a:xfrm>
          <a:prstGeom prst="rect">
            <a:avLst/>
          </a:prstGeom>
          <a:noFill/>
        </p:spPr>
        <p:txBody>
          <a:bodyPr wrap="square" rtlCol="0">
            <a:spAutoFit/>
          </a:bodyPr>
          <a:lstStyle/>
          <a:p>
            <a:r>
              <a:rPr lang="en-US" dirty="0">
                <a:solidFill>
                  <a:schemeClr val="bg2"/>
                </a:solidFill>
              </a:rPr>
              <a:t>Scroll right to see months through June</a:t>
            </a:r>
          </a:p>
        </p:txBody>
      </p:sp>
      <p:sp>
        <p:nvSpPr>
          <p:cNvPr id="2" name="TextBox 1">
            <a:extLst>
              <a:ext uri="{FF2B5EF4-FFF2-40B4-BE49-F238E27FC236}">
                <a16:creationId xmlns:a16="http://schemas.microsoft.com/office/drawing/2014/main" id="{9CBB90E8-A16F-4227-A097-776DE5FCEE05}"/>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40</a:t>
            </a:r>
            <a:endParaRPr lang="en-US" dirty="0">
              <a:solidFill>
                <a:schemeClr val="bg2"/>
              </a:solidFill>
            </a:endParaRPr>
          </a:p>
        </p:txBody>
      </p:sp>
      <p:pic>
        <p:nvPicPr>
          <p:cNvPr id="11" name="Picture 11" descr="A screenshot of a cell phone&#10;&#10;Description generated with very high confidence">
            <a:extLst>
              <a:ext uri="{FF2B5EF4-FFF2-40B4-BE49-F238E27FC236}">
                <a16:creationId xmlns:a16="http://schemas.microsoft.com/office/drawing/2014/main" id="{E8450CA6-2F61-426A-BDAC-2E3995C46152}"/>
              </a:ext>
            </a:extLst>
          </p:cNvPr>
          <p:cNvPicPr>
            <a:picLocks noChangeAspect="1"/>
          </p:cNvPicPr>
          <p:nvPr/>
        </p:nvPicPr>
        <p:blipFill>
          <a:blip r:embed="rId3"/>
          <a:stretch>
            <a:fillRect/>
          </a:stretch>
        </p:blipFill>
        <p:spPr>
          <a:xfrm>
            <a:off x="302172" y="1796796"/>
            <a:ext cx="8615855" cy="2160424"/>
          </a:xfrm>
          <a:prstGeom prst="rect">
            <a:avLst/>
          </a:prstGeom>
          <a:ln w="25400">
            <a:solidFill>
              <a:srgbClr val="C00000"/>
            </a:solidFill>
          </a:ln>
          <a:effectLst/>
        </p:spPr>
      </p:pic>
      <p:sp>
        <p:nvSpPr>
          <p:cNvPr id="6" name="Rectangle 5">
            <a:extLst>
              <a:ext uri="{FF2B5EF4-FFF2-40B4-BE49-F238E27FC236}">
                <a16:creationId xmlns:a16="http://schemas.microsoft.com/office/drawing/2014/main" id="{43185368-A5C8-4A0B-AB4D-6D1B2E9BDA6F}"/>
              </a:ext>
            </a:extLst>
          </p:cNvPr>
          <p:cNvSpPr/>
          <p:nvPr/>
        </p:nvSpPr>
        <p:spPr>
          <a:xfrm>
            <a:off x="321923" y="1796796"/>
            <a:ext cx="3768146" cy="461946"/>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a:extLst>
              <a:ext uri="{FF2B5EF4-FFF2-40B4-BE49-F238E27FC236}">
                <a16:creationId xmlns:a16="http://schemas.microsoft.com/office/drawing/2014/main" id="{43185368-A5C8-4A0B-AB4D-6D1B2E9BDA6F}"/>
              </a:ext>
            </a:extLst>
          </p:cNvPr>
          <p:cNvSpPr/>
          <p:nvPr/>
        </p:nvSpPr>
        <p:spPr>
          <a:xfrm>
            <a:off x="3660906" y="4053117"/>
            <a:ext cx="3792191" cy="369332"/>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8" name="Straight Arrow Connector 7"/>
          <p:cNvCxnSpPr/>
          <p:nvPr/>
        </p:nvCxnSpPr>
        <p:spPr>
          <a:xfrm flipV="1">
            <a:off x="7453097" y="3537857"/>
            <a:ext cx="1516217" cy="680836"/>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438585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lstStyle/>
          <a:p>
            <a:r>
              <a:rPr lang="en-US" dirty="0"/>
              <a:t>The ‘Budget Transfer Details’ screen includes numerous columns that require scrolling to the right of the screen and will display data in rows based on user entry</a:t>
            </a:r>
          </a:p>
          <a:p>
            <a:r>
              <a:rPr lang="en-US" dirty="0"/>
              <a:t>The next five slides will explain the columns and rows of the ‘Budget Transfer Details’ screen in which data will be entered and/or displayed</a:t>
            </a:r>
          </a:p>
          <a:p>
            <a:pPr lvl="1"/>
            <a:r>
              <a:rPr lang="en-US" dirty="0"/>
              <a:t>Columns are detailed from left to right</a:t>
            </a:r>
          </a:p>
          <a:p>
            <a:pPr lvl="1"/>
            <a:r>
              <a:rPr lang="en-US" dirty="0"/>
              <a:t>Rows are detailed from top to bottom</a:t>
            </a:r>
          </a:p>
          <a:p>
            <a:r>
              <a:rPr lang="en-US" dirty="0"/>
              <a:t>Once you understand how the data will be displayed in the columns and rows, you will be instructed on entering budget transfer details beginning on slide #47</a:t>
            </a:r>
          </a:p>
        </p:txBody>
      </p:sp>
      <p:sp>
        <p:nvSpPr>
          <p:cNvPr id="3" name="Title 2"/>
          <p:cNvSpPr>
            <a:spLocks noGrp="1"/>
          </p:cNvSpPr>
          <p:nvPr>
            <p:ph type="title"/>
          </p:nvPr>
        </p:nvSpPr>
        <p:spPr/>
        <p:txBody>
          <a:bodyPr/>
          <a:lstStyle/>
          <a:p>
            <a:r>
              <a:rPr lang="en-US" dirty="0"/>
              <a:t>Budget Transfer Details: Data Layout</a:t>
            </a:r>
          </a:p>
        </p:txBody>
      </p:sp>
      <p:sp>
        <p:nvSpPr>
          <p:cNvPr id="4" name="TextBox 3">
            <a:extLst>
              <a:ext uri="{FF2B5EF4-FFF2-40B4-BE49-F238E27FC236}">
                <a16:creationId xmlns:a16="http://schemas.microsoft.com/office/drawing/2014/main" id="{9CBB90E8-A16F-4227-A097-776DE5FCEE05}"/>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41</a:t>
            </a:r>
            <a:endParaRPr lang="en-US" dirty="0">
              <a:solidFill>
                <a:schemeClr val="bg2"/>
              </a:solidFill>
            </a:endParaRPr>
          </a:p>
        </p:txBody>
      </p:sp>
      <p:sp>
        <p:nvSpPr>
          <p:cNvPr id="5" name="TextBox 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3229554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Columns</a:t>
            </a:r>
          </a:p>
        </p:txBody>
      </p:sp>
      <p:pic>
        <p:nvPicPr>
          <p:cNvPr id="4" name="Picture 3"/>
          <p:cNvPicPr>
            <a:picLocks noChangeAspect="1"/>
          </p:cNvPicPr>
          <p:nvPr/>
        </p:nvPicPr>
        <p:blipFill rotWithShape="1">
          <a:blip r:embed="rId3"/>
          <a:srcRect l="-3" t="97" r="69180" b="1081"/>
          <a:stretch/>
        </p:blipFill>
        <p:spPr>
          <a:xfrm>
            <a:off x="5633137" y="1367769"/>
            <a:ext cx="2936419" cy="2227312"/>
          </a:xfrm>
          <a:prstGeom prst="rect">
            <a:avLst/>
          </a:prstGeom>
          <a:ln w="25400">
            <a:solidFill>
              <a:srgbClr val="C00000"/>
            </a:solidFill>
          </a:ln>
          <a:effectLst/>
        </p:spPr>
      </p:pic>
      <p:sp>
        <p:nvSpPr>
          <p:cNvPr id="5" name="Content Placeholder 1"/>
          <p:cNvSpPr txBox="1">
            <a:spLocks/>
          </p:cNvSpPr>
          <p:nvPr/>
        </p:nvSpPr>
        <p:spPr>
          <a:xfrm>
            <a:off x="457199" y="1179614"/>
            <a:ext cx="4944141" cy="2605577"/>
          </a:xfrm>
          <a:prstGeom prst="rect">
            <a:avLst/>
          </a:prstGeom>
        </p:spPr>
        <p:txBody>
          <a:bodyPr>
            <a:no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dirty="0"/>
              <a:t>#: Each row added to the budget transfer will be identified with a row number to  assist in implementation and reporting</a:t>
            </a:r>
          </a:p>
          <a:p>
            <a:pPr>
              <a:spcAft>
                <a:spcPts val="600"/>
              </a:spcAft>
            </a:pPr>
            <a:r>
              <a:rPr lang="en-US" dirty="0"/>
              <a:t>Del: A delete checkbox is offered for every added row in the event an error is made and the row should not be saved</a:t>
            </a:r>
          </a:p>
          <a:p>
            <a:r>
              <a:rPr lang="en-US" dirty="0"/>
              <a:t>Fund: Will display the fund selected earlier on the ‘Create Budget Transfer’ screen</a:t>
            </a:r>
          </a:p>
        </p:txBody>
      </p:sp>
      <p:sp>
        <p:nvSpPr>
          <p:cNvPr id="6" name="TextBox 5">
            <a:extLst>
              <a:ext uri="{FF2B5EF4-FFF2-40B4-BE49-F238E27FC236}">
                <a16:creationId xmlns:a16="http://schemas.microsoft.com/office/drawing/2014/main" id="{B06606AB-56F1-4F13-B028-50DCFA6DB7D3}"/>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42</a:t>
            </a:r>
            <a:endParaRPr lang="en-US" dirty="0">
              <a:solidFill>
                <a:schemeClr val="bg2"/>
              </a:solidFill>
            </a:endParaRPr>
          </a:p>
        </p:txBody>
      </p:sp>
      <p:sp>
        <p:nvSpPr>
          <p:cNvPr id="9" name="TextBox 8">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
        <p:nvSpPr>
          <p:cNvPr id="11" name="Rectangle 10">
            <a:extLst>
              <a:ext uri="{FF2B5EF4-FFF2-40B4-BE49-F238E27FC236}">
                <a16:creationId xmlns:a16="http://schemas.microsoft.com/office/drawing/2014/main" id="{43185368-A5C8-4A0B-AB4D-6D1B2E9BDA6F}"/>
              </a:ext>
            </a:extLst>
          </p:cNvPr>
          <p:cNvSpPr/>
          <p:nvPr/>
        </p:nvSpPr>
        <p:spPr>
          <a:xfrm>
            <a:off x="5633137" y="2170057"/>
            <a:ext cx="2960572" cy="262270"/>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Content Placeholder 1"/>
          <p:cNvSpPr txBox="1">
            <a:spLocks/>
          </p:cNvSpPr>
          <p:nvPr/>
        </p:nvSpPr>
        <p:spPr>
          <a:xfrm>
            <a:off x="457199" y="3971390"/>
            <a:ext cx="8136511" cy="724840"/>
          </a:xfrm>
          <a:prstGeom prst="rect">
            <a:avLst/>
          </a:prstGeom>
        </p:spPr>
        <p:txBody>
          <a:bodyPr>
            <a:no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Func. / Activity / Object: </a:t>
            </a:r>
            <a:r>
              <a:rPr lang="en-US" dirty="0">
                <a:solidFill>
                  <a:schemeClr val="bg2"/>
                </a:solidFill>
              </a:rPr>
              <a:t>Account String information to be selected by the user in each added row</a:t>
            </a:r>
          </a:p>
        </p:txBody>
      </p:sp>
    </p:spTree>
    <p:extLst>
      <p:ext uri="{BB962C8B-B14F-4D97-AF65-F5344CB8AC3E}">
        <p14:creationId xmlns:p14="http://schemas.microsoft.com/office/powerpoint/2010/main" val="3909196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Columns (cont.)</a:t>
            </a:r>
          </a:p>
        </p:txBody>
      </p:sp>
      <p:sp>
        <p:nvSpPr>
          <p:cNvPr id="5" name="Content Placeholder 1"/>
          <p:cNvSpPr txBox="1">
            <a:spLocks/>
          </p:cNvSpPr>
          <p:nvPr/>
        </p:nvSpPr>
        <p:spPr>
          <a:xfrm>
            <a:off x="457200" y="1179614"/>
            <a:ext cx="5695507" cy="1563587"/>
          </a:xfrm>
          <a:prstGeom prst="rect">
            <a:avLst/>
          </a:prstGeom>
        </p:spPr>
        <p:txBody>
          <a:bodyPr>
            <a:no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DB / CR: This column is informational only</a:t>
            </a:r>
          </a:p>
          <a:p>
            <a:pPr lvl="1"/>
            <a:r>
              <a:rPr lang="en-US" sz="1800" dirty="0"/>
              <a:t>‘DB’ stands for debit (+) / ‘CR’ stands for credit (-)</a:t>
            </a:r>
          </a:p>
          <a:p>
            <a:pPr lvl="1"/>
            <a:r>
              <a:rPr lang="en-US" sz="1800" dirty="0"/>
              <a:t>Hover over the ‘+’ or ‘-’ and messages explain that:</a:t>
            </a:r>
          </a:p>
          <a:p>
            <a:pPr lvl="2"/>
            <a:r>
              <a:rPr lang="en-US" sz="1600" dirty="0"/>
              <a:t>a budget increase will generally be entered as a positive number while a budget decrease will generally be entered as a negative number</a:t>
            </a:r>
          </a:p>
        </p:txBody>
      </p:sp>
      <p:pic>
        <p:nvPicPr>
          <p:cNvPr id="7" name="Picture 6"/>
          <p:cNvPicPr>
            <a:picLocks noChangeAspect="1"/>
          </p:cNvPicPr>
          <p:nvPr/>
        </p:nvPicPr>
        <p:blipFill rotWithShape="1">
          <a:blip r:embed="rId3"/>
          <a:srcRect l="31715" r="47965" b="43813"/>
          <a:stretch/>
        </p:blipFill>
        <p:spPr>
          <a:xfrm>
            <a:off x="6344094" y="1383781"/>
            <a:ext cx="2253296" cy="1474061"/>
          </a:xfrm>
          <a:prstGeom prst="rect">
            <a:avLst/>
          </a:prstGeom>
          <a:ln w="25400">
            <a:solidFill>
              <a:srgbClr val="C00000"/>
            </a:solidFill>
          </a:ln>
          <a:effectLst/>
        </p:spPr>
      </p:pic>
      <p:sp>
        <p:nvSpPr>
          <p:cNvPr id="8" name="Content Placeholder 1"/>
          <p:cNvSpPr txBox="1">
            <a:spLocks/>
          </p:cNvSpPr>
          <p:nvPr/>
        </p:nvSpPr>
        <p:spPr>
          <a:xfrm>
            <a:off x="457199" y="3570623"/>
            <a:ext cx="8229600" cy="1136055"/>
          </a:xfrm>
          <a:prstGeom prst="rect">
            <a:avLst/>
          </a:prstGeom>
        </p:spPr>
        <p:txBody>
          <a:bodyPr>
            <a:no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Total: Total budget adjustment for the given row</a:t>
            </a:r>
          </a:p>
          <a:p>
            <a:r>
              <a:rPr lang="en-US" dirty="0"/>
              <a:t>Spread: An annual transaction amount can be spread across months using one of several budget spread methodologies</a:t>
            </a:r>
          </a:p>
        </p:txBody>
      </p:sp>
      <p:sp>
        <p:nvSpPr>
          <p:cNvPr id="2" name="TextBox 1">
            <a:extLst>
              <a:ext uri="{FF2B5EF4-FFF2-40B4-BE49-F238E27FC236}">
                <a16:creationId xmlns:a16="http://schemas.microsoft.com/office/drawing/2014/main" id="{BB229612-C23C-432A-AB20-07C33FDE0849}"/>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43</a:t>
            </a:r>
            <a:endParaRPr lang="en-US" dirty="0">
              <a:solidFill>
                <a:schemeClr val="bg2"/>
              </a:solidFill>
            </a:endParaRPr>
          </a:p>
        </p:txBody>
      </p:sp>
      <p:sp>
        <p:nvSpPr>
          <p:cNvPr id="9" name="TextBox 8">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
        <p:nvSpPr>
          <p:cNvPr id="10" name="Content Placeholder 1"/>
          <p:cNvSpPr txBox="1">
            <a:spLocks/>
          </p:cNvSpPr>
          <p:nvPr/>
        </p:nvSpPr>
        <p:spPr>
          <a:xfrm>
            <a:off x="457199" y="3005992"/>
            <a:ext cx="8229600" cy="564632"/>
          </a:xfrm>
          <a:prstGeom prst="rect">
            <a:avLst/>
          </a:prstGeom>
        </p:spPr>
        <p:txBody>
          <a:bodyPr>
            <a:no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sz="1600" dirty="0"/>
              <a:t>Contra-revenue (e.g., financial aid) and contra- expense (e.g., expense chargeback) items are considered budget decreases </a:t>
            </a:r>
          </a:p>
        </p:txBody>
      </p:sp>
      <p:sp>
        <p:nvSpPr>
          <p:cNvPr id="11" name="Rectangle 10">
            <a:extLst>
              <a:ext uri="{FF2B5EF4-FFF2-40B4-BE49-F238E27FC236}">
                <a16:creationId xmlns:a16="http://schemas.microsoft.com/office/drawing/2014/main" id="{43185368-A5C8-4A0B-AB4D-6D1B2E9BDA6F}"/>
              </a:ext>
            </a:extLst>
          </p:cNvPr>
          <p:cNvSpPr/>
          <p:nvPr/>
        </p:nvSpPr>
        <p:spPr>
          <a:xfrm>
            <a:off x="6344094" y="2318913"/>
            <a:ext cx="2270880" cy="262270"/>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869833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Columns (cont.)</a:t>
            </a:r>
          </a:p>
        </p:txBody>
      </p:sp>
      <p:sp>
        <p:nvSpPr>
          <p:cNvPr id="5" name="Content Placeholder 1"/>
          <p:cNvSpPr txBox="1">
            <a:spLocks/>
          </p:cNvSpPr>
          <p:nvPr/>
        </p:nvSpPr>
        <p:spPr>
          <a:xfrm>
            <a:off x="457200" y="1179614"/>
            <a:ext cx="8229600" cy="1992564"/>
          </a:xfrm>
          <a:prstGeom prst="rect">
            <a:avLst/>
          </a:prstGeom>
        </p:spPr>
        <p:txBody>
          <a:bodyPr>
            <a:normAutofit fontScale="92500" lnSpcReduction="10000"/>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dirty="0"/>
              <a:t>FTE and PCC: Budget adjustments involving controlled positions should reference the underlying FTE and Position Control Code (PCC) adjustments</a:t>
            </a:r>
          </a:p>
          <a:p>
            <a:pPr>
              <a:spcAft>
                <a:spcPts val="600"/>
              </a:spcAft>
            </a:pPr>
            <a:r>
              <a:rPr lang="en-US" dirty="0"/>
              <a:t>Validation: Axiom logic will validate the appropriateness of Account String and spread information and display error codes accordingly</a:t>
            </a:r>
          </a:p>
          <a:p>
            <a:r>
              <a:rPr lang="en-US" dirty="0"/>
              <a:t>Jul – Aug – Sep, etc.: The total budget adjustment for the row will be applied to months in the fiscal year based on the budget spread methodology</a:t>
            </a:r>
          </a:p>
        </p:txBody>
      </p:sp>
      <p:sp>
        <p:nvSpPr>
          <p:cNvPr id="2" name="TextBox 1">
            <a:extLst>
              <a:ext uri="{FF2B5EF4-FFF2-40B4-BE49-F238E27FC236}">
                <a16:creationId xmlns:a16="http://schemas.microsoft.com/office/drawing/2014/main" id="{85504BA8-0F93-445D-9BA0-16B2665B0061}"/>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44</a:t>
            </a:r>
            <a:endParaRPr lang="en-US" dirty="0">
              <a:solidFill>
                <a:schemeClr val="bg2"/>
              </a:solidFill>
            </a:endParaRPr>
          </a:p>
        </p:txBody>
      </p:sp>
      <p:pic>
        <p:nvPicPr>
          <p:cNvPr id="7" name="Picture 7" descr="A screenshot of a cell phone&#10;&#10;Description generated with very high confidence">
            <a:extLst>
              <a:ext uri="{FF2B5EF4-FFF2-40B4-BE49-F238E27FC236}">
                <a16:creationId xmlns:a16="http://schemas.microsoft.com/office/drawing/2014/main" id="{64AA8562-8291-469B-9FB8-E1C6E702F0E3}"/>
              </a:ext>
            </a:extLst>
          </p:cNvPr>
          <p:cNvPicPr>
            <a:picLocks noChangeAspect="1"/>
          </p:cNvPicPr>
          <p:nvPr/>
        </p:nvPicPr>
        <p:blipFill>
          <a:blip r:embed="rId3"/>
          <a:stretch>
            <a:fillRect/>
          </a:stretch>
        </p:blipFill>
        <p:spPr>
          <a:xfrm>
            <a:off x="2134914" y="3281996"/>
            <a:ext cx="4950372" cy="1388006"/>
          </a:xfrm>
          <a:prstGeom prst="rect">
            <a:avLst/>
          </a:prstGeom>
          <a:ln w="25400">
            <a:solidFill>
              <a:srgbClr val="C00000"/>
            </a:solidFill>
          </a:ln>
          <a:effectLst/>
        </p:spPr>
      </p:pic>
      <p:sp>
        <p:nvSpPr>
          <p:cNvPr id="8" name="TextBox 7">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
        <p:nvSpPr>
          <p:cNvPr id="9" name="Rectangle 8">
            <a:extLst>
              <a:ext uri="{FF2B5EF4-FFF2-40B4-BE49-F238E27FC236}">
                <a16:creationId xmlns:a16="http://schemas.microsoft.com/office/drawing/2014/main" id="{43185368-A5C8-4A0B-AB4D-6D1B2E9BDA6F}"/>
              </a:ext>
            </a:extLst>
          </p:cNvPr>
          <p:cNvSpPr/>
          <p:nvPr/>
        </p:nvSpPr>
        <p:spPr>
          <a:xfrm>
            <a:off x="2134914" y="4254039"/>
            <a:ext cx="4950372" cy="262270"/>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063511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Rows</a:t>
            </a:r>
          </a:p>
        </p:txBody>
      </p:sp>
      <p:pic>
        <p:nvPicPr>
          <p:cNvPr id="4" name="Picture 3"/>
          <p:cNvPicPr>
            <a:picLocks noChangeAspect="1"/>
          </p:cNvPicPr>
          <p:nvPr/>
        </p:nvPicPr>
        <p:blipFill rotWithShape="1">
          <a:blip r:embed="rId3"/>
          <a:srcRect r="78899"/>
          <a:stretch/>
        </p:blipFill>
        <p:spPr>
          <a:xfrm>
            <a:off x="5987143" y="1567396"/>
            <a:ext cx="2136144" cy="2395004"/>
          </a:xfrm>
          <a:prstGeom prst="rect">
            <a:avLst/>
          </a:prstGeom>
          <a:ln w="25400">
            <a:solidFill>
              <a:srgbClr val="C00000"/>
            </a:solidFill>
          </a:ln>
          <a:effectLst/>
        </p:spPr>
      </p:pic>
      <p:sp>
        <p:nvSpPr>
          <p:cNvPr id="5" name="Content Placeholder 1"/>
          <p:cNvSpPr txBox="1">
            <a:spLocks/>
          </p:cNvSpPr>
          <p:nvPr/>
        </p:nvSpPr>
        <p:spPr>
          <a:xfrm>
            <a:off x="457200" y="1179613"/>
            <a:ext cx="5334000" cy="3403273"/>
          </a:xfrm>
          <a:prstGeom prst="rect">
            <a:avLst/>
          </a:prstGeom>
        </p:spPr>
        <p:txBody>
          <a:bodyPr>
            <a:normAutofit fontScale="92500" lnSpcReduction="10000"/>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Add Row: Each transaction included in the budget transfer will require a distinct row</a:t>
            </a:r>
          </a:p>
          <a:p>
            <a:r>
              <a:rPr lang="en-US" dirty="0"/>
              <a:t>Check Sum: As rows are added to the budget transfer details, the ‘Check Sum’ row will maintain a transfer Total</a:t>
            </a:r>
          </a:p>
          <a:p>
            <a:pPr lvl="1"/>
            <a:r>
              <a:rPr lang="en-US" dirty="0"/>
              <a:t>The budget transfer Total must ultimately be $0 (budget transfers must balance)</a:t>
            </a:r>
          </a:p>
          <a:p>
            <a:pPr lvl="1"/>
            <a:r>
              <a:rPr lang="en-US" dirty="0"/>
              <a:t>The Check Sum total will include any fringe benefit adjustments</a:t>
            </a:r>
          </a:p>
          <a:p>
            <a:r>
              <a:rPr lang="en-US" dirty="0"/>
              <a:t>Count: The ‘Count’ will increase with each new row added to the budget transfer</a:t>
            </a:r>
          </a:p>
        </p:txBody>
      </p:sp>
      <p:sp>
        <p:nvSpPr>
          <p:cNvPr id="6" name="Rectangle 5">
            <a:extLst>
              <a:ext uri="{FF2B5EF4-FFF2-40B4-BE49-F238E27FC236}">
                <a16:creationId xmlns:a16="http://schemas.microsoft.com/office/drawing/2014/main" id="{43185368-A5C8-4A0B-AB4D-6D1B2E9BDA6F}"/>
              </a:ext>
            </a:extLst>
          </p:cNvPr>
          <p:cNvSpPr/>
          <p:nvPr/>
        </p:nvSpPr>
        <p:spPr>
          <a:xfrm>
            <a:off x="5998028" y="2693581"/>
            <a:ext cx="1240972" cy="1116419"/>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DC07801D-FBD1-43E1-9AA3-4BF2D47297C7}"/>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45</a:t>
            </a:r>
            <a:endParaRPr lang="en-US" dirty="0">
              <a:solidFill>
                <a:schemeClr val="bg2"/>
              </a:solidFill>
            </a:endParaRPr>
          </a:p>
        </p:txBody>
      </p:sp>
      <p:sp>
        <p:nvSpPr>
          <p:cNvPr id="8" name="TextBox 7">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3593547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8229600" cy="3826422"/>
          </a:xfrm>
        </p:spPr>
        <p:txBody>
          <a:bodyPr/>
          <a:lstStyle/>
          <a:p>
            <a:r>
              <a:rPr lang="en-US" dirty="0"/>
              <a:t>If you select a faculty or staff Object Code, a Fringe row will be calculated at the bottom of the Budget Transfer Details page</a:t>
            </a:r>
          </a:p>
          <a:p>
            <a:r>
              <a:rPr lang="en-US" dirty="0"/>
              <a:t>Row # will always populate as ‘-1’</a:t>
            </a:r>
          </a:p>
          <a:p>
            <a:r>
              <a:rPr lang="en-US" dirty="0"/>
              <a:t>Account String will always be provided as shown</a:t>
            </a:r>
          </a:p>
          <a:p>
            <a:r>
              <a:rPr lang="en-US" dirty="0"/>
              <a:t>‘Check Sum’ Total includes</a:t>
            </a:r>
            <a:br>
              <a:rPr lang="en-US" dirty="0"/>
            </a:br>
            <a:r>
              <a:rPr lang="en-US" dirty="0"/>
              <a:t>net budget adjustments</a:t>
            </a:r>
            <a:br>
              <a:rPr lang="en-US" dirty="0"/>
            </a:br>
            <a:r>
              <a:rPr lang="en-US" dirty="0"/>
              <a:t>including fringe benefits</a:t>
            </a:r>
          </a:p>
          <a:p>
            <a:r>
              <a:rPr lang="en-US" dirty="0"/>
              <a:t>Fringe spread will match</a:t>
            </a:r>
            <a:br>
              <a:rPr lang="en-US" dirty="0"/>
            </a:br>
            <a:r>
              <a:rPr lang="en-US" dirty="0"/>
              <a:t>spread on salary row(s)</a:t>
            </a:r>
          </a:p>
        </p:txBody>
      </p:sp>
      <p:sp>
        <p:nvSpPr>
          <p:cNvPr id="3" name="Title 2"/>
          <p:cNvSpPr>
            <a:spLocks noGrp="1"/>
          </p:cNvSpPr>
          <p:nvPr>
            <p:ph type="title"/>
          </p:nvPr>
        </p:nvSpPr>
        <p:spPr/>
        <p:txBody>
          <a:bodyPr/>
          <a:lstStyle/>
          <a:p>
            <a:r>
              <a:rPr lang="en-US" dirty="0"/>
              <a:t>Budget Transfer Details: Fringe Benefits</a:t>
            </a:r>
          </a:p>
        </p:txBody>
      </p:sp>
      <p:sp>
        <p:nvSpPr>
          <p:cNvPr id="4" name="TextBox 3">
            <a:extLst>
              <a:ext uri="{FF2B5EF4-FFF2-40B4-BE49-F238E27FC236}">
                <a16:creationId xmlns:a16="http://schemas.microsoft.com/office/drawing/2014/main" id="{DCBF79C1-ECCC-4BA6-BBE6-E65871436C43}"/>
              </a:ext>
            </a:extLst>
          </p:cNvPr>
          <p:cNvSpPr txBox="1"/>
          <p:nvPr/>
        </p:nvSpPr>
        <p:spPr>
          <a:xfrm>
            <a:off x="0" y="4789345"/>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46</a:t>
            </a:r>
          </a:p>
        </p:txBody>
      </p:sp>
      <p:pic>
        <p:nvPicPr>
          <p:cNvPr id="5" name="Picture 4"/>
          <p:cNvPicPr>
            <a:picLocks noChangeAspect="1"/>
          </p:cNvPicPr>
          <p:nvPr/>
        </p:nvPicPr>
        <p:blipFill>
          <a:blip r:embed="rId2"/>
          <a:stretch>
            <a:fillRect/>
          </a:stretch>
        </p:blipFill>
        <p:spPr>
          <a:xfrm>
            <a:off x="3955155" y="2770590"/>
            <a:ext cx="4573990" cy="1409377"/>
          </a:xfrm>
          <a:prstGeom prst="rect">
            <a:avLst/>
          </a:prstGeom>
          <a:ln w="25400">
            <a:solidFill>
              <a:srgbClr val="C00000"/>
            </a:solidFill>
          </a:ln>
          <a:effectLst/>
        </p:spPr>
      </p:pic>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cxnSp>
        <p:nvCxnSpPr>
          <p:cNvPr id="11" name="Straight Arrow Connector 10"/>
          <p:cNvCxnSpPr/>
          <p:nvPr/>
        </p:nvCxnSpPr>
        <p:spPr>
          <a:xfrm flipV="1">
            <a:off x="7914290" y="3291840"/>
            <a:ext cx="0" cy="598599"/>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3835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Adding a Row</a:t>
            </a:r>
          </a:p>
        </p:txBody>
      </p:sp>
      <p:pic>
        <p:nvPicPr>
          <p:cNvPr id="5" name="Picture 4"/>
          <p:cNvPicPr>
            <a:picLocks noChangeAspect="1"/>
          </p:cNvPicPr>
          <p:nvPr/>
        </p:nvPicPr>
        <p:blipFill>
          <a:blip r:embed="rId3"/>
          <a:stretch>
            <a:fillRect/>
          </a:stretch>
        </p:blipFill>
        <p:spPr>
          <a:xfrm>
            <a:off x="821384" y="2866295"/>
            <a:ext cx="2884325" cy="1281923"/>
          </a:xfrm>
          <a:prstGeom prst="rect">
            <a:avLst/>
          </a:prstGeom>
          <a:ln w="25400">
            <a:solidFill>
              <a:srgbClr val="C00000"/>
            </a:solidFill>
          </a:ln>
        </p:spPr>
      </p:pic>
      <p:sp>
        <p:nvSpPr>
          <p:cNvPr id="6" name="Content Placeholder 1"/>
          <p:cNvSpPr>
            <a:spLocks noGrp="1"/>
          </p:cNvSpPr>
          <p:nvPr>
            <p:ph idx="10"/>
          </p:nvPr>
        </p:nvSpPr>
        <p:spPr>
          <a:xfrm>
            <a:off x="457200" y="1123950"/>
            <a:ext cx="8229600" cy="1331304"/>
          </a:xfrm>
        </p:spPr>
        <p:txBody>
          <a:bodyPr>
            <a:normAutofit fontScale="92500" lnSpcReduction="10000"/>
          </a:bodyPr>
          <a:lstStyle/>
          <a:p>
            <a:r>
              <a:rPr lang="en-US" sz="2200" dirty="0"/>
              <a:t>Click ‘Add Row’ </a:t>
            </a:r>
          </a:p>
          <a:p>
            <a:pPr lvl="1"/>
            <a:r>
              <a:rPr lang="en-US" sz="1900" dirty="0"/>
              <a:t>There is no upper limit to number of rows you can add</a:t>
            </a:r>
          </a:p>
          <a:p>
            <a:pPr lvl="1"/>
            <a:r>
              <a:rPr lang="en-US" sz="1900" dirty="0"/>
              <a:t>Contact the UBO if the transfer will need more than ten rows</a:t>
            </a:r>
          </a:p>
          <a:p>
            <a:r>
              <a:rPr lang="en-US" sz="2200" dirty="0"/>
              <a:t>The ‘Select Calc Method’ pop-up appears</a:t>
            </a:r>
          </a:p>
        </p:txBody>
      </p:sp>
      <p:pic>
        <p:nvPicPr>
          <p:cNvPr id="7" name="Picture 6"/>
          <p:cNvPicPr>
            <a:picLocks noChangeAspect="1"/>
          </p:cNvPicPr>
          <p:nvPr/>
        </p:nvPicPr>
        <p:blipFill rotWithShape="1">
          <a:blip r:embed="rId4"/>
          <a:srcRect l="23431" t="16475" r="2726" b="7936"/>
          <a:stretch/>
        </p:blipFill>
        <p:spPr>
          <a:xfrm>
            <a:off x="5051150" y="2609850"/>
            <a:ext cx="3477995" cy="1987425"/>
          </a:xfrm>
          <a:prstGeom prst="rect">
            <a:avLst/>
          </a:prstGeom>
          <a:ln w="25400">
            <a:solidFill>
              <a:srgbClr val="C00000"/>
            </a:solidFill>
          </a:ln>
          <a:effectLst/>
        </p:spPr>
      </p:pic>
      <p:cxnSp>
        <p:nvCxnSpPr>
          <p:cNvPr id="9" name="Straight Arrow Connector 8"/>
          <p:cNvCxnSpPr/>
          <p:nvPr/>
        </p:nvCxnSpPr>
        <p:spPr>
          <a:xfrm flipV="1">
            <a:off x="1580707" y="3083757"/>
            <a:ext cx="3470443" cy="602196"/>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32BBF0C-A7B9-4287-829A-0A5589645D44}"/>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47</a:t>
            </a:r>
            <a:endParaRPr lang="en-US" dirty="0">
              <a:solidFill>
                <a:schemeClr val="bg2"/>
              </a:solidFill>
            </a:endParaRPr>
          </a:p>
        </p:txBody>
      </p:sp>
      <p:sp>
        <p:nvSpPr>
          <p:cNvPr id="10" name="TextBox 9">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2942407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Select Calc Method</a:t>
            </a:r>
          </a:p>
        </p:txBody>
      </p:sp>
      <p:sp>
        <p:nvSpPr>
          <p:cNvPr id="6" name="Content Placeholder 1"/>
          <p:cNvSpPr>
            <a:spLocks noGrp="1"/>
          </p:cNvSpPr>
          <p:nvPr>
            <p:ph idx="10"/>
          </p:nvPr>
        </p:nvSpPr>
        <p:spPr>
          <a:xfrm>
            <a:off x="457200" y="1123949"/>
            <a:ext cx="4709197" cy="3556908"/>
          </a:xfrm>
        </p:spPr>
        <p:txBody>
          <a:bodyPr>
            <a:noAutofit/>
          </a:bodyPr>
          <a:lstStyle/>
          <a:p>
            <a:r>
              <a:rPr lang="en-US" dirty="0"/>
              <a:t>Insert Detail – Monthly:</a:t>
            </a:r>
          </a:p>
          <a:p>
            <a:pPr lvl="1"/>
            <a:r>
              <a:rPr lang="en-US" sz="1800" dirty="0"/>
              <a:t>Default option</a:t>
            </a:r>
          </a:p>
          <a:p>
            <a:pPr lvl="1">
              <a:spcAft>
                <a:spcPts val="600"/>
              </a:spcAft>
            </a:pPr>
            <a:r>
              <a:rPr lang="en-US" sz="1800" dirty="0"/>
              <a:t>Allows user to enter budget adjustments in specific months that are added up to a row Total</a:t>
            </a:r>
          </a:p>
          <a:p>
            <a:r>
              <a:rPr lang="en-US" dirty="0"/>
              <a:t>Insert Detail – Total:</a:t>
            </a:r>
          </a:p>
          <a:p>
            <a:pPr lvl="1"/>
            <a:r>
              <a:rPr lang="en-US" sz="1800" dirty="0"/>
              <a:t>Allows user to enter the total annual budget adjustment in the row</a:t>
            </a:r>
          </a:p>
          <a:p>
            <a:pPr lvl="1"/>
            <a:r>
              <a:rPr lang="en-US" sz="1800" dirty="0"/>
              <a:t>Budget spread methodologies are then used to allocate the annual budget adjustment to individual months</a:t>
            </a:r>
          </a:p>
          <a:p>
            <a:pPr marL="914356" lvl="2" indent="0">
              <a:buNone/>
            </a:pPr>
            <a:endParaRPr lang="en-US" dirty="0"/>
          </a:p>
        </p:txBody>
      </p:sp>
      <p:pic>
        <p:nvPicPr>
          <p:cNvPr id="7" name="Picture 6"/>
          <p:cNvPicPr>
            <a:picLocks noChangeAspect="1"/>
          </p:cNvPicPr>
          <p:nvPr/>
        </p:nvPicPr>
        <p:blipFill rotWithShape="1">
          <a:blip r:embed="rId3"/>
          <a:srcRect l="23512" t="16009" r="2365" b="7241"/>
          <a:stretch/>
        </p:blipFill>
        <p:spPr>
          <a:xfrm>
            <a:off x="5459372" y="1246543"/>
            <a:ext cx="3069773" cy="1774372"/>
          </a:xfrm>
          <a:prstGeom prst="rect">
            <a:avLst/>
          </a:prstGeom>
          <a:ln w="25400">
            <a:solidFill>
              <a:srgbClr val="C00000"/>
            </a:solidFill>
          </a:ln>
          <a:effectLst/>
        </p:spPr>
      </p:pic>
      <p:sp>
        <p:nvSpPr>
          <p:cNvPr id="8" name="TextBox 7"/>
          <p:cNvSpPr txBox="1"/>
          <p:nvPr/>
        </p:nvSpPr>
        <p:spPr>
          <a:xfrm>
            <a:off x="6139917" y="3379909"/>
            <a:ext cx="1948544" cy="646331"/>
          </a:xfrm>
          <a:prstGeom prst="rect">
            <a:avLst/>
          </a:prstGeom>
          <a:noFill/>
        </p:spPr>
        <p:txBody>
          <a:bodyPr wrap="square" rtlCol="0">
            <a:spAutoFit/>
          </a:bodyPr>
          <a:lstStyle/>
          <a:p>
            <a:r>
              <a:rPr lang="en-US" dirty="0">
                <a:solidFill>
                  <a:schemeClr val="bg2"/>
                </a:solidFill>
              </a:rPr>
              <a:t>Select option and</a:t>
            </a:r>
          </a:p>
          <a:p>
            <a:r>
              <a:rPr lang="en-US" dirty="0">
                <a:solidFill>
                  <a:schemeClr val="bg2"/>
                </a:solidFill>
              </a:rPr>
              <a:t>then click ‘OK’</a:t>
            </a:r>
          </a:p>
        </p:txBody>
      </p:sp>
      <p:cxnSp>
        <p:nvCxnSpPr>
          <p:cNvPr id="10" name="Straight Arrow Connector 9"/>
          <p:cNvCxnSpPr/>
          <p:nvPr/>
        </p:nvCxnSpPr>
        <p:spPr>
          <a:xfrm flipH="1" flipV="1">
            <a:off x="5833241" y="2133729"/>
            <a:ext cx="987973" cy="1193058"/>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3185368-A5C8-4A0B-AB4D-6D1B2E9BDA6F}"/>
              </a:ext>
            </a:extLst>
          </p:cNvPr>
          <p:cNvSpPr/>
          <p:nvPr/>
        </p:nvSpPr>
        <p:spPr>
          <a:xfrm>
            <a:off x="6139917" y="3356087"/>
            <a:ext cx="1774373" cy="723275"/>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12" name="Straight Arrow Connector 11"/>
          <p:cNvCxnSpPr/>
          <p:nvPr/>
        </p:nvCxnSpPr>
        <p:spPr>
          <a:xfrm flipV="1">
            <a:off x="7114189" y="2913622"/>
            <a:ext cx="341467" cy="407426"/>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C0DEF8AA-E731-455E-B89F-6710A95BE25B}"/>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48</a:t>
            </a:r>
            <a:endParaRPr lang="en-US" dirty="0">
              <a:solidFill>
                <a:schemeClr val="bg2"/>
              </a:solidFill>
            </a:endParaRPr>
          </a:p>
        </p:txBody>
      </p:sp>
      <p:sp>
        <p:nvSpPr>
          <p:cNvPr id="13" name="TextBox 12">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32665394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Autofit/>
          </a:bodyPr>
          <a:lstStyle/>
          <a:p>
            <a:r>
              <a:rPr lang="en-US" dirty="0"/>
              <a:t>Allocating annual budget figures to individual months is a very new exercise for the university</a:t>
            </a:r>
          </a:p>
          <a:p>
            <a:r>
              <a:rPr lang="en-US" dirty="0"/>
              <a:t>It will take some time for this skill develop, so the only expectation is that financial managers do their best with the information available</a:t>
            </a:r>
          </a:p>
          <a:p>
            <a:r>
              <a:rPr lang="en-US" dirty="0"/>
              <a:t>Budget can be spread “backwards”</a:t>
            </a:r>
          </a:p>
          <a:p>
            <a:pPr lvl="1"/>
            <a:r>
              <a:rPr lang="en-US" sz="1800" dirty="0"/>
              <a:t>Current practice can sometimes require the expenditure of resources with a budget transfer performed after the fact or at year-end</a:t>
            </a:r>
          </a:p>
          <a:p>
            <a:pPr lvl="1"/>
            <a:r>
              <a:rPr lang="en-US" sz="1800" dirty="0"/>
              <a:t>While this practice is expected to decline, some resources will always require a year-end transfer</a:t>
            </a:r>
          </a:p>
          <a:p>
            <a:pPr lvl="1"/>
            <a:r>
              <a:rPr lang="en-US" sz="1800" dirty="0"/>
              <a:t>Users may allocate budget to months that have already passed (e.g., a budget transfer submitted in February that spreads budget evenly over all 12 months)</a:t>
            </a:r>
          </a:p>
        </p:txBody>
      </p:sp>
      <p:sp>
        <p:nvSpPr>
          <p:cNvPr id="3" name="Title 2"/>
          <p:cNvSpPr>
            <a:spLocks noGrp="1"/>
          </p:cNvSpPr>
          <p:nvPr>
            <p:ph type="title"/>
          </p:nvPr>
        </p:nvSpPr>
        <p:spPr/>
        <p:txBody>
          <a:bodyPr/>
          <a:lstStyle/>
          <a:p>
            <a:r>
              <a:rPr lang="en-US" dirty="0"/>
              <a:t>A Word about Spreading Budgets</a:t>
            </a:r>
          </a:p>
        </p:txBody>
      </p:sp>
      <p:sp>
        <p:nvSpPr>
          <p:cNvPr id="4" name="TextBox 3">
            <a:extLst>
              <a:ext uri="{FF2B5EF4-FFF2-40B4-BE49-F238E27FC236}">
                <a16:creationId xmlns:a16="http://schemas.microsoft.com/office/drawing/2014/main" id="{DCBF79C1-ECCC-4BA6-BBE6-E65871436C43}"/>
              </a:ext>
            </a:extLst>
          </p:cNvPr>
          <p:cNvSpPr txBox="1"/>
          <p:nvPr/>
        </p:nvSpPr>
        <p:spPr>
          <a:xfrm>
            <a:off x="0" y="4789345"/>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49</a:t>
            </a:r>
          </a:p>
        </p:txBody>
      </p:sp>
      <p:sp>
        <p:nvSpPr>
          <p:cNvPr id="5" name="TextBox 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632320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Autofit/>
          </a:bodyPr>
          <a:lstStyle/>
          <a:p>
            <a:r>
              <a:rPr lang="en-US" dirty="0"/>
              <a:t>Most revenue and expenditure budgets are set to an annually recurring amount – this is referred to as the Base Budget</a:t>
            </a:r>
          </a:p>
          <a:p>
            <a:r>
              <a:rPr lang="en-US" dirty="0"/>
              <a:t>Any budget can then be adjusted as follows:</a:t>
            </a:r>
          </a:p>
          <a:p>
            <a:pPr lvl="1"/>
            <a:r>
              <a:rPr lang="en-US" sz="1800" dirty="0"/>
              <a:t>Base Budget adjustment</a:t>
            </a:r>
          </a:p>
          <a:p>
            <a:pPr lvl="2"/>
            <a:r>
              <a:rPr lang="en-US" sz="1600" dirty="0"/>
              <a:t>a change to the revenue target or spending threshold that is meant to be in effect for the current fiscal year and every year thereafter</a:t>
            </a:r>
          </a:p>
          <a:p>
            <a:pPr lvl="2"/>
            <a:r>
              <a:rPr lang="en-US" sz="1600" dirty="0"/>
              <a:t>processed from July 1 through the first Friday in October in the current fiscal year</a:t>
            </a:r>
          </a:p>
          <a:p>
            <a:pPr lvl="1"/>
            <a:r>
              <a:rPr lang="en-US" sz="1800" dirty="0"/>
              <a:t>One-Time/Current-Year adjustment</a:t>
            </a:r>
          </a:p>
          <a:p>
            <a:pPr lvl="2"/>
            <a:r>
              <a:rPr lang="en-US" sz="1600" dirty="0"/>
              <a:t>a change to the revenue target or spending threshold that is meant to be in effect for the current fiscal year only</a:t>
            </a:r>
          </a:p>
          <a:p>
            <a:pPr lvl="2"/>
            <a:r>
              <a:rPr lang="en-US" sz="1600" dirty="0"/>
              <a:t>processed throughout the current fiscal year</a:t>
            </a:r>
          </a:p>
          <a:p>
            <a:endParaRPr lang="en-US" dirty="0"/>
          </a:p>
        </p:txBody>
      </p:sp>
      <p:sp>
        <p:nvSpPr>
          <p:cNvPr id="4" name="Title 3"/>
          <p:cNvSpPr>
            <a:spLocks noGrp="1"/>
          </p:cNvSpPr>
          <p:nvPr>
            <p:ph type="title"/>
          </p:nvPr>
        </p:nvSpPr>
        <p:spPr/>
        <p:txBody>
          <a:bodyPr/>
          <a:lstStyle/>
          <a:p>
            <a:r>
              <a:rPr lang="en-US" dirty="0"/>
              <a:t>Base vs. One-time Budget</a:t>
            </a:r>
          </a:p>
        </p:txBody>
      </p:sp>
      <p:sp>
        <p:nvSpPr>
          <p:cNvPr id="3" name="TextBox 2">
            <a:extLst>
              <a:ext uri="{FF2B5EF4-FFF2-40B4-BE49-F238E27FC236}">
                <a16:creationId xmlns:a16="http://schemas.microsoft.com/office/drawing/2014/main" id="{189A6145-BCAE-442E-8CBB-1440C5002EE2}"/>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5</a:t>
            </a:r>
          </a:p>
        </p:txBody>
      </p:sp>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1748807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Adding Account String Information</a:t>
            </a:r>
          </a:p>
        </p:txBody>
      </p:sp>
      <p:sp>
        <p:nvSpPr>
          <p:cNvPr id="5" name="Content Placeholder 1"/>
          <p:cNvSpPr txBox="1">
            <a:spLocks/>
          </p:cNvSpPr>
          <p:nvPr/>
        </p:nvSpPr>
        <p:spPr>
          <a:xfrm>
            <a:off x="457200" y="1179614"/>
            <a:ext cx="8229600" cy="2200046"/>
          </a:xfrm>
          <a:prstGeom prst="rect">
            <a:avLst/>
          </a:prstGeom>
        </p:spPr>
        <p:txBody>
          <a:bodyPr>
            <a:no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The # is assigned when a new row is added</a:t>
            </a:r>
          </a:p>
          <a:p>
            <a:r>
              <a:rPr lang="en-US" dirty="0"/>
              <a:t>Fund: Displays the fund selected on the ‘Create Budget Transfer’ screen </a:t>
            </a:r>
          </a:p>
          <a:p>
            <a:r>
              <a:rPr lang="en-US" dirty="0"/>
              <a:t>Select Account String data from dropdown lists</a:t>
            </a:r>
          </a:p>
          <a:p>
            <a:pPr lvl="1"/>
            <a:r>
              <a:rPr lang="en-US" dirty="0"/>
              <a:t>Axiom shows only 50 options at a time, so you should type words or numbers in the fields rather than scrolling</a:t>
            </a:r>
          </a:p>
          <a:p>
            <a:pPr lvl="1"/>
            <a:r>
              <a:rPr lang="en-US" dirty="0"/>
              <a:t>The GL component description is provided below the selections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7295" b="7826"/>
          <a:stretch/>
        </p:blipFill>
        <p:spPr>
          <a:xfrm>
            <a:off x="2564315" y="3469916"/>
            <a:ext cx="4091570" cy="1219648"/>
          </a:xfrm>
          <a:prstGeom prst="rect">
            <a:avLst/>
          </a:prstGeom>
          <a:ln w="25400">
            <a:solidFill>
              <a:srgbClr val="C00000"/>
            </a:solidFill>
          </a:ln>
          <a:effectLst/>
        </p:spPr>
      </p:pic>
      <p:sp>
        <p:nvSpPr>
          <p:cNvPr id="4" name="TextBox 3">
            <a:extLst>
              <a:ext uri="{FF2B5EF4-FFF2-40B4-BE49-F238E27FC236}">
                <a16:creationId xmlns:a16="http://schemas.microsoft.com/office/drawing/2014/main" id="{AFEC211E-117B-4437-9D62-A0CC7E485F7F}"/>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50</a:t>
            </a:r>
            <a:endParaRPr lang="en-US" dirty="0">
              <a:solidFill>
                <a:schemeClr val="bg2"/>
              </a:solidFill>
            </a:endParaRPr>
          </a:p>
        </p:txBody>
      </p:sp>
      <p:sp>
        <p:nvSpPr>
          <p:cNvPr id="7" name="TextBox 6">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1199838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Autofit/>
          </a:bodyPr>
          <a:lstStyle/>
          <a:p>
            <a:r>
              <a:rPr lang="en-US" dirty="0"/>
              <a:t>You may only reduce budget in Activities belonging to the Reporting Unit you selected on the ‘Create Budget Transfer’ screen</a:t>
            </a:r>
          </a:p>
          <a:p>
            <a:r>
              <a:rPr lang="en-US" dirty="0"/>
              <a:t>You may increase budget in any Activity </a:t>
            </a:r>
          </a:p>
          <a:p>
            <a:r>
              <a:rPr lang="en-US" dirty="0"/>
              <a:t>There is a ‘TBD’ Activity available in the dropdown selections if you want to increase budget in a new Activity that has not yet been set-up</a:t>
            </a:r>
          </a:p>
          <a:p>
            <a:r>
              <a:rPr lang="en-US" dirty="0"/>
              <a:t>If you select ‘TBD’ for the Activity or if you select an Object Code in the Activity that has not been used before, you may get a ‘NEW’ code in the Validation column</a:t>
            </a:r>
          </a:p>
          <a:p>
            <a:pPr lvl="1"/>
            <a:r>
              <a:rPr lang="en-US" sz="1800" dirty="0"/>
              <a:t>This means that the Account String is not yet set-up in the general ledger</a:t>
            </a:r>
          </a:p>
          <a:p>
            <a:pPr lvl="1"/>
            <a:r>
              <a:rPr lang="en-US" sz="1800" dirty="0"/>
              <a:t>The UBO will contact you or the Controller’s Office to facilitate set-up</a:t>
            </a:r>
          </a:p>
          <a:p>
            <a:pPr lvl="1"/>
            <a:endParaRPr lang="en-US" sz="1800" dirty="0"/>
          </a:p>
        </p:txBody>
      </p:sp>
      <p:sp>
        <p:nvSpPr>
          <p:cNvPr id="3" name="Title 2"/>
          <p:cNvSpPr>
            <a:spLocks noGrp="1"/>
          </p:cNvSpPr>
          <p:nvPr>
            <p:ph type="title"/>
          </p:nvPr>
        </p:nvSpPr>
        <p:spPr/>
        <p:txBody>
          <a:bodyPr/>
          <a:lstStyle/>
          <a:p>
            <a:r>
              <a:rPr lang="en-US" dirty="0"/>
              <a:t>Budget Transfer Details: Account String Selections</a:t>
            </a:r>
          </a:p>
        </p:txBody>
      </p:sp>
      <p:sp>
        <p:nvSpPr>
          <p:cNvPr id="4" name="TextBox 3">
            <a:extLst>
              <a:ext uri="{FF2B5EF4-FFF2-40B4-BE49-F238E27FC236}">
                <a16:creationId xmlns:a16="http://schemas.microsoft.com/office/drawing/2014/main" id="{DCBF79C1-ECCC-4BA6-BBE6-E65871436C43}"/>
              </a:ext>
            </a:extLst>
          </p:cNvPr>
          <p:cNvSpPr txBox="1"/>
          <p:nvPr/>
        </p:nvSpPr>
        <p:spPr>
          <a:xfrm>
            <a:off x="0" y="4789345"/>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51</a:t>
            </a:r>
          </a:p>
        </p:txBody>
      </p:sp>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2286930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Autofit/>
          </a:bodyPr>
          <a:lstStyle/>
          <a:p>
            <a:r>
              <a:rPr lang="en-US" dirty="0"/>
              <a:t>Remember to select an Activity for budget reduction that is part of the Reporting Unit you selected on the ‘Create Budget Transfer’ screen</a:t>
            </a:r>
          </a:p>
          <a:p>
            <a:r>
              <a:rPr lang="en-US" dirty="0"/>
              <a:t>If the ‘NEW’ code is showing in validation, make sure that you have selected the correct ‘</a:t>
            </a:r>
            <a:r>
              <a:rPr lang="en-US" dirty="0" err="1"/>
              <a:t>Func</a:t>
            </a:r>
            <a:r>
              <a:rPr lang="en-US" dirty="0"/>
              <a:t>.”</a:t>
            </a:r>
          </a:p>
          <a:p>
            <a:pPr lvl="1"/>
            <a:r>
              <a:rPr lang="en-US" sz="1800" dirty="0"/>
              <a:t>Revenue adjustments will occur in function ‘0’</a:t>
            </a:r>
          </a:p>
          <a:p>
            <a:pPr lvl="1"/>
            <a:r>
              <a:rPr lang="en-US" sz="1800" dirty="0"/>
              <a:t>Expense adjustments will occur in functions ‘1-6’ depending on the operational purpose of the Activity </a:t>
            </a:r>
          </a:p>
          <a:p>
            <a:pPr lvl="1"/>
            <a:r>
              <a:rPr lang="en-US" sz="1800" dirty="0"/>
              <a:t>Financial aid adjustments will occur in function 7</a:t>
            </a:r>
          </a:p>
        </p:txBody>
      </p:sp>
      <p:sp>
        <p:nvSpPr>
          <p:cNvPr id="3" name="Title 2"/>
          <p:cNvSpPr>
            <a:spLocks noGrp="1"/>
          </p:cNvSpPr>
          <p:nvPr>
            <p:ph type="title"/>
          </p:nvPr>
        </p:nvSpPr>
        <p:spPr/>
        <p:txBody>
          <a:bodyPr/>
          <a:lstStyle/>
          <a:p>
            <a:r>
              <a:rPr lang="en-US" dirty="0"/>
              <a:t>Budget Transfer Details: Common Errors</a:t>
            </a:r>
          </a:p>
        </p:txBody>
      </p:sp>
      <p:sp>
        <p:nvSpPr>
          <p:cNvPr id="4" name="TextBox 3">
            <a:extLst>
              <a:ext uri="{FF2B5EF4-FFF2-40B4-BE49-F238E27FC236}">
                <a16:creationId xmlns:a16="http://schemas.microsoft.com/office/drawing/2014/main" id="{DCBF79C1-ECCC-4BA6-BBE6-E65871436C43}"/>
              </a:ext>
            </a:extLst>
          </p:cNvPr>
          <p:cNvSpPr txBox="1"/>
          <p:nvPr/>
        </p:nvSpPr>
        <p:spPr>
          <a:xfrm>
            <a:off x="0" y="4789345"/>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52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418" y="3741736"/>
            <a:ext cx="4749162" cy="1047609"/>
          </a:xfrm>
          <a:prstGeom prst="rect">
            <a:avLst/>
          </a:prstGeom>
        </p:spPr>
      </p:pic>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2333197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Remaining Data Input</a:t>
            </a:r>
          </a:p>
        </p:txBody>
      </p:sp>
      <p:sp>
        <p:nvSpPr>
          <p:cNvPr id="5" name="Content Placeholder 1"/>
          <p:cNvSpPr txBox="1">
            <a:spLocks/>
          </p:cNvSpPr>
          <p:nvPr/>
        </p:nvSpPr>
        <p:spPr>
          <a:xfrm>
            <a:off x="457200" y="1179614"/>
            <a:ext cx="8229600" cy="2530480"/>
          </a:xfrm>
          <a:prstGeom prst="rect">
            <a:avLst/>
          </a:prstGeom>
        </p:spPr>
        <p:txBody>
          <a:bodyPr>
            <a:no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dirty="0"/>
              <a:t>The remaining fields in the row will be completed based on the Calc Method you selected earlier</a:t>
            </a:r>
          </a:p>
          <a:p>
            <a:pPr lvl="1">
              <a:spcAft>
                <a:spcPts val="600"/>
              </a:spcAft>
            </a:pPr>
            <a:r>
              <a:rPr lang="en-US" dirty="0"/>
              <a:t>Insert Detail – Monthly: this method requires the user to enter budget adjustments in specific months that are then summed into a row Total</a:t>
            </a:r>
          </a:p>
          <a:p>
            <a:pPr lvl="1"/>
            <a:r>
              <a:rPr lang="en-US" dirty="0"/>
              <a:t>Insert Detail – Total: this method requires the user to enter a total annual budget adjustment amount that is then allocated to individual months using a selected spread methodology</a:t>
            </a:r>
          </a:p>
          <a:p>
            <a:pPr lvl="1"/>
            <a:endParaRPr lang="en-US" dirty="0"/>
          </a:p>
        </p:txBody>
      </p:sp>
      <p:sp>
        <p:nvSpPr>
          <p:cNvPr id="4" name="TextBox 3">
            <a:extLst>
              <a:ext uri="{FF2B5EF4-FFF2-40B4-BE49-F238E27FC236}">
                <a16:creationId xmlns:a16="http://schemas.microsoft.com/office/drawing/2014/main" id="{AFEC211E-117B-4437-9D62-A0CC7E485F7F}"/>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53</a:t>
            </a:r>
            <a:endParaRPr lang="en-US" dirty="0">
              <a:solidFill>
                <a:schemeClr val="bg2"/>
              </a:solidFill>
            </a:endParaRPr>
          </a:p>
        </p:txBody>
      </p:sp>
      <p:sp>
        <p:nvSpPr>
          <p:cNvPr id="7" name="TextBox 6">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8" name="Picture 7"/>
          <p:cNvPicPr>
            <a:picLocks noChangeAspect="1"/>
          </p:cNvPicPr>
          <p:nvPr/>
        </p:nvPicPr>
        <p:blipFill rotWithShape="1">
          <a:blip r:embed="rId3"/>
          <a:srcRect l="6004" b="63269"/>
          <a:stretch/>
        </p:blipFill>
        <p:spPr>
          <a:xfrm>
            <a:off x="952777" y="4077020"/>
            <a:ext cx="7314646" cy="335874"/>
          </a:xfrm>
          <a:prstGeom prst="rect">
            <a:avLst/>
          </a:prstGeom>
          <a:ln w="25400">
            <a:solidFill>
              <a:srgbClr val="C00000"/>
            </a:solidFill>
          </a:ln>
          <a:effectLst/>
        </p:spPr>
      </p:pic>
    </p:spTree>
    <p:extLst>
      <p:ext uri="{BB962C8B-B14F-4D97-AF65-F5344CB8AC3E}">
        <p14:creationId xmlns:p14="http://schemas.microsoft.com/office/powerpoint/2010/main" val="3142427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Insert Detail - Monthly</a:t>
            </a:r>
          </a:p>
        </p:txBody>
      </p:sp>
      <p:sp>
        <p:nvSpPr>
          <p:cNvPr id="5" name="Content Placeholder 1"/>
          <p:cNvSpPr txBox="1">
            <a:spLocks/>
          </p:cNvSpPr>
          <p:nvPr/>
        </p:nvSpPr>
        <p:spPr>
          <a:xfrm>
            <a:off x="457200" y="1179614"/>
            <a:ext cx="8229600" cy="1913443"/>
          </a:xfrm>
          <a:prstGeom prst="rect">
            <a:avLst/>
          </a:prstGeom>
        </p:spPr>
        <p:txBody>
          <a:bodyPr>
            <a:no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Spread methodology is Manual</a:t>
            </a:r>
          </a:p>
          <a:p>
            <a:r>
              <a:rPr lang="en-US" dirty="0"/>
              <a:t>Cells below months become active for user input</a:t>
            </a:r>
          </a:p>
          <a:p>
            <a:r>
              <a:rPr lang="en-US" dirty="0"/>
              <a:t>Total is populated as details are added to months</a:t>
            </a:r>
          </a:p>
          <a:p>
            <a:r>
              <a:rPr lang="en-US" dirty="0"/>
              <a:t>Budget reductions are entered as negative numbers (e.g., -300), while budget increases are entered as positive numbers (e.g., 300)</a:t>
            </a:r>
          </a:p>
          <a:p>
            <a:pPr>
              <a:spcAft>
                <a:spcPts val="600"/>
              </a:spcAft>
            </a:pPr>
            <a:endParaRPr lang="en-US" dirty="0"/>
          </a:p>
        </p:txBody>
      </p:sp>
      <p:pic>
        <p:nvPicPr>
          <p:cNvPr id="7" name="Picture 6"/>
          <p:cNvPicPr>
            <a:picLocks noChangeAspect="1"/>
          </p:cNvPicPr>
          <p:nvPr/>
        </p:nvPicPr>
        <p:blipFill>
          <a:blip r:embed="rId3"/>
          <a:stretch>
            <a:fillRect/>
          </a:stretch>
        </p:blipFill>
        <p:spPr>
          <a:xfrm>
            <a:off x="681036" y="3719707"/>
            <a:ext cx="7781925" cy="914400"/>
          </a:xfrm>
          <a:prstGeom prst="rect">
            <a:avLst/>
          </a:prstGeom>
          <a:ln w="25400">
            <a:solidFill>
              <a:srgbClr val="C00000"/>
            </a:solidFill>
          </a:ln>
          <a:effectLst/>
        </p:spPr>
      </p:pic>
      <p:cxnSp>
        <p:nvCxnSpPr>
          <p:cNvPr id="8" name="Straight Arrow Connector 7"/>
          <p:cNvCxnSpPr>
            <a:stCxn id="4" idx="2"/>
          </p:cNvCxnSpPr>
          <p:nvPr/>
        </p:nvCxnSpPr>
        <p:spPr>
          <a:xfrm flipH="1">
            <a:off x="5649846" y="3559295"/>
            <a:ext cx="2101792" cy="655629"/>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4" idx="2"/>
          </p:cNvCxnSpPr>
          <p:nvPr/>
        </p:nvCxnSpPr>
        <p:spPr>
          <a:xfrm flipH="1">
            <a:off x="7192399" y="3559295"/>
            <a:ext cx="559239" cy="623824"/>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B59D956-2826-4854-8511-557EF7F5505A}"/>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54</a:t>
            </a:r>
            <a:endParaRPr lang="en-US" dirty="0">
              <a:solidFill>
                <a:schemeClr val="bg2"/>
              </a:solidFill>
            </a:endParaRPr>
          </a:p>
        </p:txBody>
      </p:sp>
      <p:sp>
        <p:nvSpPr>
          <p:cNvPr id="11" name="TextBox 10">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
        <p:nvSpPr>
          <p:cNvPr id="4" name="TextBox 3"/>
          <p:cNvSpPr txBox="1"/>
          <p:nvPr/>
        </p:nvSpPr>
        <p:spPr>
          <a:xfrm>
            <a:off x="7040314" y="2974520"/>
            <a:ext cx="1422647" cy="584775"/>
          </a:xfrm>
          <a:prstGeom prst="rect">
            <a:avLst/>
          </a:prstGeom>
          <a:noFill/>
          <a:ln w="12700">
            <a:solidFill>
              <a:srgbClr val="C00000"/>
            </a:solidFill>
          </a:ln>
        </p:spPr>
        <p:txBody>
          <a:bodyPr wrap="square" rtlCol="0">
            <a:spAutoFit/>
          </a:bodyPr>
          <a:lstStyle/>
          <a:p>
            <a:pPr algn="ctr"/>
            <a:r>
              <a:rPr lang="en-US" sz="1600" dirty="0">
                <a:solidFill>
                  <a:schemeClr val="bg2">
                    <a:lumMod val="75000"/>
                    <a:lumOff val="25000"/>
                  </a:schemeClr>
                </a:solidFill>
              </a:rPr>
              <a:t>This is the user entered data</a:t>
            </a:r>
          </a:p>
        </p:txBody>
      </p:sp>
      <p:sp>
        <p:nvSpPr>
          <p:cNvPr id="22" name="TextBox 21"/>
          <p:cNvSpPr txBox="1"/>
          <p:nvPr/>
        </p:nvSpPr>
        <p:spPr>
          <a:xfrm>
            <a:off x="681036" y="2994398"/>
            <a:ext cx="1632013" cy="584775"/>
          </a:xfrm>
          <a:prstGeom prst="rect">
            <a:avLst/>
          </a:prstGeom>
          <a:noFill/>
          <a:ln w="12700">
            <a:solidFill>
              <a:srgbClr val="C00000"/>
            </a:solidFill>
          </a:ln>
        </p:spPr>
        <p:txBody>
          <a:bodyPr wrap="square" rtlCol="0">
            <a:spAutoFit/>
          </a:bodyPr>
          <a:lstStyle/>
          <a:p>
            <a:pPr algn="ctr"/>
            <a:r>
              <a:rPr lang="en-US" sz="1600" dirty="0">
                <a:solidFill>
                  <a:schemeClr val="bg2">
                    <a:lumMod val="75000"/>
                    <a:lumOff val="25000"/>
                  </a:schemeClr>
                </a:solidFill>
              </a:rPr>
              <a:t>Axiom calculates this amount</a:t>
            </a:r>
          </a:p>
        </p:txBody>
      </p:sp>
      <p:cxnSp>
        <p:nvCxnSpPr>
          <p:cNvPr id="14" name="Elbow Connector 13"/>
          <p:cNvCxnSpPr>
            <a:stCxn id="22" idx="1"/>
          </p:cNvCxnSpPr>
          <p:nvPr/>
        </p:nvCxnSpPr>
        <p:spPr>
          <a:xfrm rot="10800000" flipH="1" flipV="1">
            <a:off x="681036" y="3286786"/>
            <a:ext cx="416244" cy="1014870"/>
          </a:xfrm>
          <a:prstGeom prst="bentConnector4">
            <a:avLst>
              <a:gd name="adj1" fmla="val -54920"/>
              <a:gd name="adj2" fmla="val 99662"/>
            </a:avLst>
          </a:prstGeom>
          <a:ln w="19050" cmpd="sng">
            <a:solidFill>
              <a:schemeClr val="bg2">
                <a:lumMod val="75000"/>
                <a:lumOff val="25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21038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Insert Detail - Total</a:t>
            </a:r>
          </a:p>
        </p:txBody>
      </p:sp>
      <p:sp>
        <p:nvSpPr>
          <p:cNvPr id="5" name="Content Placeholder 1"/>
          <p:cNvSpPr txBox="1">
            <a:spLocks/>
          </p:cNvSpPr>
          <p:nvPr/>
        </p:nvSpPr>
        <p:spPr>
          <a:xfrm>
            <a:off x="457200" y="1179614"/>
            <a:ext cx="8229600" cy="1192111"/>
          </a:xfrm>
          <a:prstGeom prst="rect">
            <a:avLst/>
          </a:prstGeom>
        </p:spPr>
        <p:txBody>
          <a:bodyPr>
            <a:no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Spread methodology is selected from dropdown list</a:t>
            </a:r>
          </a:p>
          <a:p>
            <a:r>
              <a:rPr lang="en-US" dirty="0"/>
              <a:t>‘Total’ cell is active and ready for user input</a:t>
            </a:r>
          </a:p>
          <a:p>
            <a:r>
              <a:rPr lang="en-US" dirty="0"/>
              <a:t>Month cells are populated based on Total and Spread</a:t>
            </a:r>
          </a:p>
          <a:p>
            <a:r>
              <a:rPr lang="en-US" dirty="0"/>
              <a:t>Budget reductions are entered as negative numbers (e.g., -300), while budget increases are entered as positive numbers (e.g., 300)</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27" y="3702192"/>
            <a:ext cx="7781544" cy="901408"/>
          </a:xfrm>
          <a:prstGeom prst="rect">
            <a:avLst/>
          </a:prstGeom>
          <a:ln w="25400">
            <a:solidFill>
              <a:srgbClr val="C00000"/>
            </a:solidFill>
          </a:ln>
          <a:effectLst/>
        </p:spPr>
      </p:pic>
      <p:sp>
        <p:nvSpPr>
          <p:cNvPr id="2" name="TextBox 1">
            <a:extLst>
              <a:ext uri="{FF2B5EF4-FFF2-40B4-BE49-F238E27FC236}">
                <a16:creationId xmlns:a16="http://schemas.microsoft.com/office/drawing/2014/main" id="{B1EBA1D6-7237-49EF-AECA-B684D539F2CE}"/>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55</a:t>
            </a:r>
            <a:endParaRPr lang="en-US" dirty="0">
              <a:solidFill>
                <a:schemeClr val="bg2"/>
              </a:solidFill>
            </a:endParaRPr>
          </a:p>
        </p:txBody>
      </p:sp>
      <p:sp>
        <p:nvSpPr>
          <p:cNvPr id="11" name="TextBox 10">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
        <p:nvSpPr>
          <p:cNvPr id="12" name="TextBox 11"/>
          <p:cNvSpPr txBox="1"/>
          <p:nvPr/>
        </p:nvSpPr>
        <p:spPr>
          <a:xfrm>
            <a:off x="681036" y="2984842"/>
            <a:ext cx="2087526" cy="584775"/>
          </a:xfrm>
          <a:prstGeom prst="rect">
            <a:avLst/>
          </a:prstGeom>
          <a:noFill/>
          <a:ln w="12700">
            <a:solidFill>
              <a:srgbClr val="C00000"/>
            </a:solidFill>
          </a:ln>
        </p:spPr>
        <p:txBody>
          <a:bodyPr wrap="square" rtlCol="0">
            <a:spAutoFit/>
          </a:bodyPr>
          <a:lstStyle/>
          <a:p>
            <a:pPr algn="ctr"/>
            <a:r>
              <a:rPr lang="en-US" sz="1600" dirty="0">
                <a:solidFill>
                  <a:schemeClr val="bg2">
                    <a:lumMod val="75000"/>
                    <a:lumOff val="25000"/>
                  </a:schemeClr>
                </a:solidFill>
              </a:rPr>
              <a:t>This is the user entered/selected data</a:t>
            </a:r>
          </a:p>
        </p:txBody>
      </p:sp>
      <p:sp>
        <p:nvSpPr>
          <p:cNvPr id="14" name="TextBox 13"/>
          <p:cNvSpPr txBox="1"/>
          <p:nvPr/>
        </p:nvSpPr>
        <p:spPr>
          <a:xfrm>
            <a:off x="6232348" y="2997153"/>
            <a:ext cx="1632013" cy="584775"/>
          </a:xfrm>
          <a:prstGeom prst="rect">
            <a:avLst/>
          </a:prstGeom>
          <a:noFill/>
          <a:ln w="12700">
            <a:solidFill>
              <a:srgbClr val="C00000"/>
            </a:solidFill>
          </a:ln>
        </p:spPr>
        <p:txBody>
          <a:bodyPr wrap="square" rtlCol="0">
            <a:spAutoFit/>
          </a:bodyPr>
          <a:lstStyle/>
          <a:p>
            <a:pPr algn="ctr"/>
            <a:r>
              <a:rPr lang="en-US" sz="1600" dirty="0">
                <a:solidFill>
                  <a:schemeClr val="bg2">
                    <a:lumMod val="75000"/>
                    <a:lumOff val="25000"/>
                  </a:schemeClr>
                </a:solidFill>
              </a:rPr>
              <a:t>Axiom calculates this amount</a:t>
            </a:r>
          </a:p>
        </p:txBody>
      </p:sp>
      <p:cxnSp>
        <p:nvCxnSpPr>
          <p:cNvPr id="15" name="Straight Arrow Connector 14"/>
          <p:cNvCxnSpPr>
            <a:stCxn id="14" idx="2"/>
          </p:cNvCxnSpPr>
          <p:nvPr/>
        </p:nvCxnSpPr>
        <p:spPr>
          <a:xfrm>
            <a:off x="7048355" y="3581928"/>
            <a:ext cx="1841203" cy="290084"/>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4" idx="2"/>
          </p:cNvCxnSpPr>
          <p:nvPr/>
        </p:nvCxnSpPr>
        <p:spPr>
          <a:xfrm>
            <a:off x="7048355" y="3581928"/>
            <a:ext cx="177843" cy="607114"/>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456459" y="3563614"/>
            <a:ext cx="591896" cy="616797"/>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4" idx="2"/>
          </p:cNvCxnSpPr>
          <p:nvPr/>
        </p:nvCxnSpPr>
        <p:spPr>
          <a:xfrm>
            <a:off x="7048355" y="3581928"/>
            <a:ext cx="816007" cy="621671"/>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4" idx="2"/>
          </p:cNvCxnSpPr>
          <p:nvPr/>
        </p:nvCxnSpPr>
        <p:spPr>
          <a:xfrm flipH="1">
            <a:off x="5780597" y="3581928"/>
            <a:ext cx="1267758" cy="677098"/>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Elbow Connector 21"/>
          <p:cNvCxnSpPr/>
          <p:nvPr/>
        </p:nvCxnSpPr>
        <p:spPr>
          <a:xfrm rot="10800000" flipH="1" flipV="1">
            <a:off x="681036" y="3277229"/>
            <a:ext cx="274320" cy="1014870"/>
          </a:xfrm>
          <a:prstGeom prst="bentConnector4">
            <a:avLst>
              <a:gd name="adj1" fmla="val -54920"/>
              <a:gd name="adj2" fmla="val 99662"/>
            </a:avLst>
          </a:prstGeom>
          <a:ln w="19050" cmpd="sng">
            <a:solidFill>
              <a:schemeClr val="bg2">
                <a:lumMod val="75000"/>
                <a:lumOff val="25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4327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Spread Options</a:t>
            </a:r>
          </a:p>
        </p:txBody>
      </p:sp>
      <p:sp>
        <p:nvSpPr>
          <p:cNvPr id="5" name="Content Placeholder 1"/>
          <p:cNvSpPr txBox="1">
            <a:spLocks/>
          </p:cNvSpPr>
          <p:nvPr/>
        </p:nvSpPr>
        <p:spPr>
          <a:xfrm>
            <a:off x="457200" y="1179614"/>
            <a:ext cx="8229600" cy="3382861"/>
          </a:xfrm>
          <a:prstGeom prst="rect">
            <a:avLst/>
          </a:prstGeom>
        </p:spPr>
        <p:txBody>
          <a:bodyPr>
            <a:no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For ‘Insert Detail – Total’, Axiom calculates monthly budget allocations based on the selected spread methodology</a:t>
            </a:r>
          </a:p>
          <a:p>
            <a:r>
              <a:rPr lang="en-US" dirty="0"/>
              <a:t>Spread Options</a:t>
            </a:r>
          </a:p>
          <a:p>
            <a:pPr lvl="1"/>
            <a:r>
              <a:rPr lang="en-US" sz="1800" dirty="0"/>
              <a:t>Even: ‘Total’ is divided by twelve and result is assigned to each month </a:t>
            </a:r>
          </a:p>
          <a:p>
            <a:pPr lvl="2"/>
            <a:r>
              <a:rPr lang="en-US" sz="1600" dirty="0"/>
              <a:t>Rounding may result in a slight discrepancy that you can disregard </a:t>
            </a:r>
          </a:p>
          <a:p>
            <a:pPr lvl="1"/>
            <a:r>
              <a:rPr lang="en-US" sz="1800" dirty="0"/>
              <a:t>History – Actual: </a:t>
            </a:r>
          </a:p>
          <a:p>
            <a:pPr lvl="2"/>
            <a:r>
              <a:rPr lang="en-US" sz="1600" dirty="0"/>
              <a:t>Calculated based on the actuals recorded in the most recent </a:t>
            </a:r>
            <a:r>
              <a:rPr lang="en-US" sz="1600" u="sng" dirty="0"/>
              <a:t>closed</a:t>
            </a:r>
            <a:r>
              <a:rPr lang="en-US" sz="1600" dirty="0"/>
              <a:t> fiscal year</a:t>
            </a:r>
          </a:p>
          <a:p>
            <a:pPr lvl="2"/>
            <a:r>
              <a:rPr lang="en-US" sz="1600" dirty="0"/>
              <a:t>Prior year’s actuals are proportionalized by month (e.g., 2% in July, 8% in August, 23% in September, etc.)</a:t>
            </a:r>
          </a:p>
          <a:p>
            <a:pPr lvl="2"/>
            <a:r>
              <a:rPr lang="en-US" sz="1600" dirty="0"/>
              <a:t>Monthly proportions are assigned to the ‘Total’ amount entered for current fiscal year to calculate new monthly allocations </a:t>
            </a:r>
          </a:p>
        </p:txBody>
      </p:sp>
      <p:sp>
        <p:nvSpPr>
          <p:cNvPr id="2" name="TextBox 1">
            <a:extLst>
              <a:ext uri="{FF2B5EF4-FFF2-40B4-BE49-F238E27FC236}">
                <a16:creationId xmlns:a16="http://schemas.microsoft.com/office/drawing/2014/main" id="{74FE0973-627F-431D-848B-0A38C5C40406}"/>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56</a:t>
            </a:r>
            <a:endParaRPr lang="en-US" dirty="0">
              <a:solidFill>
                <a:schemeClr val="bg2"/>
              </a:solidFill>
            </a:endParaRPr>
          </a:p>
        </p:txBody>
      </p:sp>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1086233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FTE and PCC</a:t>
            </a:r>
          </a:p>
        </p:txBody>
      </p:sp>
      <p:sp>
        <p:nvSpPr>
          <p:cNvPr id="2" name="Content Placeholder 1"/>
          <p:cNvSpPr>
            <a:spLocks noGrp="1"/>
          </p:cNvSpPr>
          <p:nvPr>
            <p:ph idx="10"/>
          </p:nvPr>
        </p:nvSpPr>
        <p:spPr>
          <a:xfrm>
            <a:off x="609599" y="2934985"/>
            <a:ext cx="7483366" cy="1672042"/>
          </a:xfrm>
        </p:spPr>
        <p:txBody>
          <a:bodyPr>
            <a:normAutofit/>
          </a:bodyPr>
          <a:lstStyle/>
          <a:p>
            <a:r>
              <a:rPr lang="en-US" sz="1900" dirty="0"/>
              <a:t>These fields are not required, though they might be very helpful to your SCMA Financial Manager</a:t>
            </a:r>
          </a:p>
          <a:p>
            <a:r>
              <a:rPr lang="en-US" sz="1900" dirty="0"/>
              <a:t>Consult with your SCMA Financial Manager about whether these fields should be utilized</a:t>
            </a:r>
          </a:p>
        </p:txBody>
      </p:sp>
      <p:sp>
        <p:nvSpPr>
          <p:cNvPr id="4" name="TextBox 3">
            <a:extLst>
              <a:ext uri="{FF2B5EF4-FFF2-40B4-BE49-F238E27FC236}">
                <a16:creationId xmlns:a16="http://schemas.microsoft.com/office/drawing/2014/main" id="{951E01AB-25CC-402A-84E4-5C5173D3AB6D}"/>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57</a:t>
            </a:r>
            <a:endParaRPr lang="en-US" dirty="0">
              <a:solidFill>
                <a:schemeClr val="bg2"/>
              </a:solidFill>
            </a:endParaRPr>
          </a:p>
        </p:txBody>
      </p:sp>
      <p:sp>
        <p:nvSpPr>
          <p:cNvPr id="7" name="TextBox 6">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5" name="Picture 4"/>
          <p:cNvPicPr>
            <a:picLocks noChangeAspect="1"/>
          </p:cNvPicPr>
          <p:nvPr/>
        </p:nvPicPr>
        <p:blipFill>
          <a:blip r:embed="rId3"/>
          <a:stretch>
            <a:fillRect/>
          </a:stretch>
        </p:blipFill>
        <p:spPr>
          <a:xfrm>
            <a:off x="5719761" y="1215800"/>
            <a:ext cx="2373204" cy="1394050"/>
          </a:xfrm>
          <a:prstGeom prst="rect">
            <a:avLst/>
          </a:prstGeom>
          <a:ln w="25400">
            <a:solidFill>
              <a:srgbClr val="C00000"/>
            </a:solidFill>
          </a:ln>
          <a:effectLst/>
        </p:spPr>
      </p:pic>
      <p:sp>
        <p:nvSpPr>
          <p:cNvPr id="9" name="Content Placeholder 1"/>
          <p:cNvSpPr>
            <a:spLocks noGrp="1"/>
          </p:cNvSpPr>
          <p:nvPr>
            <p:ph idx="10"/>
          </p:nvPr>
        </p:nvSpPr>
        <p:spPr>
          <a:xfrm>
            <a:off x="609600" y="1276350"/>
            <a:ext cx="4740166" cy="1582464"/>
          </a:xfrm>
        </p:spPr>
        <p:txBody>
          <a:bodyPr>
            <a:noAutofit/>
          </a:bodyPr>
          <a:lstStyle/>
          <a:p>
            <a:pPr>
              <a:spcAft>
                <a:spcPts val="600"/>
              </a:spcAft>
            </a:pPr>
            <a:r>
              <a:rPr lang="en-US" sz="1900" dirty="0"/>
              <a:t>FTE and PCC fields will only become active if a faculty or staff Object Code is selected</a:t>
            </a:r>
          </a:p>
          <a:p>
            <a:r>
              <a:rPr lang="en-US" sz="1900" dirty="0"/>
              <a:t>FTE and PCC are related to the Labor Planning Plan Files available to SCMA Financial Managers</a:t>
            </a:r>
          </a:p>
        </p:txBody>
      </p:sp>
    </p:spTree>
    <p:extLst>
      <p:ext uri="{BB962C8B-B14F-4D97-AF65-F5344CB8AC3E}">
        <p14:creationId xmlns:p14="http://schemas.microsoft.com/office/powerpoint/2010/main" val="3185949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Validation Legend</a:t>
            </a:r>
          </a:p>
        </p:txBody>
      </p:sp>
      <p:sp>
        <p:nvSpPr>
          <p:cNvPr id="5" name="Content Placeholder 1"/>
          <p:cNvSpPr txBox="1">
            <a:spLocks/>
          </p:cNvSpPr>
          <p:nvPr/>
        </p:nvSpPr>
        <p:spPr>
          <a:xfrm>
            <a:off x="457199" y="1179614"/>
            <a:ext cx="7943851" cy="3611461"/>
          </a:xfrm>
          <a:prstGeom prst="rect">
            <a:avLst/>
          </a:prstGeom>
          <a:effectLst/>
        </p:spPr>
        <p:txBody>
          <a:bodyPr>
            <a:norm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dirty="0"/>
              <a:t>Axiom checks Account String and spread information  </a:t>
            </a:r>
            <a:br>
              <a:rPr lang="en-US" dirty="0"/>
            </a:br>
            <a:r>
              <a:rPr lang="en-US" dirty="0"/>
              <a:t>for any logic flaws and displays error codes accordingly</a:t>
            </a:r>
          </a:p>
          <a:p>
            <a:r>
              <a:rPr lang="en-US" dirty="0"/>
              <a:t>Errors will show on screen until details are adjusted</a:t>
            </a:r>
          </a:p>
          <a:p>
            <a:pPr lvl="1">
              <a:spcAft>
                <a:spcPts val="600"/>
              </a:spcAft>
            </a:pPr>
            <a:r>
              <a:rPr lang="en-US" sz="1800" dirty="0"/>
              <a:t>MIS.: One or more Account String items are missing</a:t>
            </a:r>
          </a:p>
          <a:p>
            <a:pPr lvl="1">
              <a:spcAft>
                <a:spcPts val="600"/>
              </a:spcAft>
            </a:pPr>
            <a:r>
              <a:rPr lang="en-US" sz="1800" dirty="0"/>
              <a:t>INV.: The Object Code specified (or not yet specified) is not yet “turned on” for this Activity in the GL</a:t>
            </a:r>
          </a:p>
          <a:p>
            <a:pPr lvl="1">
              <a:spcAft>
                <a:spcPts val="600"/>
              </a:spcAft>
            </a:pPr>
            <a:r>
              <a:rPr lang="en-US" sz="1800" dirty="0"/>
              <a:t>HIS.: The spread methodology is ‘History – Actual’, but the figures are missing in the prior fiscal year (easiest fix is to change spread to ‘Even’)</a:t>
            </a:r>
          </a:p>
          <a:p>
            <a:pPr lvl="1">
              <a:spcAft>
                <a:spcPts val="600"/>
              </a:spcAft>
            </a:pPr>
            <a:r>
              <a:rPr lang="en-US" sz="1800" dirty="0"/>
              <a:t>NEW: You have entered an Account String that is not yet active in the GL</a:t>
            </a:r>
          </a:p>
        </p:txBody>
      </p:sp>
      <p:sp>
        <p:nvSpPr>
          <p:cNvPr id="18" name="Freeform 17"/>
          <p:cNvSpPr/>
          <p:nvPr/>
        </p:nvSpPr>
        <p:spPr>
          <a:xfrm>
            <a:off x="515765" y="3712329"/>
            <a:ext cx="5830444" cy="1436980"/>
          </a:xfrm>
          <a:custGeom>
            <a:avLst/>
            <a:gdLst>
              <a:gd name="connsiteX0" fmla="*/ 5830444 w 5830444"/>
              <a:gd name="connsiteY0" fmla="*/ 54453 h 1436980"/>
              <a:gd name="connsiteX1" fmla="*/ 917250 w 5830444"/>
              <a:gd name="connsiteY1" fmla="*/ 81749 h 1436980"/>
              <a:gd name="connsiteX2" fmla="*/ 330396 w 5830444"/>
              <a:gd name="connsiteY2" fmla="*/ 832375 h 1436980"/>
              <a:gd name="connsiteX3" fmla="*/ 4656736 w 5830444"/>
              <a:gd name="connsiteY3" fmla="*/ 764137 h 1436980"/>
              <a:gd name="connsiteX4" fmla="*/ 3264665 w 5830444"/>
              <a:gd name="connsiteY4" fmla="*/ 1432877 h 1436980"/>
              <a:gd name="connsiteX5" fmla="*/ 3305608 w 5830444"/>
              <a:gd name="connsiteY5" fmla="*/ 1037092 h 1436980"/>
              <a:gd name="connsiteX6" fmla="*/ 5025226 w 5830444"/>
              <a:gd name="connsiteY6" fmla="*/ 859671 h 1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0444" h="1436980">
                <a:moveTo>
                  <a:pt x="5830444" y="54453"/>
                </a:moveTo>
                <a:cubicBezTo>
                  <a:pt x="3832184" y="3274"/>
                  <a:pt x="1833925" y="-47905"/>
                  <a:pt x="917250" y="81749"/>
                </a:cubicBezTo>
                <a:cubicBezTo>
                  <a:pt x="575" y="211403"/>
                  <a:pt x="-292852" y="718644"/>
                  <a:pt x="330396" y="832375"/>
                </a:cubicBezTo>
                <a:cubicBezTo>
                  <a:pt x="953644" y="946106"/>
                  <a:pt x="4167691" y="664053"/>
                  <a:pt x="4656736" y="764137"/>
                </a:cubicBezTo>
                <a:cubicBezTo>
                  <a:pt x="5145781" y="864221"/>
                  <a:pt x="3489853" y="1387385"/>
                  <a:pt x="3264665" y="1432877"/>
                </a:cubicBezTo>
                <a:cubicBezTo>
                  <a:pt x="3039477" y="1478370"/>
                  <a:pt x="3012181" y="1132626"/>
                  <a:pt x="3305608" y="1037092"/>
                </a:cubicBezTo>
                <a:cubicBezTo>
                  <a:pt x="3599035" y="941558"/>
                  <a:pt x="4312130" y="900614"/>
                  <a:pt x="5025226" y="859671"/>
                </a:cubicBezTo>
              </a:path>
            </a:pathLst>
          </a:cu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0775" r="45870"/>
          <a:stretch/>
        </p:blipFill>
        <p:spPr>
          <a:xfrm>
            <a:off x="6837964" y="1173962"/>
            <a:ext cx="1445656" cy="1253928"/>
          </a:xfrm>
          <a:prstGeom prst="rect">
            <a:avLst/>
          </a:prstGeom>
          <a:ln w="25400">
            <a:solidFill>
              <a:srgbClr val="C00000"/>
            </a:solidFill>
          </a:ln>
          <a:effectLst/>
        </p:spPr>
      </p:pic>
      <p:sp>
        <p:nvSpPr>
          <p:cNvPr id="2" name="TextBox 1">
            <a:extLst>
              <a:ext uri="{FF2B5EF4-FFF2-40B4-BE49-F238E27FC236}">
                <a16:creationId xmlns:a16="http://schemas.microsoft.com/office/drawing/2014/main" id="{0D2490E2-254F-4D86-B795-A481E702A2C7}"/>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58</a:t>
            </a:r>
            <a:endParaRPr lang="en-US" dirty="0">
              <a:solidFill>
                <a:schemeClr val="bg2"/>
              </a:solidFill>
            </a:endParaRPr>
          </a:p>
        </p:txBody>
      </p:sp>
      <p:sp>
        <p:nvSpPr>
          <p:cNvPr id="8" name="TextBox 7">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4001938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Using the ‘Del’ Option</a:t>
            </a:r>
          </a:p>
        </p:txBody>
      </p:sp>
      <p:sp>
        <p:nvSpPr>
          <p:cNvPr id="5" name="Content Placeholder 1"/>
          <p:cNvSpPr txBox="1">
            <a:spLocks/>
          </p:cNvSpPr>
          <p:nvPr/>
        </p:nvSpPr>
        <p:spPr>
          <a:xfrm>
            <a:off x="457199" y="1179614"/>
            <a:ext cx="7943851" cy="3611461"/>
          </a:xfrm>
          <a:prstGeom prst="rect">
            <a:avLst/>
          </a:prstGeom>
          <a:effectLst/>
        </p:spPr>
        <p:txBody>
          <a:bodyPr>
            <a:no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Data inputs/selections can be changed until the transfer is submitted</a:t>
            </a:r>
          </a:p>
          <a:p>
            <a:r>
              <a:rPr lang="en-US" dirty="0"/>
              <a:t>If you selected the wrong fund # on the ‘Create Budget Transfer’ screen, you must exit the plan file and start a new budget transfer</a:t>
            </a:r>
          </a:p>
          <a:p>
            <a:r>
              <a:rPr lang="en-US" dirty="0"/>
              <a:t>If you selected the wrong ‘Calc Method’ when you added a row,  click the ‘Del’ box in the row and then add a new row </a:t>
            </a:r>
          </a:p>
          <a:p>
            <a:pPr lvl="1"/>
            <a:r>
              <a:rPr lang="en-US" sz="1800" dirty="0"/>
              <a:t>The ‘Del’ row stays on the screen, but the data will not save and thus the row adjustment will not be processed</a:t>
            </a:r>
          </a:p>
          <a:p>
            <a:pPr lvl="1"/>
            <a:r>
              <a:rPr lang="en-US" sz="1800" dirty="0"/>
              <a:t>Adjustments in ‘Del’ rows are not included in the ‘Check Sum’ Total</a:t>
            </a:r>
          </a:p>
          <a:p>
            <a:pPr lvl="1"/>
            <a:r>
              <a:rPr lang="en-US" sz="1800" dirty="0"/>
              <a:t>Make sure you have made selections (you can pick anything) in the Func.’, ‘Activity’, and ‘Object’ fields so that you are able to save the transfer without errors later</a:t>
            </a:r>
          </a:p>
          <a:p>
            <a:endParaRPr lang="en-US" sz="1800" dirty="0"/>
          </a:p>
        </p:txBody>
      </p:sp>
      <p:sp>
        <p:nvSpPr>
          <p:cNvPr id="18" name="Freeform 17"/>
          <p:cNvSpPr/>
          <p:nvPr/>
        </p:nvSpPr>
        <p:spPr>
          <a:xfrm>
            <a:off x="515765" y="3712329"/>
            <a:ext cx="5830444" cy="1436980"/>
          </a:xfrm>
          <a:custGeom>
            <a:avLst/>
            <a:gdLst>
              <a:gd name="connsiteX0" fmla="*/ 5830444 w 5830444"/>
              <a:gd name="connsiteY0" fmla="*/ 54453 h 1436980"/>
              <a:gd name="connsiteX1" fmla="*/ 917250 w 5830444"/>
              <a:gd name="connsiteY1" fmla="*/ 81749 h 1436980"/>
              <a:gd name="connsiteX2" fmla="*/ 330396 w 5830444"/>
              <a:gd name="connsiteY2" fmla="*/ 832375 h 1436980"/>
              <a:gd name="connsiteX3" fmla="*/ 4656736 w 5830444"/>
              <a:gd name="connsiteY3" fmla="*/ 764137 h 1436980"/>
              <a:gd name="connsiteX4" fmla="*/ 3264665 w 5830444"/>
              <a:gd name="connsiteY4" fmla="*/ 1432877 h 1436980"/>
              <a:gd name="connsiteX5" fmla="*/ 3305608 w 5830444"/>
              <a:gd name="connsiteY5" fmla="*/ 1037092 h 1436980"/>
              <a:gd name="connsiteX6" fmla="*/ 5025226 w 5830444"/>
              <a:gd name="connsiteY6" fmla="*/ 859671 h 1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0444" h="1436980">
                <a:moveTo>
                  <a:pt x="5830444" y="54453"/>
                </a:moveTo>
                <a:cubicBezTo>
                  <a:pt x="3832184" y="3274"/>
                  <a:pt x="1833925" y="-47905"/>
                  <a:pt x="917250" y="81749"/>
                </a:cubicBezTo>
                <a:cubicBezTo>
                  <a:pt x="575" y="211403"/>
                  <a:pt x="-292852" y="718644"/>
                  <a:pt x="330396" y="832375"/>
                </a:cubicBezTo>
                <a:cubicBezTo>
                  <a:pt x="953644" y="946106"/>
                  <a:pt x="4167691" y="664053"/>
                  <a:pt x="4656736" y="764137"/>
                </a:cubicBezTo>
                <a:cubicBezTo>
                  <a:pt x="5145781" y="864221"/>
                  <a:pt x="3489853" y="1387385"/>
                  <a:pt x="3264665" y="1432877"/>
                </a:cubicBezTo>
                <a:cubicBezTo>
                  <a:pt x="3039477" y="1478370"/>
                  <a:pt x="3012181" y="1132626"/>
                  <a:pt x="3305608" y="1037092"/>
                </a:cubicBezTo>
                <a:cubicBezTo>
                  <a:pt x="3599035" y="941558"/>
                  <a:pt x="4312130" y="900614"/>
                  <a:pt x="5025226" y="859671"/>
                </a:cubicBezTo>
              </a:path>
            </a:pathLst>
          </a:cu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0D2490E2-254F-4D86-B795-A481E702A2C7}"/>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59</a:t>
            </a:r>
            <a:endParaRPr lang="en-US" dirty="0">
              <a:solidFill>
                <a:schemeClr val="bg2"/>
              </a:solidFill>
            </a:endParaRPr>
          </a:p>
        </p:txBody>
      </p:sp>
      <p:sp>
        <p:nvSpPr>
          <p:cNvPr id="8" name="TextBox 7">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1622213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a:bodyPr>
          <a:lstStyle/>
          <a:p>
            <a:r>
              <a:rPr lang="en-US" dirty="0"/>
              <a:t>All budget transfers (base and one-time) are processed through Axiom</a:t>
            </a:r>
          </a:p>
          <a:p>
            <a:r>
              <a:rPr lang="en-US" dirty="0"/>
              <a:t>Submission of budget transfers depends on an individual’s role in Organizational Hierarchy (OH)</a:t>
            </a:r>
          </a:p>
          <a:p>
            <a:pPr lvl="1"/>
            <a:r>
              <a:rPr lang="en-US" sz="1800" dirty="0"/>
              <a:t>Only an Axiom user within the span of financial oversight </a:t>
            </a:r>
            <a:r>
              <a:rPr lang="en-US" sz="1800" u="sng" dirty="0"/>
              <a:t>for the Activity reducing its budget</a:t>
            </a:r>
            <a:r>
              <a:rPr lang="en-US" sz="1800" dirty="0"/>
              <a:t> can submit the budget transfer</a:t>
            </a:r>
          </a:p>
          <a:p>
            <a:pPr lvl="1"/>
            <a:r>
              <a:rPr lang="en-US" sz="1800" dirty="0"/>
              <a:t>Within the budget transfer, the user may </a:t>
            </a:r>
            <a:r>
              <a:rPr lang="en-US" sz="1800" u="sng" dirty="0"/>
              <a:t>increase the budget of any Activity</a:t>
            </a:r>
            <a:r>
              <a:rPr lang="en-US" sz="1800" dirty="0"/>
              <a:t>, even those outside their span of financial oversight, provided that other basic transfer controls are met</a:t>
            </a:r>
          </a:p>
          <a:p>
            <a:pPr lvl="1"/>
            <a:r>
              <a:rPr lang="en-US" sz="1800" dirty="0"/>
              <a:t>See the ‘Axiom Orientation and Navigation’ slide deck available on </a:t>
            </a:r>
            <a:r>
              <a:rPr lang="en-US" sz="1800" dirty="0">
                <a:hlinkClick r:id="rId2"/>
              </a:rPr>
              <a:t>EngageSU</a:t>
            </a:r>
            <a:r>
              <a:rPr lang="en-US" sz="1800" dirty="0"/>
              <a:t> for more information about the Organizational Hierarchy and the ‘span of financial oversight’</a:t>
            </a:r>
          </a:p>
        </p:txBody>
      </p:sp>
      <p:sp>
        <p:nvSpPr>
          <p:cNvPr id="4" name="Title 3"/>
          <p:cNvSpPr>
            <a:spLocks noGrp="1"/>
          </p:cNvSpPr>
          <p:nvPr>
            <p:ph type="title"/>
          </p:nvPr>
        </p:nvSpPr>
        <p:spPr/>
        <p:txBody>
          <a:bodyPr/>
          <a:lstStyle/>
          <a:p>
            <a:r>
              <a:rPr lang="en-US" dirty="0"/>
              <a:t>Budget Transfer Overview</a:t>
            </a:r>
          </a:p>
        </p:txBody>
      </p:sp>
      <p:sp>
        <p:nvSpPr>
          <p:cNvPr id="3" name="TextBox 2">
            <a:extLst>
              <a:ext uri="{FF2B5EF4-FFF2-40B4-BE49-F238E27FC236}">
                <a16:creationId xmlns:a16="http://schemas.microsoft.com/office/drawing/2014/main" id="{189A6145-BCAE-442E-8CBB-1440C5002EE2}"/>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6</a:t>
            </a:r>
          </a:p>
        </p:txBody>
      </p:sp>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1927631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 Details: Finish Data Input</a:t>
            </a:r>
          </a:p>
        </p:txBody>
      </p:sp>
      <p:sp>
        <p:nvSpPr>
          <p:cNvPr id="5" name="Content Placeholder 1"/>
          <p:cNvSpPr txBox="1">
            <a:spLocks/>
          </p:cNvSpPr>
          <p:nvPr/>
        </p:nvSpPr>
        <p:spPr>
          <a:xfrm>
            <a:off x="457199" y="1179614"/>
            <a:ext cx="7943851" cy="3611461"/>
          </a:xfrm>
          <a:prstGeom prst="rect">
            <a:avLst/>
          </a:prstGeom>
          <a:effectLst/>
        </p:spPr>
        <p:txBody>
          <a:bodyPr>
            <a:noAutofit/>
          </a:bodyPr>
          <a:lstStyle>
            <a:lvl1pPr marL="342884" marR="0" indent="-342884"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2000" kern="1200">
                <a:solidFill>
                  <a:schemeClr val="bg2">
                    <a:lumMod val="75000"/>
                    <a:lumOff val="25000"/>
                  </a:schemeClr>
                </a:solidFill>
                <a:latin typeface="+mn-lt"/>
                <a:ea typeface="+mn-ea"/>
                <a:cs typeface="+mn-cs"/>
              </a:defRPr>
            </a:lvl1pPr>
            <a:lvl2pPr marL="742913" marR="0" indent="-285736"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2000" kern="1200">
                <a:solidFill>
                  <a:schemeClr val="bg2">
                    <a:lumMod val="75000"/>
                    <a:lumOff val="25000"/>
                  </a:schemeClr>
                </a:solidFill>
                <a:latin typeface="+mn-lt"/>
                <a:ea typeface="+mn-ea"/>
                <a:cs typeface="+mn-cs"/>
              </a:defRPr>
            </a:lvl2pPr>
            <a:lvl3pPr marL="1142944" marR="0" indent="-228588" algn="l" defTabSz="914355" rtl="0" eaLnBrk="1" fontAlgn="auto" latinLnBrk="0" hangingPunct="1">
              <a:lnSpc>
                <a:spcPct val="100000"/>
              </a:lnSpc>
              <a:spcBef>
                <a:spcPct val="20000"/>
              </a:spcBef>
              <a:spcAft>
                <a:spcPts val="0"/>
              </a:spcAft>
              <a:buClr>
                <a:srgbClr val="005DA6"/>
              </a:buClr>
              <a:buSzTx/>
              <a:buFont typeface="Arial" panose="020B0604020202020204" pitchFamily="34" charset="0"/>
              <a:buChar char="•"/>
              <a:tabLst/>
              <a:defRPr sz="1800" kern="1200">
                <a:solidFill>
                  <a:schemeClr val="bg2">
                    <a:lumMod val="75000"/>
                    <a:lumOff val="25000"/>
                  </a:schemeClr>
                </a:solidFill>
                <a:latin typeface="+mn-lt"/>
                <a:ea typeface="+mn-ea"/>
                <a:cs typeface="+mn-cs"/>
              </a:defRPr>
            </a:lvl3pPr>
            <a:lvl4pPr marL="1600120"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800" kern="1200">
                <a:solidFill>
                  <a:schemeClr val="bg2">
                    <a:lumMod val="75000"/>
                    <a:lumOff val="25000"/>
                  </a:schemeClr>
                </a:solidFill>
                <a:latin typeface="+mn-lt"/>
                <a:ea typeface="+mn-ea"/>
                <a:cs typeface="+mn-cs"/>
              </a:defRPr>
            </a:lvl4pPr>
            <a:lvl5pPr marL="2057297" marR="0" indent="-228588" algn="l" defTabSz="914355" rtl="0" eaLnBrk="1" fontAlgn="auto" latinLnBrk="0" hangingPunct="1">
              <a:lnSpc>
                <a:spcPct val="100000"/>
              </a:lnSpc>
              <a:spcBef>
                <a:spcPct val="20000"/>
              </a:spcBef>
              <a:spcAft>
                <a:spcPts val="0"/>
              </a:spcAft>
              <a:buClr>
                <a:srgbClr val="005DA6"/>
              </a:buClr>
              <a:buSzTx/>
              <a:buFont typeface="Calibri" panose="020F0502020204030204" pitchFamily="34" charset="0"/>
              <a:buChar char="»"/>
              <a:tabLst/>
              <a:defRPr sz="1600" kern="1200">
                <a:solidFill>
                  <a:schemeClr val="bg2">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As you add data to rows, the ‘Validation’ column will either become blank or will display error codes more fully described in the ‘Validation Legend’ at the bottom of the screen</a:t>
            </a:r>
          </a:p>
          <a:p>
            <a:r>
              <a:rPr lang="en-US" dirty="0"/>
              <a:t>As you add rows, the ‘Check Sum’ Total will refresh to show the total net adjustment for all the rows entered so far (the budget transfer must ultimately net to $0)</a:t>
            </a:r>
          </a:p>
          <a:p>
            <a:r>
              <a:rPr lang="en-US" dirty="0"/>
              <a:t>Adjustments in faculty or staff Object Codes will generate a fringe benefit adjustment that will be included in the ‘Check Sum’ Total</a:t>
            </a:r>
          </a:p>
          <a:p>
            <a:r>
              <a:rPr lang="en-US" dirty="0"/>
              <a:t>If the budget transfer is balanced and all required data has been provided, you are ready to submit the budget transfer</a:t>
            </a:r>
          </a:p>
          <a:p>
            <a:endParaRPr lang="en-US" dirty="0"/>
          </a:p>
        </p:txBody>
      </p:sp>
      <p:sp>
        <p:nvSpPr>
          <p:cNvPr id="18" name="Freeform 17"/>
          <p:cNvSpPr/>
          <p:nvPr/>
        </p:nvSpPr>
        <p:spPr>
          <a:xfrm>
            <a:off x="515765" y="3712329"/>
            <a:ext cx="5830444" cy="1436980"/>
          </a:xfrm>
          <a:custGeom>
            <a:avLst/>
            <a:gdLst>
              <a:gd name="connsiteX0" fmla="*/ 5830444 w 5830444"/>
              <a:gd name="connsiteY0" fmla="*/ 54453 h 1436980"/>
              <a:gd name="connsiteX1" fmla="*/ 917250 w 5830444"/>
              <a:gd name="connsiteY1" fmla="*/ 81749 h 1436980"/>
              <a:gd name="connsiteX2" fmla="*/ 330396 w 5830444"/>
              <a:gd name="connsiteY2" fmla="*/ 832375 h 1436980"/>
              <a:gd name="connsiteX3" fmla="*/ 4656736 w 5830444"/>
              <a:gd name="connsiteY3" fmla="*/ 764137 h 1436980"/>
              <a:gd name="connsiteX4" fmla="*/ 3264665 w 5830444"/>
              <a:gd name="connsiteY4" fmla="*/ 1432877 h 1436980"/>
              <a:gd name="connsiteX5" fmla="*/ 3305608 w 5830444"/>
              <a:gd name="connsiteY5" fmla="*/ 1037092 h 1436980"/>
              <a:gd name="connsiteX6" fmla="*/ 5025226 w 5830444"/>
              <a:gd name="connsiteY6" fmla="*/ 859671 h 1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0444" h="1436980">
                <a:moveTo>
                  <a:pt x="5830444" y="54453"/>
                </a:moveTo>
                <a:cubicBezTo>
                  <a:pt x="3832184" y="3274"/>
                  <a:pt x="1833925" y="-47905"/>
                  <a:pt x="917250" y="81749"/>
                </a:cubicBezTo>
                <a:cubicBezTo>
                  <a:pt x="575" y="211403"/>
                  <a:pt x="-292852" y="718644"/>
                  <a:pt x="330396" y="832375"/>
                </a:cubicBezTo>
                <a:cubicBezTo>
                  <a:pt x="953644" y="946106"/>
                  <a:pt x="4167691" y="664053"/>
                  <a:pt x="4656736" y="764137"/>
                </a:cubicBezTo>
                <a:cubicBezTo>
                  <a:pt x="5145781" y="864221"/>
                  <a:pt x="3489853" y="1387385"/>
                  <a:pt x="3264665" y="1432877"/>
                </a:cubicBezTo>
                <a:cubicBezTo>
                  <a:pt x="3039477" y="1478370"/>
                  <a:pt x="3012181" y="1132626"/>
                  <a:pt x="3305608" y="1037092"/>
                </a:cubicBezTo>
                <a:cubicBezTo>
                  <a:pt x="3599035" y="941558"/>
                  <a:pt x="4312130" y="900614"/>
                  <a:pt x="5025226" y="859671"/>
                </a:cubicBezTo>
              </a:path>
            </a:pathLst>
          </a:cu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0D2490E2-254F-4D86-B795-A481E702A2C7}"/>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60</a:t>
            </a:r>
            <a:endParaRPr lang="en-US" dirty="0">
              <a:solidFill>
                <a:schemeClr val="bg2"/>
              </a:solidFill>
            </a:endParaRPr>
          </a:p>
        </p:txBody>
      </p:sp>
      <p:sp>
        <p:nvSpPr>
          <p:cNvPr id="8" name="TextBox 7">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2824393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How Do I Submit My Budget Transfer?</a:t>
            </a:r>
          </a:p>
        </p:txBody>
      </p:sp>
      <p:sp>
        <p:nvSpPr>
          <p:cNvPr id="4" name="TextBox 3">
            <a:extLst>
              <a:ext uri="{FF2B5EF4-FFF2-40B4-BE49-F238E27FC236}">
                <a16:creationId xmlns:a16="http://schemas.microsoft.com/office/drawing/2014/main" id="{17CAB885-47B9-43BF-AC87-45F4C67940BD}"/>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61</a:t>
            </a:r>
            <a:endParaRPr lang="en-US" dirty="0">
              <a:solidFill>
                <a:schemeClr val="bg2"/>
              </a:solidFill>
            </a:endParaRPr>
          </a:p>
        </p:txBody>
      </p:sp>
      <p:sp>
        <p:nvSpPr>
          <p:cNvPr id="5" name="TextBox 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39875733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8166107" cy="1765554"/>
          </a:xfrm>
        </p:spPr>
        <p:txBody>
          <a:bodyPr>
            <a:normAutofit lnSpcReduction="10000"/>
          </a:bodyPr>
          <a:lstStyle/>
          <a:p>
            <a:r>
              <a:rPr lang="en-US" dirty="0"/>
              <a:t>Click ‘Save Changes’ in the Navigation Options</a:t>
            </a:r>
          </a:p>
          <a:p>
            <a:r>
              <a:rPr lang="en-US" dirty="0"/>
              <a:t>An error window will pop up if a required field is missing </a:t>
            </a:r>
          </a:p>
          <a:p>
            <a:pPr lvl="1"/>
            <a:r>
              <a:rPr lang="en-US" dirty="0"/>
              <a:t>Selecting the hyperlink will “Show Details”</a:t>
            </a:r>
          </a:p>
          <a:p>
            <a:r>
              <a:rPr lang="en-US" dirty="0"/>
              <a:t>You cannot submit the budget transfer until all errors are resolved</a:t>
            </a:r>
          </a:p>
          <a:p>
            <a:r>
              <a:rPr lang="en-US" dirty="0"/>
              <a:t>Use ‘&lt; Prev’ and ‘Next &gt;’ options to move between pages</a:t>
            </a:r>
          </a:p>
        </p:txBody>
      </p:sp>
      <p:sp>
        <p:nvSpPr>
          <p:cNvPr id="3" name="Title 2"/>
          <p:cNvSpPr>
            <a:spLocks noGrp="1"/>
          </p:cNvSpPr>
          <p:nvPr>
            <p:ph type="title"/>
          </p:nvPr>
        </p:nvSpPr>
        <p:spPr/>
        <p:txBody>
          <a:bodyPr/>
          <a:lstStyle/>
          <a:p>
            <a:r>
              <a:rPr lang="en-US" dirty="0"/>
              <a:t>Submitting: Save Changes	</a:t>
            </a:r>
          </a:p>
        </p:txBody>
      </p:sp>
      <p:pic>
        <p:nvPicPr>
          <p:cNvPr id="8" name="Picture 7"/>
          <p:cNvPicPr>
            <a:picLocks noChangeAspect="1"/>
          </p:cNvPicPr>
          <p:nvPr/>
        </p:nvPicPr>
        <p:blipFill>
          <a:blip r:embed="rId3"/>
          <a:stretch>
            <a:fillRect/>
          </a:stretch>
        </p:blipFill>
        <p:spPr>
          <a:xfrm>
            <a:off x="574247" y="3089224"/>
            <a:ext cx="3614393" cy="1005840"/>
          </a:xfrm>
          <a:prstGeom prst="rect">
            <a:avLst/>
          </a:prstGeom>
          <a:ln w="25400">
            <a:solidFill>
              <a:srgbClr val="C00000"/>
            </a:solidFill>
          </a:ln>
          <a:effectLst/>
        </p:spPr>
      </p:pic>
      <p:pic>
        <p:nvPicPr>
          <p:cNvPr id="9" name="Picture 8"/>
          <p:cNvPicPr>
            <a:picLocks noChangeAspect="1"/>
          </p:cNvPicPr>
          <p:nvPr/>
        </p:nvPicPr>
        <p:blipFill>
          <a:blip r:embed="rId4"/>
          <a:stretch>
            <a:fillRect/>
          </a:stretch>
        </p:blipFill>
        <p:spPr>
          <a:xfrm>
            <a:off x="5104528" y="3091891"/>
            <a:ext cx="3168306" cy="1463040"/>
          </a:xfrm>
          <a:prstGeom prst="rect">
            <a:avLst/>
          </a:prstGeom>
          <a:ln w="25400">
            <a:solidFill>
              <a:srgbClr val="C00000"/>
            </a:solidFill>
          </a:ln>
          <a:effectLst/>
        </p:spPr>
      </p:pic>
      <p:sp>
        <p:nvSpPr>
          <p:cNvPr id="11" name="Rectangle 10">
            <a:extLst>
              <a:ext uri="{FF2B5EF4-FFF2-40B4-BE49-F238E27FC236}">
                <a16:creationId xmlns:a16="http://schemas.microsoft.com/office/drawing/2014/main" id="{43185368-A5C8-4A0B-AB4D-6D1B2E9BDA6F}"/>
              </a:ext>
            </a:extLst>
          </p:cNvPr>
          <p:cNvSpPr/>
          <p:nvPr/>
        </p:nvSpPr>
        <p:spPr>
          <a:xfrm>
            <a:off x="651053" y="3555189"/>
            <a:ext cx="1104593" cy="175564"/>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12" name="Straight Arrow Connector 11"/>
          <p:cNvCxnSpPr/>
          <p:nvPr/>
        </p:nvCxnSpPr>
        <p:spPr>
          <a:xfrm flipV="1">
            <a:off x="1832452" y="3642971"/>
            <a:ext cx="3112623" cy="1"/>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32649" y="4396439"/>
            <a:ext cx="2656114" cy="369332"/>
          </a:xfrm>
          <a:prstGeom prst="rect">
            <a:avLst/>
          </a:prstGeom>
          <a:noFill/>
        </p:spPr>
        <p:txBody>
          <a:bodyPr wrap="square" rtlCol="0">
            <a:spAutoFit/>
          </a:bodyPr>
          <a:lstStyle/>
          <a:p>
            <a:r>
              <a:rPr lang="en-US" dirty="0">
                <a:solidFill>
                  <a:schemeClr val="bg2"/>
                </a:solidFill>
              </a:rPr>
              <a:t>Click ‘OK’ to close pop-up</a:t>
            </a:r>
          </a:p>
        </p:txBody>
      </p:sp>
      <p:cxnSp>
        <p:nvCxnSpPr>
          <p:cNvPr id="10" name="Straight Arrow Connector 9"/>
          <p:cNvCxnSpPr/>
          <p:nvPr/>
        </p:nvCxnSpPr>
        <p:spPr>
          <a:xfrm flipV="1">
            <a:off x="3291138" y="3944347"/>
            <a:ext cx="486205" cy="636759"/>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324171" y="4354288"/>
            <a:ext cx="4590119" cy="226818"/>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3185368-A5C8-4A0B-AB4D-6D1B2E9BDA6F}"/>
              </a:ext>
            </a:extLst>
          </p:cNvPr>
          <p:cNvSpPr/>
          <p:nvPr/>
        </p:nvSpPr>
        <p:spPr>
          <a:xfrm>
            <a:off x="760330" y="4396439"/>
            <a:ext cx="2530808" cy="376096"/>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26771CDE-028B-4E49-BD6A-8E5150D95D38}"/>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62</a:t>
            </a:r>
            <a:endParaRPr lang="en-US" dirty="0">
              <a:solidFill>
                <a:schemeClr val="bg2"/>
              </a:solidFill>
            </a:endParaRPr>
          </a:p>
        </p:txBody>
      </p:sp>
      <p:sp>
        <p:nvSpPr>
          <p:cNvPr id="15" name="TextBox 1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7" name="Picture 6"/>
          <p:cNvPicPr>
            <a:picLocks noChangeAspect="1"/>
          </p:cNvPicPr>
          <p:nvPr/>
        </p:nvPicPr>
        <p:blipFill rotWithShape="1">
          <a:blip r:embed="rId5"/>
          <a:srcRect t="4564"/>
          <a:stretch/>
        </p:blipFill>
        <p:spPr>
          <a:xfrm>
            <a:off x="6972963" y="1009816"/>
            <a:ext cx="1447800" cy="754491"/>
          </a:xfrm>
          <a:prstGeom prst="rect">
            <a:avLst/>
          </a:prstGeom>
          <a:ln w="25400">
            <a:solidFill>
              <a:srgbClr val="C00000"/>
            </a:solidFill>
          </a:ln>
        </p:spPr>
      </p:pic>
    </p:spTree>
    <p:extLst>
      <p:ext uri="{BB962C8B-B14F-4D97-AF65-F5344CB8AC3E}">
        <p14:creationId xmlns:p14="http://schemas.microsoft.com/office/powerpoint/2010/main" val="37181364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8166107" cy="1765554"/>
          </a:xfrm>
        </p:spPr>
        <p:txBody>
          <a:bodyPr>
            <a:normAutofit/>
          </a:bodyPr>
          <a:lstStyle/>
          <a:p>
            <a:r>
              <a:rPr lang="en-US" dirty="0"/>
              <a:t>You cannot submit a budget transfer until all errors are resolved</a:t>
            </a:r>
          </a:p>
          <a:p>
            <a:r>
              <a:rPr lang="en-US" dirty="0"/>
              <a:t>Once all errors are resolved, click ‘Submit Entry’</a:t>
            </a:r>
          </a:p>
          <a:p>
            <a:r>
              <a:rPr lang="en-US" dirty="0"/>
              <a:t>A pop-up window will appear: ‘Submit BudEntryHeaderId XXX’ </a:t>
            </a:r>
          </a:p>
          <a:p>
            <a:endParaRPr lang="en-US" dirty="0"/>
          </a:p>
        </p:txBody>
      </p:sp>
      <p:sp>
        <p:nvSpPr>
          <p:cNvPr id="3" name="Title 2"/>
          <p:cNvSpPr>
            <a:spLocks noGrp="1"/>
          </p:cNvSpPr>
          <p:nvPr>
            <p:ph type="title"/>
          </p:nvPr>
        </p:nvSpPr>
        <p:spPr/>
        <p:txBody>
          <a:bodyPr/>
          <a:lstStyle/>
          <a:p>
            <a:r>
              <a:rPr lang="en-US" dirty="0"/>
              <a:t>Submitting: Submit Entry</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997"/>
          <a:stretch/>
        </p:blipFill>
        <p:spPr>
          <a:xfrm>
            <a:off x="1594658" y="3139754"/>
            <a:ext cx="1409897" cy="769276"/>
          </a:xfrm>
          <a:prstGeom prst="rect">
            <a:avLst/>
          </a:prstGeom>
          <a:ln w="25400">
            <a:solidFill>
              <a:srgbClr val="C00000"/>
            </a:solidFill>
          </a:ln>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390774"/>
            <a:ext cx="2860288" cy="2267237"/>
          </a:xfrm>
          <a:prstGeom prst="rect">
            <a:avLst/>
          </a:prstGeom>
          <a:ln w="25400">
            <a:solidFill>
              <a:srgbClr val="C00000"/>
            </a:solidFill>
          </a:ln>
          <a:effectLst/>
        </p:spPr>
      </p:pic>
      <p:cxnSp>
        <p:nvCxnSpPr>
          <p:cNvPr id="14" name="Straight Arrow Connector 13"/>
          <p:cNvCxnSpPr/>
          <p:nvPr/>
        </p:nvCxnSpPr>
        <p:spPr>
          <a:xfrm>
            <a:off x="2699227" y="3281023"/>
            <a:ext cx="1758473" cy="5102"/>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BBC67DB-75BF-4D19-AE21-D45BB36D042C}"/>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63</a:t>
            </a:r>
            <a:endParaRPr lang="en-US" dirty="0">
              <a:solidFill>
                <a:schemeClr val="bg2"/>
              </a:solidFill>
            </a:endParaRPr>
          </a:p>
        </p:txBody>
      </p:sp>
      <p:sp>
        <p:nvSpPr>
          <p:cNvPr id="9" name="TextBox 8">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1466072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924385" y="1046837"/>
            <a:ext cx="2774386" cy="2211369"/>
          </a:xfrm>
          <a:prstGeom prst="rect">
            <a:avLst/>
          </a:prstGeom>
          <a:ln w="25400">
            <a:solidFill>
              <a:srgbClr val="C00000"/>
            </a:solidFill>
          </a:ln>
          <a:effectLst/>
        </p:spPr>
      </p:pic>
      <p:sp>
        <p:nvSpPr>
          <p:cNvPr id="2" name="Content Placeholder 1"/>
          <p:cNvSpPr>
            <a:spLocks noGrp="1"/>
          </p:cNvSpPr>
          <p:nvPr>
            <p:ph idx="10"/>
          </p:nvPr>
        </p:nvSpPr>
        <p:spPr>
          <a:xfrm>
            <a:off x="457200" y="1123950"/>
            <a:ext cx="8166107" cy="1533680"/>
          </a:xfrm>
        </p:spPr>
        <p:txBody>
          <a:bodyPr>
            <a:normAutofit/>
          </a:bodyPr>
          <a:lstStyle/>
          <a:p>
            <a:r>
              <a:rPr lang="en-US" dirty="0"/>
              <a:t>Add comment if desired</a:t>
            </a:r>
          </a:p>
          <a:p>
            <a:r>
              <a:rPr lang="en-US" dirty="0"/>
              <a:t>Click ‘Submit’</a:t>
            </a:r>
          </a:p>
          <a:p>
            <a:r>
              <a:rPr lang="en-US" dirty="0"/>
              <a:t>Webpage refreshes to Status page that</a:t>
            </a:r>
            <a:br>
              <a:rPr lang="en-US" dirty="0"/>
            </a:br>
            <a:r>
              <a:rPr lang="en-US" dirty="0"/>
              <a:t>tells you that “This process was completed …”</a:t>
            </a:r>
          </a:p>
          <a:p>
            <a:endParaRPr lang="en-US" dirty="0"/>
          </a:p>
        </p:txBody>
      </p:sp>
      <p:sp>
        <p:nvSpPr>
          <p:cNvPr id="3" name="Title 2"/>
          <p:cNvSpPr>
            <a:spLocks noGrp="1"/>
          </p:cNvSpPr>
          <p:nvPr>
            <p:ph type="title"/>
          </p:nvPr>
        </p:nvSpPr>
        <p:spPr/>
        <p:txBody>
          <a:bodyPr/>
          <a:lstStyle/>
          <a:p>
            <a:r>
              <a:rPr lang="en-US" dirty="0"/>
              <a:t>Submitting: Process Completed</a:t>
            </a:r>
          </a:p>
        </p:txBody>
      </p:sp>
      <p:cxnSp>
        <p:nvCxnSpPr>
          <p:cNvPr id="14" name="Straight Arrow Connector 13"/>
          <p:cNvCxnSpPr/>
          <p:nvPr/>
        </p:nvCxnSpPr>
        <p:spPr>
          <a:xfrm flipH="1">
            <a:off x="5244663" y="3069021"/>
            <a:ext cx="2564523" cy="382591"/>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4EBDB70E-2262-4515-B11B-8F286FE3EBE1}"/>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64</a:t>
            </a:r>
            <a:endParaRPr lang="en-US" dirty="0">
              <a:solidFill>
                <a:schemeClr val="bg2"/>
              </a:solidFill>
            </a:endParaRPr>
          </a:p>
        </p:txBody>
      </p:sp>
      <p:sp>
        <p:nvSpPr>
          <p:cNvPr id="9" name="TextBox 8">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11" name="Picture 10"/>
          <p:cNvPicPr>
            <a:picLocks noChangeAspect="1"/>
          </p:cNvPicPr>
          <p:nvPr/>
        </p:nvPicPr>
        <p:blipFill>
          <a:blip r:embed="rId4"/>
          <a:stretch>
            <a:fillRect/>
          </a:stretch>
        </p:blipFill>
        <p:spPr>
          <a:xfrm>
            <a:off x="618385" y="2816690"/>
            <a:ext cx="4535215" cy="1719974"/>
          </a:xfrm>
          <a:prstGeom prst="rect">
            <a:avLst/>
          </a:prstGeom>
          <a:ln w="25400">
            <a:solidFill>
              <a:srgbClr val="C00000"/>
            </a:solidFill>
          </a:ln>
          <a:effectLst/>
        </p:spPr>
      </p:pic>
      <p:cxnSp>
        <p:nvCxnSpPr>
          <p:cNvPr id="12" name="Straight Arrow Connector 11"/>
          <p:cNvCxnSpPr/>
          <p:nvPr/>
        </p:nvCxnSpPr>
        <p:spPr>
          <a:xfrm>
            <a:off x="3395127" y="1331721"/>
            <a:ext cx="2651254" cy="1009043"/>
          </a:xfrm>
          <a:prstGeom prst="straightConnector1">
            <a:avLst/>
          </a:prstGeom>
          <a:ln w="19050" cmpd="sng">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1235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Happens Next?</a:t>
            </a:r>
          </a:p>
        </p:txBody>
      </p:sp>
      <p:sp>
        <p:nvSpPr>
          <p:cNvPr id="4" name="TextBox 3">
            <a:extLst>
              <a:ext uri="{FF2B5EF4-FFF2-40B4-BE49-F238E27FC236}">
                <a16:creationId xmlns:a16="http://schemas.microsoft.com/office/drawing/2014/main" id="{CEF12C2F-398A-4208-9905-FF29E8B9CE30}"/>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65</a:t>
            </a:r>
            <a:endParaRPr lang="en-US" dirty="0">
              <a:solidFill>
                <a:schemeClr val="bg2"/>
              </a:solidFill>
            </a:endParaRPr>
          </a:p>
        </p:txBody>
      </p:sp>
      <p:sp>
        <p:nvSpPr>
          <p:cNvPr id="5" name="TextBox 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18105538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Workflow for Budget Transfers</a:t>
            </a:r>
          </a:p>
        </p:txBody>
      </p:sp>
      <p:sp>
        <p:nvSpPr>
          <p:cNvPr id="7" name="TextBox 6">
            <a:extLst>
              <a:ext uri="{FF2B5EF4-FFF2-40B4-BE49-F238E27FC236}">
                <a16:creationId xmlns:a16="http://schemas.microsoft.com/office/drawing/2014/main" id="{872D7809-986F-4112-BEA6-EFDDC1553CD5}"/>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66</a:t>
            </a:r>
            <a:endParaRPr lang="en-US" dirty="0">
              <a:solidFill>
                <a:schemeClr val="bg2"/>
              </a:solidFill>
            </a:endParaRPr>
          </a:p>
        </p:txBody>
      </p:sp>
      <p:sp>
        <p:nvSpPr>
          <p:cNvPr id="8" name="TextBox 7">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graphicFrame>
        <p:nvGraphicFramePr>
          <p:cNvPr id="4" name="Diagram 3"/>
          <p:cNvGraphicFramePr/>
          <p:nvPr>
            <p:extLst>
              <p:ext uri="{D42A27DB-BD31-4B8C-83A1-F6EECF244321}">
                <p14:modId xmlns:p14="http://schemas.microsoft.com/office/powerpoint/2010/main" val="3303441029"/>
              </p:ext>
            </p:extLst>
          </p:nvPr>
        </p:nvGraphicFramePr>
        <p:xfrm>
          <a:off x="1331728" y="533474"/>
          <a:ext cx="6556744" cy="4152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3331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8058150" cy="3507044"/>
          </a:xfrm>
        </p:spPr>
        <p:txBody>
          <a:bodyPr>
            <a:normAutofit/>
          </a:bodyPr>
          <a:lstStyle/>
          <a:p>
            <a:pPr marL="342884" lvl="1" indent="-342884">
              <a:buFont typeface="Arial" panose="020B0604020202020204" pitchFamily="34" charset="0"/>
              <a:buChar char="•"/>
            </a:pPr>
            <a:r>
              <a:rPr lang="en-US" dirty="0"/>
              <a:t>The ‘Budget Transfer</a:t>
            </a:r>
            <a:br>
              <a:rPr lang="en-US" dirty="0"/>
            </a:br>
            <a:r>
              <a:rPr lang="en-US" dirty="0"/>
              <a:t>Report’ link is available</a:t>
            </a:r>
            <a:br>
              <a:rPr lang="en-US" dirty="0"/>
            </a:br>
            <a:r>
              <a:rPr lang="en-US" dirty="0"/>
              <a:t>on the Landing Page</a:t>
            </a:r>
          </a:p>
          <a:p>
            <a:pPr marL="342884" lvl="1" indent="-342884">
              <a:buFont typeface="Arial" panose="020B0604020202020204" pitchFamily="34" charset="0"/>
              <a:buChar char="•"/>
            </a:pPr>
            <a:r>
              <a:rPr lang="en-US" dirty="0"/>
              <a:t>Users can access this </a:t>
            </a:r>
            <a:br>
              <a:rPr lang="en-US" dirty="0"/>
            </a:br>
            <a:r>
              <a:rPr lang="en-US" dirty="0"/>
              <a:t>report at any time</a:t>
            </a:r>
          </a:p>
          <a:p>
            <a:pPr marL="342884" lvl="1" indent="-342884">
              <a:buFont typeface="Arial" panose="020B0604020202020204" pitchFamily="34" charset="0"/>
              <a:buChar char="•"/>
            </a:pPr>
            <a:r>
              <a:rPr lang="en-US" dirty="0"/>
              <a:t>A new webpage will open</a:t>
            </a:r>
          </a:p>
        </p:txBody>
      </p:sp>
      <p:sp>
        <p:nvSpPr>
          <p:cNvPr id="3" name="Title 2"/>
          <p:cNvSpPr>
            <a:spLocks noGrp="1"/>
          </p:cNvSpPr>
          <p:nvPr>
            <p:ph type="title"/>
          </p:nvPr>
        </p:nvSpPr>
        <p:spPr/>
        <p:txBody>
          <a:bodyPr/>
          <a:lstStyle/>
          <a:p>
            <a:r>
              <a:rPr lang="en-US" dirty="0"/>
              <a:t>Landing Page – Budget Transfers Report</a:t>
            </a:r>
          </a:p>
        </p:txBody>
      </p:sp>
      <p:sp>
        <p:nvSpPr>
          <p:cNvPr id="4" name="TextBox 3">
            <a:extLst>
              <a:ext uri="{FF2B5EF4-FFF2-40B4-BE49-F238E27FC236}">
                <a16:creationId xmlns:a16="http://schemas.microsoft.com/office/drawing/2014/main" id="{B2ACD9F5-BCBF-4612-A378-230CC147CBD8}"/>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67</a:t>
            </a:r>
            <a:endParaRPr lang="en-US" dirty="0">
              <a:solidFill>
                <a:schemeClr val="bg2"/>
              </a:solidFill>
            </a:endParaRPr>
          </a:p>
        </p:txBody>
      </p:sp>
      <p:sp>
        <p:nvSpPr>
          <p:cNvPr id="7" name="TextBox 6">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10" name="Picture 9">
            <a:extLst>
              <a:ext uri="{FF2B5EF4-FFF2-40B4-BE49-F238E27FC236}">
                <a16:creationId xmlns:a16="http://schemas.microsoft.com/office/drawing/2014/main" id="{7D113C9A-2127-A45D-1522-6524360EDD9A}"/>
              </a:ext>
            </a:extLst>
          </p:cNvPr>
          <p:cNvPicPr>
            <a:picLocks noChangeAspect="1"/>
          </p:cNvPicPr>
          <p:nvPr/>
        </p:nvPicPr>
        <p:blipFill>
          <a:blip r:embed="rId2"/>
          <a:stretch>
            <a:fillRect/>
          </a:stretch>
        </p:blipFill>
        <p:spPr>
          <a:xfrm>
            <a:off x="4353669" y="819150"/>
            <a:ext cx="3437675" cy="3507045"/>
          </a:xfrm>
          <a:prstGeom prst="rect">
            <a:avLst/>
          </a:prstGeom>
        </p:spPr>
      </p:pic>
      <p:sp>
        <p:nvSpPr>
          <p:cNvPr id="11" name="Arrow: Right 10">
            <a:extLst>
              <a:ext uri="{FF2B5EF4-FFF2-40B4-BE49-F238E27FC236}">
                <a16:creationId xmlns:a16="http://schemas.microsoft.com/office/drawing/2014/main" id="{C7155456-8188-2E4E-CE8E-559BB10F4316}"/>
              </a:ext>
            </a:extLst>
          </p:cNvPr>
          <p:cNvSpPr/>
          <p:nvPr/>
        </p:nvSpPr>
        <p:spPr>
          <a:xfrm>
            <a:off x="3094892" y="3918857"/>
            <a:ext cx="1145512" cy="221064"/>
          </a:xfrm>
          <a:prstGeom prst="rightArrow">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876227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Transfers Report</a:t>
            </a:r>
          </a:p>
        </p:txBody>
      </p:sp>
      <p:sp>
        <p:nvSpPr>
          <p:cNvPr id="7" name="TextBox 6">
            <a:extLst>
              <a:ext uri="{FF2B5EF4-FFF2-40B4-BE49-F238E27FC236}">
                <a16:creationId xmlns:a16="http://schemas.microsoft.com/office/drawing/2014/main" id="{872D7809-986F-4112-BEA6-EFDDC1553CD5}"/>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68</a:t>
            </a:r>
            <a:endParaRPr lang="en-US" dirty="0">
              <a:solidFill>
                <a:schemeClr val="bg2"/>
              </a:solidFill>
            </a:endParaRPr>
          </a:p>
        </p:txBody>
      </p:sp>
      <p:sp>
        <p:nvSpPr>
          <p:cNvPr id="8" name="TextBox 7">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5" name="Picture 4"/>
          <p:cNvPicPr>
            <a:picLocks noChangeAspect="1"/>
          </p:cNvPicPr>
          <p:nvPr/>
        </p:nvPicPr>
        <p:blipFill>
          <a:blip r:embed="rId3"/>
          <a:stretch>
            <a:fillRect/>
          </a:stretch>
        </p:blipFill>
        <p:spPr>
          <a:xfrm>
            <a:off x="838694" y="1170226"/>
            <a:ext cx="7542811" cy="3334865"/>
          </a:xfrm>
          <a:prstGeom prst="rect">
            <a:avLst/>
          </a:prstGeom>
          <a:ln w="25400">
            <a:solidFill>
              <a:srgbClr val="C00000"/>
            </a:solidFill>
          </a:ln>
          <a:effectLst/>
        </p:spPr>
      </p:pic>
    </p:spTree>
    <p:extLst>
      <p:ext uri="{BB962C8B-B14F-4D97-AF65-F5344CB8AC3E}">
        <p14:creationId xmlns:p14="http://schemas.microsoft.com/office/powerpoint/2010/main" val="2546862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50"/>
            <a:ext cx="8229599" cy="3505200"/>
          </a:xfrm>
        </p:spPr>
        <p:txBody>
          <a:bodyPr>
            <a:noAutofit/>
          </a:bodyPr>
          <a:lstStyle/>
          <a:p>
            <a:pPr marL="401638" indent="-401638"/>
            <a:r>
              <a:rPr lang="en-US" dirty="0"/>
              <a:t>Status Sections</a:t>
            </a:r>
          </a:p>
          <a:p>
            <a:pPr marL="801667" lvl="1" indent="-401638"/>
            <a:r>
              <a:rPr lang="en-US" sz="1900" dirty="0"/>
              <a:t>Reconciled: Budget transfer is fully reconciled in Colleague XE and Axiom</a:t>
            </a:r>
          </a:p>
          <a:p>
            <a:pPr marL="801667" lvl="1" indent="-401638"/>
            <a:r>
              <a:rPr lang="en-US" sz="1900" dirty="0"/>
              <a:t>Exported: Budget transfer was exported from Axiom but is not yet posted to and reconciled with Colleague XE</a:t>
            </a:r>
          </a:p>
          <a:p>
            <a:pPr marL="801667" lvl="1" indent="-401638">
              <a:spcAft>
                <a:spcPts val="600"/>
              </a:spcAft>
            </a:pPr>
            <a:r>
              <a:rPr lang="en-US" sz="1900" dirty="0"/>
              <a:t>Submitted: Budget transfer was submitted in Axiom but has not yet been exported to Colleague XE</a:t>
            </a:r>
          </a:p>
          <a:p>
            <a:pPr marL="401638" indent="-401638"/>
            <a:r>
              <a:rPr lang="en-US" dirty="0"/>
              <a:t>What can you see?</a:t>
            </a:r>
          </a:p>
          <a:p>
            <a:pPr marL="801667" lvl="1" indent="-401638"/>
            <a:r>
              <a:rPr lang="en-US" sz="1800" dirty="0"/>
              <a:t>Transfer Requestor sees all their transfers</a:t>
            </a:r>
          </a:p>
          <a:p>
            <a:pPr marL="801667" lvl="1" indent="-401638"/>
            <a:r>
              <a:rPr lang="en-US" sz="1800" dirty="0"/>
              <a:t>Others see transfers depending on ‘Public’ or ‘Private’ designation</a:t>
            </a:r>
          </a:p>
          <a:p>
            <a:pPr marL="801667" lvl="1" indent="-401638"/>
            <a:r>
              <a:rPr lang="en-US" sz="1800" dirty="0"/>
              <a:t>Hyperlinks allow you to open available Budget Transfer plan files</a:t>
            </a:r>
          </a:p>
        </p:txBody>
      </p:sp>
      <p:sp>
        <p:nvSpPr>
          <p:cNvPr id="3" name="Title 2"/>
          <p:cNvSpPr>
            <a:spLocks noGrp="1"/>
          </p:cNvSpPr>
          <p:nvPr>
            <p:ph type="title"/>
          </p:nvPr>
        </p:nvSpPr>
        <p:spPr/>
        <p:txBody>
          <a:bodyPr/>
          <a:lstStyle/>
          <a:p>
            <a:r>
              <a:rPr lang="en-US" dirty="0"/>
              <a:t>Using the Report</a:t>
            </a:r>
          </a:p>
        </p:txBody>
      </p:sp>
      <p:sp>
        <p:nvSpPr>
          <p:cNvPr id="7" name="TextBox 6">
            <a:extLst>
              <a:ext uri="{FF2B5EF4-FFF2-40B4-BE49-F238E27FC236}">
                <a16:creationId xmlns:a16="http://schemas.microsoft.com/office/drawing/2014/main" id="{872D7809-986F-4112-BEA6-EFDDC1553CD5}"/>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69</a:t>
            </a:r>
            <a:endParaRPr lang="en-US" dirty="0">
              <a:solidFill>
                <a:schemeClr val="bg2"/>
              </a:solidFill>
            </a:endParaRPr>
          </a:p>
        </p:txBody>
      </p:sp>
      <p:sp>
        <p:nvSpPr>
          <p:cNvPr id="8" name="TextBox 7">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1246818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a:bodyPr>
          <a:lstStyle/>
          <a:p>
            <a:pPr>
              <a:spcAft>
                <a:spcPts val="600"/>
              </a:spcAft>
            </a:pPr>
            <a:r>
              <a:rPr lang="en-US" dirty="0"/>
              <a:t>Budget Transfers must be balanced (i.e. net neutral)</a:t>
            </a:r>
          </a:p>
          <a:p>
            <a:pPr>
              <a:spcAft>
                <a:spcPts val="600"/>
              </a:spcAft>
            </a:pPr>
            <a:r>
              <a:rPr lang="en-US" dirty="0"/>
              <a:t>Budget Transfers are not allowed between funds</a:t>
            </a:r>
          </a:p>
          <a:p>
            <a:pPr>
              <a:spcAft>
                <a:spcPts val="600"/>
              </a:spcAft>
            </a:pPr>
            <a:r>
              <a:rPr lang="en-US" dirty="0"/>
              <a:t>Fringe benefit transaction will be automatically processed for any transfer including faculty or staff Object Codes</a:t>
            </a:r>
          </a:p>
          <a:p>
            <a:pPr>
              <a:spcAft>
                <a:spcPts val="600"/>
              </a:spcAft>
            </a:pPr>
            <a:r>
              <a:rPr lang="en-US" dirty="0"/>
              <a:t>Users will have ability to request transfers to new Activities or new Account Strings with oversight of UBO and Controller’s Office</a:t>
            </a:r>
          </a:p>
          <a:p>
            <a:pPr>
              <a:spcAft>
                <a:spcPts val="600"/>
              </a:spcAft>
            </a:pPr>
            <a:r>
              <a:rPr lang="en-US" dirty="0"/>
              <a:t>A Mass Upload Utility with cut-and-paste functionality is available through the UBO for transfers with a large number of budget transactions (generally 10 or more rows of data)</a:t>
            </a:r>
          </a:p>
        </p:txBody>
      </p:sp>
      <p:sp>
        <p:nvSpPr>
          <p:cNvPr id="3" name="Title 2"/>
          <p:cNvSpPr>
            <a:spLocks noGrp="1"/>
          </p:cNvSpPr>
          <p:nvPr>
            <p:ph type="title"/>
          </p:nvPr>
        </p:nvSpPr>
        <p:spPr/>
        <p:txBody>
          <a:bodyPr/>
          <a:lstStyle/>
          <a:p>
            <a:r>
              <a:rPr lang="en-US" dirty="0"/>
              <a:t>Things To Know About Budget Transfers</a:t>
            </a:r>
          </a:p>
        </p:txBody>
      </p:sp>
      <p:sp>
        <p:nvSpPr>
          <p:cNvPr id="5" name="TextBox 4">
            <a:extLst>
              <a:ext uri="{FF2B5EF4-FFF2-40B4-BE49-F238E27FC236}">
                <a16:creationId xmlns:a16="http://schemas.microsoft.com/office/drawing/2014/main" id="{6AA963D2-94FC-484B-AA36-510A8F0CACC9}"/>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7</a:t>
            </a:r>
          </a:p>
        </p:txBody>
      </p:sp>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13015326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1" y="1123950"/>
            <a:ext cx="4065180" cy="3505200"/>
          </a:xfrm>
        </p:spPr>
        <p:txBody>
          <a:bodyPr>
            <a:normAutofit/>
          </a:bodyPr>
          <a:lstStyle/>
          <a:p>
            <a:pPr marL="342884" lvl="1" indent="-342884"/>
            <a:r>
              <a:rPr lang="en-US" dirty="0"/>
              <a:t>Report can be filtered to show any of the report groupings</a:t>
            </a:r>
          </a:p>
          <a:p>
            <a:pPr marL="342884" lvl="1" indent="-342884"/>
            <a:r>
              <a:rPr lang="en-US" dirty="0"/>
              <a:t>Click on the filter icon         in the upper-left corner of the screen to open the ‘Filters’ pane</a:t>
            </a:r>
          </a:p>
          <a:p>
            <a:pPr marL="342884" lvl="1" indent="-342884"/>
            <a:r>
              <a:rPr lang="en-US" dirty="0"/>
              <a:t>Use the dropdown function in the ‘View’ field to make a selection</a:t>
            </a:r>
          </a:p>
          <a:p>
            <a:pPr marL="342884" lvl="1" indent="-342884"/>
            <a:r>
              <a:rPr lang="en-US" dirty="0"/>
              <a:t>Click ‘Apply’ to refresh the report</a:t>
            </a:r>
          </a:p>
        </p:txBody>
      </p:sp>
      <p:sp>
        <p:nvSpPr>
          <p:cNvPr id="3" name="Title 2"/>
          <p:cNvSpPr>
            <a:spLocks noGrp="1"/>
          </p:cNvSpPr>
          <p:nvPr>
            <p:ph type="title"/>
          </p:nvPr>
        </p:nvSpPr>
        <p:spPr/>
        <p:txBody>
          <a:bodyPr/>
          <a:lstStyle/>
          <a:p>
            <a:r>
              <a:rPr lang="en-US" dirty="0"/>
              <a:t>Filtering the Report</a:t>
            </a:r>
          </a:p>
        </p:txBody>
      </p:sp>
      <p:sp>
        <p:nvSpPr>
          <p:cNvPr id="4" name="TextBox 3">
            <a:extLst>
              <a:ext uri="{FF2B5EF4-FFF2-40B4-BE49-F238E27FC236}">
                <a16:creationId xmlns:a16="http://schemas.microsoft.com/office/drawing/2014/main" id="{F2D73FEF-1445-4F99-9A31-7348EC3A2C4D}"/>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70</a:t>
            </a:r>
            <a:endParaRPr lang="en-US" dirty="0">
              <a:solidFill>
                <a:schemeClr val="bg2"/>
              </a:solidFill>
            </a:endParaRPr>
          </a:p>
        </p:txBody>
      </p:sp>
      <p:sp>
        <p:nvSpPr>
          <p:cNvPr id="7" name="TextBox 6">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8" name="Picture 7"/>
          <p:cNvPicPr/>
          <p:nvPr/>
        </p:nvPicPr>
        <p:blipFill rotWithShape="1">
          <a:blip r:embed="rId3"/>
          <a:srcRect l="50121" t="9421" r="42516" b="67752"/>
          <a:stretch/>
        </p:blipFill>
        <p:spPr bwMode="auto">
          <a:xfrm>
            <a:off x="5402644" y="1292731"/>
            <a:ext cx="2567305" cy="2486660"/>
          </a:xfrm>
          <a:prstGeom prst="rect">
            <a:avLst/>
          </a:prstGeom>
          <a:ln w="25400">
            <a:solidFill>
              <a:srgbClr val="C00000"/>
            </a:solidFill>
          </a:ln>
          <a:extLst>
            <a:ext uri="{53640926-AAD7-44D8-BBD7-CCE9431645EC}">
              <a14:shadowObscured xmlns:a14="http://schemas.microsoft.com/office/drawing/2010/main"/>
            </a:ext>
          </a:extLst>
        </p:spPr>
      </p:pic>
      <p:pic>
        <p:nvPicPr>
          <p:cNvPr id="9" name="Picture 8"/>
          <p:cNvPicPr/>
          <p:nvPr/>
        </p:nvPicPr>
        <p:blipFill rotWithShape="1">
          <a:blip r:embed="rId3"/>
          <a:srcRect l="53172" t="9421" r="45862" b="87791"/>
          <a:stretch/>
        </p:blipFill>
        <p:spPr bwMode="auto">
          <a:xfrm>
            <a:off x="3205641" y="1817517"/>
            <a:ext cx="336665" cy="3037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84500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49"/>
            <a:ext cx="5029200" cy="3294431"/>
          </a:xfrm>
        </p:spPr>
        <p:txBody>
          <a:bodyPr>
            <a:noAutofit/>
          </a:bodyPr>
          <a:lstStyle/>
          <a:p>
            <a:pPr marL="742915" lvl="2" indent="-342884"/>
            <a:r>
              <a:rPr lang="en-US" sz="2000" dirty="0"/>
              <a:t>Open or return to Landing Page and check the Notification Icon         in the</a:t>
            </a:r>
            <a:br>
              <a:rPr lang="en-US" sz="2000" dirty="0"/>
            </a:br>
            <a:r>
              <a:rPr lang="en-US" sz="2000" dirty="0"/>
              <a:t>upper-left corner</a:t>
            </a:r>
          </a:p>
          <a:p>
            <a:pPr marL="742915" lvl="2" indent="-342884"/>
            <a:r>
              <a:rPr lang="en-US" sz="2000" dirty="0"/>
              <a:t>If there is a red number hovering over the bell, you have Notifications waiting</a:t>
            </a:r>
          </a:p>
          <a:p>
            <a:pPr marL="742915" lvl="2" indent="-342884"/>
            <a:r>
              <a:rPr lang="en-US" sz="2000" dirty="0"/>
              <a:t>Click the bell icon to open the Notifications pane</a:t>
            </a:r>
            <a:endParaRPr lang="en-US" dirty="0"/>
          </a:p>
        </p:txBody>
      </p:sp>
      <p:sp>
        <p:nvSpPr>
          <p:cNvPr id="3" name="Title 2"/>
          <p:cNvSpPr>
            <a:spLocks noGrp="1"/>
          </p:cNvSpPr>
          <p:nvPr>
            <p:ph type="title"/>
          </p:nvPr>
        </p:nvSpPr>
        <p:spPr>
          <a:xfrm>
            <a:off x="457200" y="438150"/>
            <a:ext cx="8229600" cy="381000"/>
          </a:xfrm>
        </p:spPr>
        <p:txBody>
          <a:bodyPr/>
          <a:lstStyle/>
          <a:p>
            <a:r>
              <a:rPr lang="en-US" dirty="0"/>
              <a:t>Budget Transfer Notifications – Web Client</a:t>
            </a:r>
          </a:p>
        </p:txBody>
      </p:sp>
      <p:pic>
        <p:nvPicPr>
          <p:cNvPr id="4" name="Picture 3"/>
          <p:cNvPicPr>
            <a:picLocks noChangeAspect="1"/>
          </p:cNvPicPr>
          <p:nvPr/>
        </p:nvPicPr>
        <p:blipFill>
          <a:blip r:embed="rId3"/>
          <a:stretch>
            <a:fillRect/>
          </a:stretch>
        </p:blipFill>
        <p:spPr>
          <a:xfrm>
            <a:off x="5761584" y="1004396"/>
            <a:ext cx="2428875" cy="781050"/>
          </a:xfrm>
          <a:prstGeom prst="rect">
            <a:avLst/>
          </a:prstGeom>
          <a:ln w="25400">
            <a:solidFill>
              <a:srgbClr val="C00000"/>
            </a:solidFill>
          </a:ln>
          <a:effectLst/>
        </p:spPr>
      </p:pic>
      <p:pic>
        <p:nvPicPr>
          <p:cNvPr id="5" name="Picture 4"/>
          <p:cNvPicPr>
            <a:picLocks noChangeAspect="1"/>
          </p:cNvPicPr>
          <p:nvPr/>
        </p:nvPicPr>
        <p:blipFill rotWithShape="1">
          <a:blip r:embed="rId4"/>
          <a:srcRect b="50721"/>
          <a:stretch/>
        </p:blipFill>
        <p:spPr>
          <a:xfrm>
            <a:off x="5761584" y="2145690"/>
            <a:ext cx="2750410" cy="2388223"/>
          </a:xfrm>
          <a:prstGeom prst="rect">
            <a:avLst/>
          </a:prstGeom>
          <a:ln w="19050">
            <a:solidFill>
              <a:schemeClr val="bg2">
                <a:lumMod val="75000"/>
                <a:lumOff val="25000"/>
              </a:schemeClr>
            </a:solidFill>
          </a:ln>
          <a:effectLst/>
        </p:spPr>
      </p:pic>
      <p:sp>
        <p:nvSpPr>
          <p:cNvPr id="7" name="TextBox 6">
            <a:extLst>
              <a:ext uri="{FF2B5EF4-FFF2-40B4-BE49-F238E27FC236}">
                <a16:creationId xmlns:a16="http://schemas.microsoft.com/office/drawing/2014/main" id="{BCC3BAF5-49E8-41AE-B148-94C4CB389967}"/>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71</a:t>
            </a:r>
            <a:endParaRPr lang="en-US" dirty="0">
              <a:solidFill>
                <a:schemeClr val="bg2"/>
              </a:solidFill>
            </a:endParaRPr>
          </a:p>
        </p:txBody>
      </p:sp>
      <p:cxnSp>
        <p:nvCxnSpPr>
          <p:cNvPr id="6" name="Straight Arrow Connector 5">
            <a:extLst>
              <a:ext uri="{FF2B5EF4-FFF2-40B4-BE49-F238E27FC236}">
                <a16:creationId xmlns:a16="http://schemas.microsoft.com/office/drawing/2014/main" id="{92B12785-2204-4423-A775-17B939D73E7B}"/>
              </a:ext>
            </a:extLst>
          </p:cNvPr>
          <p:cNvCxnSpPr/>
          <p:nvPr/>
        </p:nvCxnSpPr>
        <p:spPr>
          <a:xfrm flipH="1">
            <a:off x="6244684" y="1394921"/>
            <a:ext cx="100360" cy="712659"/>
          </a:xfrm>
          <a:prstGeom prst="straightConnector1">
            <a:avLst/>
          </a:prstGeom>
          <a:ln w="19050" cmpd="sng">
            <a:solidFill>
              <a:schemeClr val="bg2">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pic>
        <p:nvPicPr>
          <p:cNvPr id="10" name="Picture 17" descr="A close up of a logo&#10;&#10;Description generated with very high confidence">
            <a:extLst>
              <a:ext uri="{FF2B5EF4-FFF2-40B4-BE49-F238E27FC236}">
                <a16:creationId xmlns:a16="http://schemas.microsoft.com/office/drawing/2014/main" id="{B94E27F7-7B30-4D95-81B1-BE3A7AC811D9}"/>
              </a:ext>
            </a:extLst>
          </p:cNvPr>
          <p:cNvPicPr>
            <a:picLocks noChangeAspect="1"/>
          </p:cNvPicPr>
          <p:nvPr/>
        </p:nvPicPr>
        <p:blipFill>
          <a:blip r:embed="rId5"/>
          <a:stretch>
            <a:fillRect/>
          </a:stretch>
        </p:blipFill>
        <p:spPr>
          <a:xfrm>
            <a:off x="4105071" y="1469547"/>
            <a:ext cx="410429" cy="299996"/>
          </a:xfrm>
          <a:prstGeom prst="rect">
            <a:avLst/>
          </a:prstGeom>
        </p:spPr>
      </p:pic>
    </p:spTree>
    <p:extLst>
      <p:ext uri="{BB962C8B-B14F-4D97-AF65-F5344CB8AC3E}">
        <p14:creationId xmlns:p14="http://schemas.microsoft.com/office/powerpoint/2010/main" val="19790373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49"/>
            <a:ext cx="4901979" cy="3294431"/>
          </a:xfrm>
        </p:spPr>
        <p:txBody>
          <a:bodyPr>
            <a:noAutofit/>
          </a:bodyPr>
          <a:lstStyle/>
          <a:p>
            <a:pPr marL="742915" lvl="2" indent="-342884"/>
            <a:r>
              <a:rPr lang="en-US" sz="2000" dirty="0"/>
              <a:t>The following data is available for all notifications:</a:t>
            </a:r>
          </a:p>
          <a:p>
            <a:pPr marL="1200091" lvl="3" indent="-342884"/>
            <a:r>
              <a:rPr lang="en-US" dirty="0" err="1"/>
              <a:t>HeaderID</a:t>
            </a:r>
            <a:r>
              <a:rPr lang="en-US" dirty="0"/>
              <a:t> </a:t>
            </a:r>
          </a:p>
          <a:p>
            <a:pPr marL="1200091" lvl="3" indent="-342884"/>
            <a:r>
              <a:rPr lang="en-US" dirty="0"/>
              <a:t>Indication of age of notification (e.g., New, yesterday, 2 days ago)</a:t>
            </a:r>
          </a:p>
          <a:p>
            <a:pPr marL="1200091" lvl="3" indent="-342884">
              <a:spcAft>
                <a:spcPts val="600"/>
              </a:spcAft>
            </a:pPr>
            <a:r>
              <a:rPr lang="en-US" dirty="0"/>
              <a:t>Hyperlink to open the Budget Transfer Plan File</a:t>
            </a:r>
          </a:p>
          <a:p>
            <a:pPr marL="742915" lvl="2" indent="-342884"/>
            <a:r>
              <a:rPr lang="en-US" dirty="0"/>
              <a:t>You can sort and delete notifications in this pane</a:t>
            </a:r>
          </a:p>
        </p:txBody>
      </p:sp>
      <p:sp>
        <p:nvSpPr>
          <p:cNvPr id="3" name="Title 2"/>
          <p:cNvSpPr>
            <a:spLocks noGrp="1"/>
          </p:cNvSpPr>
          <p:nvPr>
            <p:ph type="title"/>
          </p:nvPr>
        </p:nvSpPr>
        <p:spPr>
          <a:xfrm>
            <a:off x="457200" y="438150"/>
            <a:ext cx="8229600" cy="381000"/>
          </a:xfrm>
        </p:spPr>
        <p:txBody>
          <a:bodyPr/>
          <a:lstStyle/>
          <a:p>
            <a:r>
              <a:rPr lang="en-US" dirty="0"/>
              <a:t>Budget Transfer Notifications (cont.)</a:t>
            </a:r>
          </a:p>
        </p:txBody>
      </p:sp>
      <p:pic>
        <p:nvPicPr>
          <p:cNvPr id="5" name="Picture 4"/>
          <p:cNvPicPr>
            <a:picLocks noChangeAspect="1"/>
          </p:cNvPicPr>
          <p:nvPr/>
        </p:nvPicPr>
        <p:blipFill rotWithShape="1">
          <a:blip r:embed="rId3"/>
          <a:srcRect b="50721"/>
          <a:stretch/>
        </p:blipFill>
        <p:spPr>
          <a:xfrm>
            <a:off x="5778735" y="1302852"/>
            <a:ext cx="2750410" cy="2388223"/>
          </a:xfrm>
          <a:prstGeom prst="rect">
            <a:avLst/>
          </a:prstGeom>
          <a:ln w="25400">
            <a:solidFill>
              <a:srgbClr val="C00000"/>
            </a:solidFill>
          </a:ln>
          <a:effectLst/>
        </p:spPr>
      </p:pic>
      <p:sp>
        <p:nvSpPr>
          <p:cNvPr id="7" name="TextBox 6">
            <a:extLst>
              <a:ext uri="{FF2B5EF4-FFF2-40B4-BE49-F238E27FC236}">
                <a16:creationId xmlns:a16="http://schemas.microsoft.com/office/drawing/2014/main" id="{BCC3BAF5-49E8-41AE-B148-94C4CB389967}"/>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72</a:t>
            </a:r>
            <a:endParaRPr lang="en-US" dirty="0">
              <a:solidFill>
                <a:schemeClr val="bg2"/>
              </a:solidFill>
            </a:endParaRPr>
          </a:p>
        </p:txBody>
      </p:sp>
      <p:sp>
        <p:nvSpPr>
          <p:cNvPr id="9" name="TextBox 8">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39141148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475585" y="1178559"/>
            <a:ext cx="2053560" cy="3511333"/>
          </a:xfrm>
          <a:prstGeom prst="rect">
            <a:avLst/>
          </a:prstGeom>
          <a:effectLst>
            <a:outerShdw blurRad="63500" sx="102000" sy="102000" algn="ctr" rotWithShape="0">
              <a:prstClr val="black">
                <a:alpha val="40000"/>
              </a:prstClr>
            </a:outerShdw>
          </a:effectLst>
        </p:spPr>
      </p:pic>
      <p:sp>
        <p:nvSpPr>
          <p:cNvPr id="2" name="Content Placeholder 1"/>
          <p:cNvSpPr>
            <a:spLocks noGrp="1"/>
          </p:cNvSpPr>
          <p:nvPr>
            <p:ph idx="10"/>
          </p:nvPr>
        </p:nvSpPr>
        <p:spPr>
          <a:xfrm>
            <a:off x="457200" y="1123949"/>
            <a:ext cx="5721918" cy="3476015"/>
          </a:xfrm>
        </p:spPr>
        <p:txBody>
          <a:bodyPr>
            <a:normAutofit/>
          </a:bodyPr>
          <a:lstStyle/>
          <a:p>
            <a:pPr marL="742915" lvl="2" indent="-342884">
              <a:spcAft>
                <a:spcPts val="600"/>
              </a:spcAft>
            </a:pPr>
            <a:r>
              <a:rPr lang="en-US" dirty="0"/>
              <a:t>Open Landing Page in Windows Client </a:t>
            </a:r>
          </a:p>
          <a:p>
            <a:pPr marL="742915" lvl="2" indent="-342884">
              <a:spcAft>
                <a:spcPts val="600"/>
              </a:spcAft>
            </a:pPr>
            <a:r>
              <a:rPr lang="en-US" dirty="0"/>
              <a:t>If you have recent notifications, the ‘Notifications’ tab of the Axiom Assistant will be open </a:t>
            </a:r>
          </a:p>
          <a:p>
            <a:pPr marL="742915" lvl="2" indent="-342884">
              <a:spcAft>
                <a:spcPts val="600"/>
              </a:spcAft>
            </a:pPr>
            <a:r>
              <a:rPr lang="en-US" dirty="0"/>
              <a:t>Click on ‘&gt;’ to expand</a:t>
            </a:r>
          </a:p>
          <a:p>
            <a:pPr marL="742915" lvl="2" indent="-342884"/>
            <a:r>
              <a:rPr lang="en-US" dirty="0"/>
              <a:t>Notifications appear </a:t>
            </a:r>
            <a:br>
              <a:rPr lang="en-US" dirty="0"/>
            </a:br>
            <a:r>
              <a:rPr lang="en-US" dirty="0"/>
              <a:t>showing:</a:t>
            </a:r>
          </a:p>
          <a:p>
            <a:pPr marL="1200091" lvl="3" indent="-342884"/>
            <a:r>
              <a:rPr lang="en-US" dirty="0" err="1"/>
              <a:t>HeaderID</a:t>
            </a:r>
            <a:r>
              <a:rPr lang="en-US" dirty="0"/>
              <a:t> </a:t>
            </a:r>
          </a:p>
          <a:p>
            <a:pPr marL="1200091" lvl="3" indent="-342884"/>
            <a:r>
              <a:rPr lang="en-US" dirty="0"/>
              <a:t>Age of notification</a:t>
            </a:r>
          </a:p>
          <a:p>
            <a:pPr marL="1200091" lvl="3" indent="-342884">
              <a:spcAft>
                <a:spcPts val="600"/>
              </a:spcAft>
            </a:pPr>
            <a:r>
              <a:rPr lang="en-US" dirty="0"/>
              <a:t>Hyperlink to open the transfer</a:t>
            </a:r>
          </a:p>
        </p:txBody>
      </p:sp>
      <p:sp>
        <p:nvSpPr>
          <p:cNvPr id="3" name="Title 2"/>
          <p:cNvSpPr>
            <a:spLocks noGrp="1"/>
          </p:cNvSpPr>
          <p:nvPr>
            <p:ph type="title"/>
          </p:nvPr>
        </p:nvSpPr>
        <p:spPr/>
        <p:txBody>
          <a:bodyPr/>
          <a:lstStyle/>
          <a:p>
            <a:r>
              <a:rPr lang="en-US" dirty="0"/>
              <a:t>Budget Transfer Notifications – Windows Client</a:t>
            </a:r>
          </a:p>
        </p:txBody>
      </p:sp>
      <p:pic>
        <p:nvPicPr>
          <p:cNvPr id="7" name="Picture 6"/>
          <p:cNvPicPr>
            <a:picLocks noChangeAspect="1"/>
          </p:cNvPicPr>
          <p:nvPr/>
        </p:nvPicPr>
        <p:blipFill>
          <a:blip r:embed="rId4"/>
          <a:stretch>
            <a:fillRect/>
          </a:stretch>
        </p:blipFill>
        <p:spPr>
          <a:xfrm>
            <a:off x="3857976" y="2518619"/>
            <a:ext cx="2469376" cy="1012039"/>
          </a:xfrm>
          <a:prstGeom prst="rect">
            <a:avLst/>
          </a:prstGeom>
          <a:ln>
            <a:noFill/>
          </a:ln>
          <a:effectLst>
            <a:outerShdw blurRad="63500" sx="102000" sy="102000" algn="ctr" rotWithShape="0">
              <a:prstClr val="black">
                <a:alpha val="40000"/>
              </a:prstClr>
            </a:outerShdw>
          </a:effectLst>
        </p:spPr>
      </p:pic>
      <p:cxnSp>
        <p:nvCxnSpPr>
          <p:cNvPr id="8" name="Straight Arrow Connector 7"/>
          <p:cNvCxnSpPr/>
          <p:nvPr/>
        </p:nvCxnSpPr>
        <p:spPr>
          <a:xfrm flipH="1">
            <a:off x="5675971" y="1731668"/>
            <a:ext cx="1104276" cy="786951"/>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68A4D642-7365-4449-9908-70FCA7B5396D}"/>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73</a:t>
            </a:r>
            <a:endParaRPr lang="en-US" dirty="0">
              <a:solidFill>
                <a:schemeClr val="bg2"/>
              </a:solidFill>
            </a:endParaRPr>
          </a:p>
        </p:txBody>
      </p:sp>
      <p:sp>
        <p:nvSpPr>
          <p:cNvPr id="9" name="TextBox 8">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24420811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1123949"/>
            <a:ext cx="8138160" cy="3476015"/>
          </a:xfrm>
        </p:spPr>
        <p:txBody>
          <a:bodyPr>
            <a:normAutofit/>
          </a:bodyPr>
          <a:lstStyle/>
          <a:p>
            <a:pPr marL="742915" lvl="2" indent="-342884">
              <a:spcAft>
                <a:spcPts val="600"/>
              </a:spcAft>
            </a:pPr>
            <a:r>
              <a:rPr lang="en-US" sz="2000" dirty="0"/>
              <a:t>Axiom does provide e-mail notification capabilities for most activities</a:t>
            </a:r>
          </a:p>
          <a:p>
            <a:pPr marL="742915" lvl="2" indent="-342884">
              <a:spcAft>
                <a:spcPts val="600"/>
              </a:spcAft>
            </a:pPr>
            <a:r>
              <a:rPr lang="en-US" sz="2000" dirty="0"/>
              <a:t>E-mail protocol is still in development</a:t>
            </a:r>
          </a:p>
          <a:p>
            <a:pPr marL="742915" lvl="2" indent="-342884">
              <a:spcAft>
                <a:spcPts val="600"/>
              </a:spcAft>
            </a:pPr>
            <a:r>
              <a:rPr lang="en-US" sz="2000" dirty="0"/>
              <a:t>Need to balance sharing data with e-mail fatigue </a:t>
            </a:r>
          </a:p>
          <a:p>
            <a:pPr marL="742915" lvl="2" indent="-342884">
              <a:spcAft>
                <a:spcPts val="600"/>
              </a:spcAft>
            </a:pPr>
            <a:r>
              <a:rPr lang="en-US" sz="2000" dirty="0"/>
              <a:t>The UBO will be working with the Major Financial Managers to determine:</a:t>
            </a:r>
          </a:p>
          <a:p>
            <a:pPr marL="1200091" lvl="3" indent="-342884">
              <a:spcAft>
                <a:spcPts val="600"/>
              </a:spcAft>
            </a:pPr>
            <a:r>
              <a:rPr lang="en-US" dirty="0"/>
              <a:t>Which actions warrant an e-mail </a:t>
            </a:r>
          </a:p>
          <a:p>
            <a:pPr marL="1200091" lvl="3" indent="-342884">
              <a:spcAft>
                <a:spcPts val="600"/>
              </a:spcAft>
            </a:pPr>
            <a:r>
              <a:rPr lang="en-US" dirty="0"/>
              <a:t>Which people should receive e-mails</a:t>
            </a:r>
          </a:p>
          <a:p>
            <a:pPr marL="1200091" lvl="3" indent="-342884">
              <a:spcAft>
                <a:spcPts val="600"/>
              </a:spcAft>
            </a:pPr>
            <a:r>
              <a:rPr lang="en-US" dirty="0"/>
              <a:t>Timing of e-mails</a:t>
            </a:r>
          </a:p>
        </p:txBody>
      </p:sp>
      <p:sp>
        <p:nvSpPr>
          <p:cNvPr id="3" name="Title 2"/>
          <p:cNvSpPr>
            <a:spLocks noGrp="1"/>
          </p:cNvSpPr>
          <p:nvPr>
            <p:ph type="title"/>
          </p:nvPr>
        </p:nvSpPr>
        <p:spPr/>
        <p:txBody>
          <a:bodyPr/>
          <a:lstStyle/>
          <a:p>
            <a:r>
              <a:rPr lang="en-US" dirty="0"/>
              <a:t>Budget Transfer Notifications – E-mails</a:t>
            </a:r>
          </a:p>
        </p:txBody>
      </p:sp>
      <p:sp>
        <p:nvSpPr>
          <p:cNvPr id="5" name="TextBox 4">
            <a:extLst>
              <a:ext uri="{FF2B5EF4-FFF2-40B4-BE49-F238E27FC236}">
                <a16:creationId xmlns:a16="http://schemas.microsoft.com/office/drawing/2014/main" id="{B22625EC-86EA-42D5-8784-A2A3EE349D1F}"/>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74</a:t>
            </a:r>
            <a:endParaRPr lang="en-US" dirty="0">
              <a:solidFill>
                <a:schemeClr val="bg2"/>
              </a:solidFill>
            </a:endParaRPr>
          </a:p>
        </p:txBody>
      </p:sp>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21210019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Where Can I Get Help with Budget Transfers?</a:t>
            </a:r>
          </a:p>
        </p:txBody>
      </p:sp>
      <p:sp>
        <p:nvSpPr>
          <p:cNvPr id="4" name="TextBox 3">
            <a:extLst>
              <a:ext uri="{FF2B5EF4-FFF2-40B4-BE49-F238E27FC236}">
                <a16:creationId xmlns:a16="http://schemas.microsoft.com/office/drawing/2014/main" id="{0CDCCCF7-8333-4743-82A0-1B91D9EF88E4}"/>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75</a:t>
            </a:r>
            <a:endParaRPr lang="en-US" dirty="0">
              <a:solidFill>
                <a:schemeClr val="bg2"/>
              </a:solidFill>
            </a:endParaRPr>
          </a:p>
        </p:txBody>
      </p:sp>
      <p:sp>
        <p:nvSpPr>
          <p:cNvPr id="5" name="TextBox 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5723678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457200" y="875152"/>
            <a:ext cx="8229600" cy="3899016"/>
          </a:xfrm>
        </p:spPr>
        <p:txBody>
          <a:bodyPr>
            <a:noAutofit/>
          </a:bodyPr>
          <a:lstStyle/>
          <a:p>
            <a:r>
              <a:rPr lang="en-US" dirty="0"/>
              <a:t>EngageSU Curricula:</a:t>
            </a:r>
          </a:p>
          <a:p>
            <a:pPr lvl="1"/>
            <a:r>
              <a:rPr lang="en-US" sz="1800" dirty="0"/>
              <a:t>Access EngageSU through the MySU portal</a:t>
            </a:r>
          </a:p>
          <a:p>
            <a:pPr lvl="1"/>
            <a:r>
              <a:rPr lang="en-US" sz="1800" dirty="0"/>
              <a:t>Curricula include training slide decks, handouts, videos, etc. for the various Axiom modules and processes </a:t>
            </a:r>
          </a:p>
          <a:p>
            <a:pPr lvl="1">
              <a:spcAft>
                <a:spcPts val="600"/>
              </a:spcAft>
            </a:pPr>
            <a:r>
              <a:rPr lang="en-US" sz="1800" dirty="0"/>
              <a:t>The UBO will use EngageSU to schedule Open Labs and/or In-Person Training Sessions  </a:t>
            </a:r>
          </a:p>
          <a:p>
            <a:r>
              <a:rPr lang="en-US" dirty="0"/>
              <a:t>Contact the UBO</a:t>
            </a:r>
          </a:p>
          <a:p>
            <a:pPr lvl="1"/>
            <a:r>
              <a:rPr lang="en-US" sz="1800" dirty="0"/>
              <a:t>Axiom General Questions: </a:t>
            </a:r>
            <a:r>
              <a:rPr lang="en-US" sz="1800" dirty="0">
                <a:hlinkClick r:id="rId2"/>
              </a:rPr>
              <a:t>ubo@seattleu.edu</a:t>
            </a:r>
            <a:endParaRPr lang="en-US" sz="1800" dirty="0"/>
          </a:p>
          <a:p>
            <a:pPr lvl="1"/>
            <a:r>
              <a:rPr lang="en-US" sz="1800" dirty="0"/>
              <a:t>Axiom Labor Planning: Brent Hanada, </a:t>
            </a:r>
            <a:r>
              <a:rPr lang="en-US" sz="1800" dirty="0">
                <a:hlinkClick r:id="rId3"/>
              </a:rPr>
              <a:t>hanadab@seattleu.edu</a:t>
            </a:r>
            <a:endParaRPr lang="en-US" sz="1800" dirty="0"/>
          </a:p>
          <a:p>
            <a:pPr lvl="1"/>
            <a:r>
              <a:rPr lang="en-US" sz="1800" dirty="0"/>
              <a:t>Org Hierarchy and Axiom Permissions: Nick Conte</a:t>
            </a:r>
            <a:r>
              <a:rPr lang="en-US" sz="1800"/>
              <a:t>, </a:t>
            </a:r>
            <a:r>
              <a:rPr lang="en-US" sz="1800">
                <a:hlinkClick r:id="rId4"/>
              </a:rPr>
              <a:t>nconte@seattleu.edu</a:t>
            </a:r>
            <a:endParaRPr lang="en-US" sz="1800" dirty="0"/>
          </a:p>
          <a:p>
            <a:pPr marL="57148" indent="0">
              <a:buNone/>
            </a:pPr>
            <a:endParaRPr lang="en-US" dirty="0"/>
          </a:p>
        </p:txBody>
      </p:sp>
      <p:sp>
        <p:nvSpPr>
          <p:cNvPr id="3" name="Title 2"/>
          <p:cNvSpPr>
            <a:spLocks noGrp="1"/>
          </p:cNvSpPr>
          <p:nvPr>
            <p:ph type="title"/>
          </p:nvPr>
        </p:nvSpPr>
        <p:spPr/>
        <p:txBody>
          <a:bodyPr/>
          <a:lstStyle/>
          <a:p>
            <a:r>
              <a:rPr lang="en-US" dirty="0"/>
              <a:t>Resources</a:t>
            </a:r>
          </a:p>
        </p:txBody>
      </p:sp>
      <p:sp>
        <p:nvSpPr>
          <p:cNvPr id="5" name="TextBox 4">
            <a:extLst>
              <a:ext uri="{FF2B5EF4-FFF2-40B4-BE49-F238E27FC236}">
                <a16:creationId xmlns:a16="http://schemas.microsoft.com/office/drawing/2014/main" id="{D0B6EC66-E7A5-4DE6-B5E1-1E1C60BDB3D1}"/>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cs typeface="Calibri"/>
              </a:rPr>
              <a:t>76</a:t>
            </a:r>
            <a:endParaRPr lang="en-US" dirty="0">
              <a:solidFill>
                <a:schemeClr val="bg2"/>
              </a:solidFill>
            </a:endParaRPr>
          </a:p>
        </p:txBody>
      </p:sp>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4161055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a:bodyPr>
          <a:lstStyle/>
          <a:p>
            <a:r>
              <a:rPr lang="en-US" dirty="0"/>
              <a:t>An Axiom user in span of financial oversight of the Activity for which budget will be reduced</a:t>
            </a:r>
          </a:p>
          <a:p>
            <a:r>
              <a:rPr lang="en-US" dirty="0"/>
              <a:t>Reporting Unit code related to Activity being reduced</a:t>
            </a:r>
          </a:p>
          <a:p>
            <a:r>
              <a:rPr lang="en-US" dirty="0"/>
              <a:t>Account Strings (17 digits) for all transactions (to and from)</a:t>
            </a:r>
          </a:p>
          <a:p>
            <a:pPr lvl="1"/>
            <a:r>
              <a:rPr lang="en-US" sz="1800" dirty="0"/>
              <a:t>Fund (2 digits), Function (1 digit), Activity (6 digits), Object (7 digits)</a:t>
            </a:r>
          </a:p>
          <a:p>
            <a:pPr lvl="1"/>
            <a:r>
              <a:rPr lang="en-US" sz="1800" dirty="0"/>
              <a:t>Location (1 digit) is not required</a:t>
            </a:r>
          </a:p>
          <a:p>
            <a:r>
              <a:rPr lang="en-US" dirty="0"/>
              <a:t>Budget spread methodology and determinations for all transactions</a:t>
            </a:r>
          </a:p>
          <a:p>
            <a:r>
              <a:rPr lang="en-US" dirty="0"/>
              <a:t>Position Control Code (PCC) and Full-Time Equivalency (FTE) updates for budget adjustments impacting controlled faculty and/or staff positions</a:t>
            </a:r>
          </a:p>
        </p:txBody>
      </p:sp>
      <p:sp>
        <p:nvSpPr>
          <p:cNvPr id="4" name="Title 3"/>
          <p:cNvSpPr>
            <a:spLocks noGrp="1"/>
          </p:cNvSpPr>
          <p:nvPr>
            <p:ph type="title"/>
          </p:nvPr>
        </p:nvSpPr>
        <p:spPr>
          <a:xfrm>
            <a:off x="457200" y="438150"/>
            <a:ext cx="8229600" cy="708070"/>
          </a:xfrm>
        </p:spPr>
        <p:txBody>
          <a:bodyPr/>
          <a:lstStyle/>
          <a:p>
            <a:r>
              <a:rPr lang="en-US" dirty="0"/>
              <a:t>What Is Required To Create a Budget Transfer?</a:t>
            </a:r>
          </a:p>
        </p:txBody>
      </p:sp>
      <p:sp>
        <p:nvSpPr>
          <p:cNvPr id="3" name="TextBox 2">
            <a:extLst>
              <a:ext uri="{FF2B5EF4-FFF2-40B4-BE49-F238E27FC236}">
                <a16:creationId xmlns:a16="http://schemas.microsoft.com/office/drawing/2014/main" id="{17228672-7F1C-4482-A608-078558FF73DA}"/>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8</a:t>
            </a:r>
          </a:p>
        </p:txBody>
      </p:sp>
      <p:sp>
        <p:nvSpPr>
          <p:cNvPr id="6" name="TextBox 5">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4045745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Launching and Navigating Axiom</a:t>
            </a:r>
          </a:p>
        </p:txBody>
      </p:sp>
      <p:sp>
        <p:nvSpPr>
          <p:cNvPr id="4" name="TextBox 3">
            <a:extLst>
              <a:ext uri="{FF2B5EF4-FFF2-40B4-BE49-F238E27FC236}">
                <a16:creationId xmlns:a16="http://schemas.microsoft.com/office/drawing/2014/main" id="{D53202C4-83B7-49DC-AA22-B985BD41C4FF}"/>
              </a:ext>
            </a:extLst>
          </p:cNvPr>
          <p:cNvSpPr txBox="1"/>
          <p:nvPr/>
        </p:nvSpPr>
        <p:spPr>
          <a:xfrm>
            <a:off x="0" y="4779820"/>
            <a:ext cx="91439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ctr"/>
            <a:r>
              <a:rPr lang="en-US" dirty="0">
                <a:solidFill>
                  <a:schemeClr val="bg2"/>
                </a:solidFill>
              </a:rPr>
              <a:t>9</a:t>
            </a:r>
          </a:p>
        </p:txBody>
      </p:sp>
      <p:sp>
        <p:nvSpPr>
          <p:cNvPr id="5" name="TextBox 4">
            <a:extLst>
              <a:ext uri="{FF2B5EF4-FFF2-40B4-BE49-F238E27FC236}">
                <a16:creationId xmlns:a16="http://schemas.microsoft.com/office/drawing/2014/main" id="{D2EA8C36-6650-4487-899A-6F41237D8ACF}"/>
              </a:ext>
            </a:extLst>
          </p:cNvPr>
          <p:cNvSpPr txBox="1"/>
          <p:nvPr/>
        </p:nvSpPr>
        <p:spPr>
          <a:xfrm>
            <a:off x="7914290" y="4866501"/>
            <a:ext cx="1229710" cy="27699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lgn="r"/>
            <a:r>
              <a:rPr lang="en-US" sz="1200" dirty="0">
                <a:solidFill>
                  <a:schemeClr val="bg2"/>
                </a:solidFill>
              </a:rPr>
              <a:t>Revised 9/14/22</a:t>
            </a:r>
            <a:endParaRPr lang="en-US" sz="1200" dirty="0">
              <a:solidFill>
                <a:schemeClr val="bg2"/>
              </a:solidFill>
              <a:cs typeface="Calibri"/>
            </a:endParaRPr>
          </a:p>
        </p:txBody>
      </p:sp>
    </p:spTree>
    <p:extLst>
      <p:ext uri="{BB962C8B-B14F-4D97-AF65-F5344CB8AC3E}">
        <p14:creationId xmlns:p14="http://schemas.microsoft.com/office/powerpoint/2010/main" val="1006128876"/>
      </p:ext>
    </p:extLst>
  </p:cSld>
  <p:clrMapOvr>
    <a:masterClrMapping/>
  </p:clrMapOvr>
</p:sld>
</file>

<file path=ppt/theme/theme1.xml><?xml version="1.0" encoding="utf-8"?>
<a:theme xmlns:a="http://schemas.openxmlformats.org/drawingml/2006/main" name="Office Theme">
  <a:themeElements>
    <a:clrScheme name="Custom 11">
      <a:dk1>
        <a:srgbClr val="7F7F7F"/>
      </a:dk1>
      <a:lt1>
        <a:sysClr val="window" lastClr="FFFFFF"/>
      </a:lt1>
      <a:dk2>
        <a:srgbClr val="565656"/>
      </a:dk2>
      <a:lt2>
        <a:srgbClr val="000000"/>
      </a:lt2>
      <a:accent1>
        <a:srgbClr val="005DA6"/>
      </a:accent1>
      <a:accent2>
        <a:srgbClr val="0F4891"/>
      </a:accent2>
      <a:accent3>
        <a:srgbClr val="002D73"/>
      </a:accent3>
      <a:accent4>
        <a:srgbClr val="0071BA"/>
      </a:accent4>
      <a:accent5>
        <a:srgbClr val="00A7CF"/>
      </a:accent5>
      <a:accent6>
        <a:srgbClr val="0CC0DC"/>
      </a:accent6>
      <a:hlink>
        <a:srgbClr val="0CC0DC"/>
      </a:hlink>
      <a:folHlink>
        <a:srgbClr val="92929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dk1"/>
        </a:lnRef>
        <a:fillRef idx="1">
          <a:schemeClr val="lt1"/>
        </a:fillRef>
        <a:effectRef idx="0">
          <a:schemeClr val="dk1"/>
        </a:effectRef>
        <a:fontRef idx="minor">
          <a:schemeClr val="dk1"/>
        </a:fontRef>
      </a:style>
    </a:spDef>
    <a:lnDef>
      <a:spPr>
        <a:ln w="12700" cmpd="sng">
          <a:solidFill>
            <a:srgbClr val="005DA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igami left patter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E1C36C24803645B26C275D536BC174" ma:contentTypeVersion="2" ma:contentTypeDescription="Create a new document." ma:contentTypeScope="" ma:versionID="bb17846b1458cdf212cd2b3fdb8609b6">
  <xsd:schema xmlns:xsd="http://www.w3.org/2001/XMLSchema" xmlns:xs="http://www.w3.org/2001/XMLSchema" xmlns:p="http://schemas.microsoft.com/office/2006/metadata/properties" xmlns:ns2="512ffff4-ef20-4e0f-9b12-6aa01fad6c60" targetNamespace="http://schemas.microsoft.com/office/2006/metadata/properties" ma:root="true" ma:fieldsID="e4eef7f9369fee11184f18edfcae2c23" ns2:_="">
    <xsd:import namespace="512ffff4-ef20-4e0f-9b12-6aa01fad6c6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2ffff4-ef20-4e0f-9b12-6aa01fad6c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27AB76-C830-4FAE-8C3A-FD5B1C5D6B02}">
  <ds:schemaRefs>
    <ds:schemaRef ds:uri="512ffff4-ef20-4e0f-9b12-6aa01fad6c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81E07D5-CA24-467D-ACE0-274ADE35A793}">
  <ds:schemaRefs>
    <ds:schemaRef ds:uri="http://schemas.microsoft.com/sharepoint/v3/contenttype/forms"/>
  </ds:schemaRefs>
</ds:datastoreItem>
</file>

<file path=customXml/itemProps3.xml><?xml version="1.0" encoding="utf-8"?>
<ds:datastoreItem xmlns:ds="http://schemas.openxmlformats.org/officeDocument/2006/customXml" ds:itemID="{49D9D823-3920-4298-9CBE-DB454AA44704}">
  <ds:schemaRefs>
    <ds:schemaRef ds:uri="http://schemas.microsoft.com/office/2006/documentManagement/types"/>
    <ds:schemaRef ds:uri="http://www.w3.org/XML/1998/namespace"/>
    <ds:schemaRef ds:uri="http://purl.org/dc/dcmitype/"/>
    <ds:schemaRef ds:uri="http://schemas.openxmlformats.org/package/2006/metadata/core-properties"/>
    <ds:schemaRef ds:uri="http://purl.org/dc/elements/1.1/"/>
    <ds:schemaRef ds:uri="http://purl.org/dc/terms/"/>
    <ds:schemaRef ds:uri="512ffff4-ef20-4e0f-9b12-6aa01fad6c60"/>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942</TotalTime>
  <Words>5191</Words>
  <Application>Microsoft Office PowerPoint</Application>
  <PresentationFormat>On-screen Show (16:9)</PresentationFormat>
  <Paragraphs>627</Paragraphs>
  <Slides>76</Slides>
  <Notes>48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76</vt:i4>
      </vt:variant>
    </vt:vector>
  </HeadingPairs>
  <TitlesOfParts>
    <vt:vector size="81" baseType="lpstr">
      <vt:lpstr>Arial</vt:lpstr>
      <vt:lpstr>Calibri</vt:lpstr>
      <vt:lpstr>Segoe UI Semibold</vt:lpstr>
      <vt:lpstr>Office Theme</vt:lpstr>
      <vt:lpstr>Origami left pattern</vt:lpstr>
      <vt:lpstr>PowerPoint Presentation</vt:lpstr>
      <vt:lpstr>PowerPoint Presentation</vt:lpstr>
      <vt:lpstr>PowerPoint Presentation</vt:lpstr>
      <vt:lpstr>General Information About Budgets</vt:lpstr>
      <vt:lpstr>Base vs. One-time Budget</vt:lpstr>
      <vt:lpstr>Budget Transfer Overview</vt:lpstr>
      <vt:lpstr>Things To Know About Budget Transfers</vt:lpstr>
      <vt:lpstr>What Is Required To Create a Budget Transfer?</vt:lpstr>
      <vt:lpstr>PowerPoint Presentation</vt:lpstr>
      <vt:lpstr>Launching Axiom</vt:lpstr>
      <vt:lpstr>Web Client Landing Page</vt:lpstr>
      <vt:lpstr>PowerPoint Presentation</vt:lpstr>
      <vt:lpstr>Landing Page</vt:lpstr>
      <vt:lpstr>Initial Data Required </vt:lpstr>
      <vt:lpstr>Selecting Reporting Unit </vt:lpstr>
      <vt:lpstr>Reporting Unit Codes</vt:lpstr>
      <vt:lpstr>Will an activity under your oversight be reduced?</vt:lpstr>
      <vt:lpstr>Selecting ‘No’</vt:lpstr>
      <vt:lpstr>Selecting ‘Yes’</vt:lpstr>
      <vt:lpstr>Public or Private?</vt:lpstr>
      <vt:lpstr>When Should the Transfer be ‘Public’?</vt:lpstr>
      <vt:lpstr>When Should the Transfer be ‘Private’?</vt:lpstr>
      <vt:lpstr>Selecting Reporting Unit </vt:lpstr>
      <vt:lpstr>Selecting a Fund</vt:lpstr>
      <vt:lpstr>Create Budget Transfer </vt:lpstr>
      <vt:lpstr>Reclassification Warning</vt:lpstr>
      <vt:lpstr>PowerPoint Presentation</vt:lpstr>
      <vt:lpstr>Budget Transfer Header Screen </vt:lpstr>
      <vt:lpstr>Budget Transfer Header: Identifying Data  </vt:lpstr>
      <vt:lpstr>Budget Transfer Header: Duration  </vt:lpstr>
      <vt:lpstr>Budget Transfer Header: Short Description  </vt:lpstr>
      <vt:lpstr>Budget Transfer Header: Long Descriptions  </vt:lpstr>
      <vt:lpstr>Budget Transfer Header: Option Icons</vt:lpstr>
      <vt:lpstr>Budget Transfer Header: Adding an Attachment</vt:lpstr>
      <vt:lpstr>Budget Transfer Header: Deleting or Editing Attachment</vt:lpstr>
      <vt:lpstr>Budget Transfer Header: Navigation Options </vt:lpstr>
      <vt:lpstr>Budget Transfer Header: Save Changes </vt:lpstr>
      <vt:lpstr>Budget Transfer Header: Fixing Data Errors </vt:lpstr>
      <vt:lpstr>PowerPoint Presentation</vt:lpstr>
      <vt:lpstr>Budget Transfer Details: Identifying Data </vt:lpstr>
      <vt:lpstr>Budget Transfer Details: Data Layout</vt:lpstr>
      <vt:lpstr>Budget Transfer Details: Columns</vt:lpstr>
      <vt:lpstr>Budget Transfer Details: Columns (cont.)</vt:lpstr>
      <vt:lpstr>Budget Transfer Details: Columns (cont.)</vt:lpstr>
      <vt:lpstr>Budget Transfer Details: Rows</vt:lpstr>
      <vt:lpstr>Budget Transfer Details: Fringe Benefits</vt:lpstr>
      <vt:lpstr>Budget Transfer Details: Adding a Row</vt:lpstr>
      <vt:lpstr>Budget Transfer Details: Select Calc Method</vt:lpstr>
      <vt:lpstr>A Word about Spreading Budgets</vt:lpstr>
      <vt:lpstr>Budget Transfer Details: Adding Account String Information</vt:lpstr>
      <vt:lpstr>Budget Transfer Details: Account String Selections</vt:lpstr>
      <vt:lpstr>Budget Transfer Details: Common Errors</vt:lpstr>
      <vt:lpstr>Budget Transfer Details: Remaining Data Input</vt:lpstr>
      <vt:lpstr>Budget Transfer Details: Insert Detail - Monthly</vt:lpstr>
      <vt:lpstr>Budget Transfer Details: Insert Detail - Total</vt:lpstr>
      <vt:lpstr>Budget Transfer Details: Spread Options</vt:lpstr>
      <vt:lpstr>Budget Transfer Details: FTE and PCC</vt:lpstr>
      <vt:lpstr>Budget Transfer Details: Validation Legend</vt:lpstr>
      <vt:lpstr>Budget Transfer Details: Using the ‘Del’ Option</vt:lpstr>
      <vt:lpstr>Budget Transfer Details: Finish Data Input</vt:lpstr>
      <vt:lpstr>PowerPoint Presentation</vt:lpstr>
      <vt:lpstr>Submitting: Save Changes </vt:lpstr>
      <vt:lpstr>Submitting: Submit Entry</vt:lpstr>
      <vt:lpstr>Submitting: Process Completed</vt:lpstr>
      <vt:lpstr>PowerPoint Presentation</vt:lpstr>
      <vt:lpstr>Workflow for Budget Transfers</vt:lpstr>
      <vt:lpstr>Landing Page – Budget Transfers Report</vt:lpstr>
      <vt:lpstr>Budget Transfers Report</vt:lpstr>
      <vt:lpstr>Using the Report</vt:lpstr>
      <vt:lpstr>Filtering the Report</vt:lpstr>
      <vt:lpstr>Budget Transfer Notifications – Web Client</vt:lpstr>
      <vt:lpstr>Budget Transfer Notifications (cont.)</vt:lpstr>
      <vt:lpstr>Budget Transfer Notifications – Windows Client</vt:lpstr>
      <vt:lpstr>Budget Transfer Notifications – E-mails</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Conte, Nicholas</dc:creator>
  <cp:lastModifiedBy>Conte, Nicholas</cp:lastModifiedBy>
  <cp:revision>127</cp:revision>
  <cp:lastPrinted>2018-06-18T02:35:46Z</cp:lastPrinted>
  <dcterms:modified xsi:type="dcterms:W3CDTF">2022-09-14T17:56:31Z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0x0101003DE1C36C24803645B26C275D536BC174</vt:lpwstr>
  </property>
  <property fmtid="{D5CDD505-2E9C-101B-9397-08002B2CF9AE}" pid="3" name="_dlc_DocIdItemGuid">
    <vt:lpwstr>3c025321-2871-4f1e-af6d-38fa4480168e</vt:lpwstr>
  </property>
</Properties>
</file>