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723" r:id="rId5"/>
  </p:sldMasterIdLst>
  <p:notesMasterIdLst>
    <p:notesMasterId r:id="rId56"/>
  </p:notesMasterIdLst>
  <p:handoutMasterIdLst>
    <p:handoutMasterId r:id="rId57"/>
  </p:handoutMasterIdLst>
  <p:sldIdLst>
    <p:sldId id="519" r:id="rId6"/>
    <p:sldId id="374" r:id="rId7"/>
    <p:sldId id="454" r:id="rId8"/>
    <p:sldId id="444" r:id="rId9"/>
    <p:sldId id="531" r:id="rId10"/>
    <p:sldId id="491" r:id="rId11"/>
    <p:sldId id="632" r:id="rId12"/>
    <p:sldId id="537" r:id="rId13"/>
    <p:sldId id="582" r:id="rId14"/>
    <p:sldId id="633" r:id="rId15"/>
    <p:sldId id="636" r:id="rId16"/>
    <p:sldId id="608" r:id="rId17"/>
    <p:sldId id="654" r:id="rId18"/>
    <p:sldId id="618" r:id="rId19"/>
    <p:sldId id="656" r:id="rId20"/>
    <p:sldId id="657" r:id="rId21"/>
    <p:sldId id="658" r:id="rId22"/>
    <p:sldId id="659" r:id="rId23"/>
    <p:sldId id="660" r:id="rId24"/>
    <p:sldId id="655" r:id="rId25"/>
    <p:sldId id="610" r:id="rId26"/>
    <p:sldId id="611" r:id="rId27"/>
    <p:sldId id="612" r:id="rId28"/>
    <p:sldId id="661" r:id="rId29"/>
    <p:sldId id="619" r:id="rId30"/>
    <p:sldId id="625" r:id="rId31"/>
    <p:sldId id="622" r:id="rId32"/>
    <p:sldId id="621" r:id="rId33"/>
    <p:sldId id="623" r:id="rId34"/>
    <p:sldId id="626" r:id="rId35"/>
    <p:sldId id="662" r:id="rId36"/>
    <p:sldId id="620" r:id="rId37"/>
    <p:sldId id="628" r:id="rId38"/>
    <p:sldId id="629" r:id="rId39"/>
    <p:sldId id="631" r:id="rId40"/>
    <p:sldId id="646" r:id="rId41"/>
    <p:sldId id="663" r:id="rId42"/>
    <p:sldId id="647" r:id="rId43"/>
    <p:sldId id="648" r:id="rId44"/>
    <p:sldId id="649" r:id="rId45"/>
    <p:sldId id="650" r:id="rId46"/>
    <p:sldId id="651" r:id="rId47"/>
    <p:sldId id="652" r:id="rId48"/>
    <p:sldId id="664" r:id="rId49"/>
    <p:sldId id="653" r:id="rId50"/>
    <p:sldId id="461" r:id="rId51"/>
    <p:sldId id="486" r:id="rId52"/>
    <p:sldId id="550" r:id="rId53"/>
    <p:sldId id="516" r:id="rId54"/>
    <p:sldId id="588" r:id="rId55"/>
  </p:sldIdLst>
  <p:sldSz cx="9144000" cy="5143500" type="screen16x9"/>
  <p:notesSz cx="7010400" cy="9296400"/>
  <p:defaultTex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99"/>
    <a:srgbClr val="005DA6"/>
    <a:srgbClr val="780810"/>
    <a:srgbClr val="0CC0DC"/>
    <a:srgbClr val="00A7CF"/>
    <a:srgbClr val="002D73"/>
    <a:srgbClr val="0A4DBD"/>
    <a:srgbClr val="E6E7E6"/>
    <a:srgbClr val="E3E3E3"/>
    <a:srgbClr val="105B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936" y="66"/>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tableStyles" Target="tableStyle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handoutMaster" Target="handoutMasters/handoutMaster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7DEF2957-2852-443A-94BD-6291B4B148FD}" type="datetimeFigureOut">
              <a:rPr lang="en-US" smtClean="0"/>
              <a:t>9/15/2022</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08CA2C7C-80E7-44EB-86F5-E8E5B753C16E}" type="slidenum">
              <a:rPr lang="en-US" smtClean="0"/>
              <a:t>‹#›</a:t>
            </a:fld>
            <a:endParaRPr lang="en-US" dirty="0"/>
          </a:p>
        </p:txBody>
      </p:sp>
    </p:spTree>
    <p:extLst>
      <p:ext uri="{BB962C8B-B14F-4D97-AF65-F5344CB8AC3E}">
        <p14:creationId xmlns:p14="http://schemas.microsoft.com/office/powerpoint/2010/main" val="27816006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D691F2D-1C2A-42CF-B541-FC55F374C062}" type="datetimeFigureOut">
              <a:rPr lang="en-US" smtClean="0"/>
              <a:t>9/15/2022</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41A8869-A84F-4541-B5F5-68E3395E27D4}" type="slidenum">
              <a:rPr lang="en-US" smtClean="0"/>
              <a:t>‹#›</a:t>
            </a:fld>
            <a:endParaRPr lang="en-US" dirty="0"/>
          </a:p>
        </p:txBody>
      </p:sp>
    </p:spTree>
    <p:extLst>
      <p:ext uri="{BB962C8B-B14F-4D97-AF65-F5344CB8AC3E}">
        <p14:creationId xmlns:p14="http://schemas.microsoft.com/office/powerpoint/2010/main" val="2089807915"/>
      </p:ext>
    </p:extLst>
  </p:cSld>
  <p:clrMap bg1="lt1" tx1="dk1" bg2="lt2" tx2="dk2" accent1="accent1" accent2="accent2" accent3="accent3" accent4="accent4" accent5="accent5" accent6="accent6" hlink="hlink" folHlink="folHlink"/>
  <p:hf hdr="0" ftr="0" dt="0"/>
  <p:notesStyle>
    <a:lvl1pPr marL="0" algn="l" defTabSz="914355" rtl="0" eaLnBrk="1" latinLnBrk="0" hangingPunct="1">
      <a:defRPr sz="1200" kern="1200">
        <a:solidFill>
          <a:schemeClr val="tx1"/>
        </a:solidFill>
        <a:latin typeface="+mn-lt"/>
        <a:ea typeface="+mn-ea"/>
        <a:cs typeface="+mn-cs"/>
      </a:defRPr>
    </a:lvl1pPr>
    <a:lvl2pPr marL="457178" algn="l" defTabSz="914355" rtl="0" eaLnBrk="1" latinLnBrk="0" hangingPunct="1">
      <a:defRPr sz="1200" kern="1200">
        <a:solidFill>
          <a:schemeClr val="tx1"/>
        </a:solidFill>
        <a:latin typeface="+mn-lt"/>
        <a:ea typeface="+mn-ea"/>
        <a:cs typeface="+mn-cs"/>
      </a:defRPr>
    </a:lvl2pPr>
    <a:lvl3pPr marL="914355" algn="l" defTabSz="914355" rtl="0" eaLnBrk="1" latinLnBrk="0" hangingPunct="1">
      <a:defRPr sz="1200" kern="1200">
        <a:solidFill>
          <a:schemeClr val="tx1"/>
        </a:solidFill>
        <a:latin typeface="+mn-lt"/>
        <a:ea typeface="+mn-ea"/>
        <a:cs typeface="+mn-cs"/>
      </a:defRPr>
    </a:lvl3pPr>
    <a:lvl4pPr marL="1371532" algn="l" defTabSz="914355" rtl="0" eaLnBrk="1" latinLnBrk="0" hangingPunct="1">
      <a:defRPr sz="1200" kern="1200">
        <a:solidFill>
          <a:schemeClr val="tx1"/>
        </a:solidFill>
        <a:latin typeface="+mn-lt"/>
        <a:ea typeface="+mn-ea"/>
        <a:cs typeface="+mn-cs"/>
      </a:defRPr>
    </a:lvl4pPr>
    <a:lvl5pPr marL="1828709" algn="l" defTabSz="914355" rtl="0" eaLnBrk="1" latinLnBrk="0" hangingPunct="1">
      <a:defRPr sz="1200" kern="1200">
        <a:solidFill>
          <a:schemeClr val="tx1"/>
        </a:solidFill>
        <a:latin typeface="+mn-lt"/>
        <a:ea typeface="+mn-ea"/>
        <a:cs typeface="+mn-cs"/>
      </a:defRPr>
    </a:lvl5pPr>
    <a:lvl6pPr marL="2285886" algn="l" defTabSz="914355" rtl="0" eaLnBrk="1" latinLnBrk="0" hangingPunct="1">
      <a:defRPr sz="1200" kern="1200">
        <a:solidFill>
          <a:schemeClr val="tx1"/>
        </a:solidFill>
        <a:latin typeface="+mn-lt"/>
        <a:ea typeface="+mn-ea"/>
        <a:cs typeface="+mn-cs"/>
      </a:defRPr>
    </a:lvl6pPr>
    <a:lvl7pPr marL="2743064" algn="l" defTabSz="914355" rtl="0" eaLnBrk="1" latinLnBrk="0" hangingPunct="1">
      <a:defRPr sz="1200" kern="1200">
        <a:solidFill>
          <a:schemeClr val="tx1"/>
        </a:solidFill>
        <a:latin typeface="+mn-lt"/>
        <a:ea typeface="+mn-ea"/>
        <a:cs typeface="+mn-cs"/>
      </a:defRPr>
    </a:lvl7pPr>
    <a:lvl8pPr marL="3200240" algn="l" defTabSz="914355" rtl="0" eaLnBrk="1" latinLnBrk="0" hangingPunct="1">
      <a:defRPr sz="1200" kern="1200">
        <a:solidFill>
          <a:schemeClr val="tx1"/>
        </a:solidFill>
        <a:latin typeface="+mn-lt"/>
        <a:ea typeface="+mn-ea"/>
        <a:cs typeface="+mn-cs"/>
      </a:defRPr>
    </a:lvl8pPr>
    <a:lvl9pPr marL="3657418" algn="l" defTabSz="91435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1A8869-A84F-4541-B5F5-68E3395E27D4}" type="slidenum">
              <a:rPr lang="en-US" smtClean="0"/>
              <a:t>4</a:t>
            </a:fld>
            <a:endParaRPr lang="en-US" dirty="0"/>
          </a:p>
        </p:txBody>
      </p:sp>
    </p:spTree>
    <p:extLst>
      <p:ext uri="{BB962C8B-B14F-4D97-AF65-F5344CB8AC3E}">
        <p14:creationId xmlns:p14="http://schemas.microsoft.com/office/powerpoint/2010/main" val="2527701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1A8869-A84F-4541-B5F5-68E3395E27D4}" type="slidenum">
              <a:rPr lang="en-US" smtClean="0"/>
              <a:t>5</a:t>
            </a:fld>
            <a:endParaRPr lang="en-US" dirty="0"/>
          </a:p>
        </p:txBody>
      </p:sp>
    </p:spTree>
    <p:extLst>
      <p:ext uri="{BB962C8B-B14F-4D97-AF65-F5344CB8AC3E}">
        <p14:creationId xmlns:p14="http://schemas.microsoft.com/office/powerpoint/2010/main" val="1293887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1A8869-A84F-4541-B5F5-68E3395E27D4}" type="slidenum">
              <a:rPr lang="en-US" smtClean="0"/>
              <a:t>47</a:t>
            </a:fld>
            <a:endParaRPr lang="en-US" dirty="0"/>
          </a:p>
        </p:txBody>
      </p:sp>
    </p:spTree>
    <p:extLst>
      <p:ext uri="{BB962C8B-B14F-4D97-AF65-F5344CB8AC3E}">
        <p14:creationId xmlns:p14="http://schemas.microsoft.com/office/powerpoint/2010/main" val="41302226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5" name="Isosceles Triangle 4"/>
          <p:cNvSpPr/>
          <p:nvPr userDrawn="1"/>
        </p:nvSpPr>
        <p:spPr>
          <a:xfrm>
            <a:off x="1918358" y="2716695"/>
            <a:ext cx="6954588" cy="2434105"/>
          </a:xfrm>
          <a:prstGeom prst="triangle">
            <a:avLst>
              <a:gd name="adj" fmla="val 50479"/>
            </a:avLst>
          </a:prstGeom>
          <a:solidFill>
            <a:srgbClr val="E6E6E6"/>
          </a:solidFill>
          <a:ln>
            <a:noFill/>
          </a:ln>
        </p:spPr>
        <p:style>
          <a:lnRef idx="2">
            <a:schemeClr val="dk1"/>
          </a:lnRef>
          <a:fillRef idx="1">
            <a:schemeClr val="lt1"/>
          </a:fillRef>
          <a:effectRef idx="0">
            <a:schemeClr val="dk1"/>
          </a:effectRef>
          <a:fontRef idx="minor">
            <a:schemeClr val="dk1"/>
          </a:fontRef>
        </p:style>
        <p:txBody>
          <a:bodyPr lIns="91436" tIns="45718" rIns="91436" bIns="45718" rtlCol="0" anchor="ctr"/>
          <a:lstStyle/>
          <a:p>
            <a:pPr algn="ctr"/>
            <a:endParaRPr lang="en-US" dirty="0"/>
          </a:p>
        </p:txBody>
      </p:sp>
      <p:pic>
        <p:nvPicPr>
          <p:cNvPr id="6" name="Picture 5" descr="Fotolia_115526633_Subscription_Monthly_M.jpg"/>
          <p:cNvPicPr>
            <a:picLocks noChangeAspect="1"/>
          </p:cNvPicPr>
          <p:nvPr userDrawn="1"/>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t="20558" b="32637"/>
          <a:stretch/>
        </p:blipFill>
        <p:spPr>
          <a:xfrm>
            <a:off x="-1" y="2108497"/>
            <a:ext cx="9131283" cy="2267955"/>
          </a:xfrm>
          <a:prstGeom prst="rect">
            <a:avLst/>
          </a:prstGeom>
        </p:spPr>
      </p:pic>
      <p:sp>
        <p:nvSpPr>
          <p:cNvPr id="7" name="Isosceles Triangle 6"/>
          <p:cNvSpPr/>
          <p:nvPr userDrawn="1"/>
        </p:nvSpPr>
        <p:spPr>
          <a:xfrm rot="10800000">
            <a:off x="3181006" y="2108497"/>
            <a:ext cx="4486368" cy="1570229"/>
          </a:xfrm>
          <a:prstGeom prst="triangle">
            <a:avLst>
              <a:gd name="adj" fmla="val 50479"/>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lIns="91436" tIns="45718" rIns="91436" bIns="45718" rtlCol="0" anchor="ctr"/>
          <a:lstStyle/>
          <a:p>
            <a:pPr algn="ctr"/>
            <a:endParaRPr lang="en-US" dirty="0"/>
          </a:p>
        </p:txBody>
      </p:sp>
      <p:grpSp>
        <p:nvGrpSpPr>
          <p:cNvPr id="11" name="Group 10"/>
          <p:cNvGrpSpPr/>
          <p:nvPr userDrawn="1"/>
        </p:nvGrpSpPr>
        <p:grpSpPr>
          <a:xfrm>
            <a:off x="4735607" y="-1095"/>
            <a:ext cx="1341124" cy="609600"/>
            <a:chOff x="4139453" y="-33641"/>
            <a:chExt cx="838200" cy="381000"/>
          </a:xfrm>
        </p:grpSpPr>
        <p:sp>
          <p:nvSpPr>
            <p:cNvPr id="12" name="Isosceles Triangle 11"/>
            <p:cNvSpPr/>
            <p:nvPr/>
          </p:nvSpPr>
          <p:spPr>
            <a:xfrm flipV="1">
              <a:off x="4139453" y="-33641"/>
              <a:ext cx="838200" cy="381000"/>
            </a:xfrm>
            <a:prstGeom prst="triangle">
              <a:avLst/>
            </a:prstGeom>
            <a:solidFill>
              <a:schemeClr val="accent2">
                <a:alpha val="32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3" name="Isosceles Triangle 12"/>
            <p:cNvSpPr/>
            <p:nvPr/>
          </p:nvSpPr>
          <p:spPr>
            <a:xfrm flipV="1">
              <a:off x="4253753" y="-33641"/>
              <a:ext cx="609600" cy="277091"/>
            </a:xfrm>
            <a:prstGeom prst="triangle">
              <a:avLst/>
            </a:prstGeom>
            <a:solidFill>
              <a:srgbClr val="005DA6"/>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15" name="Isosceles Triangle 14"/>
          <p:cNvSpPr/>
          <p:nvPr userDrawn="1"/>
        </p:nvSpPr>
        <p:spPr>
          <a:xfrm>
            <a:off x="3012343" y="2746580"/>
            <a:ext cx="4757985" cy="1631186"/>
          </a:xfrm>
          <a:prstGeom prst="triangle">
            <a:avLst>
              <a:gd name="adj" fmla="val 50479"/>
            </a:avLst>
          </a:prstGeom>
          <a:solidFill>
            <a:srgbClr val="005DA6">
              <a:alpha val="47000"/>
            </a:srgbClr>
          </a:solidFill>
          <a:ln>
            <a:noFill/>
          </a:ln>
        </p:spPr>
        <p:style>
          <a:lnRef idx="2">
            <a:schemeClr val="dk1"/>
          </a:lnRef>
          <a:fillRef idx="1">
            <a:schemeClr val="lt1"/>
          </a:fillRef>
          <a:effectRef idx="0">
            <a:schemeClr val="dk1"/>
          </a:effectRef>
          <a:fontRef idx="minor">
            <a:schemeClr val="dk1"/>
          </a:fontRef>
        </p:style>
        <p:txBody>
          <a:bodyPr lIns="91436" tIns="45718" rIns="91436" bIns="45718" rtlCol="0" anchor="ctr"/>
          <a:lstStyle/>
          <a:p>
            <a:pPr algn="ctr"/>
            <a:endParaRPr lang="en-US" dirty="0">
              <a:solidFill>
                <a:srgbClr val="0C3D69"/>
              </a:solidFill>
            </a:endParaRPr>
          </a:p>
        </p:txBody>
      </p:sp>
      <p:sp>
        <p:nvSpPr>
          <p:cNvPr id="9" name="Text Placeholder 8"/>
          <p:cNvSpPr>
            <a:spLocks noGrp="1"/>
          </p:cNvSpPr>
          <p:nvPr>
            <p:ph type="body" sz="quarter" idx="12" hasCustomPrompt="1"/>
          </p:nvPr>
        </p:nvSpPr>
        <p:spPr>
          <a:xfrm>
            <a:off x="440575" y="800101"/>
            <a:ext cx="5446246" cy="1075018"/>
          </a:xfrm>
          <a:prstGeom prst="rect">
            <a:avLst/>
          </a:prstGeom>
        </p:spPr>
        <p:txBody>
          <a:bodyPr vert="horz"/>
          <a:lstStyle>
            <a:lvl1pPr marL="0" indent="0">
              <a:buNone/>
              <a:defRPr sz="2800" b="1">
                <a:solidFill>
                  <a:schemeClr val="accent3"/>
                </a:solidFill>
              </a:defRPr>
            </a:lvl1pPr>
            <a:lvl2pPr marL="457177" indent="0">
              <a:buNone/>
              <a:defRPr sz="2800" b="1">
                <a:solidFill>
                  <a:schemeClr val="accent3"/>
                </a:solidFill>
              </a:defRPr>
            </a:lvl2pPr>
            <a:lvl3pPr marL="914356" indent="0">
              <a:buNone/>
              <a:defRPr sz="2800" b="1">
                <a:solidFill>
                  <a:schemeClr val="accent3"/>
                </a:solidFill>
              </a:defRPr>
            </a:lvl3pPr>
            <a:lvl4pPr marL="1371532" indent="0">
              <a:buNone/>
              <a:defRPr sz="2800" b="1">
                <a:solidFill>
                  <a:schemeClr val="accent3"/>
                </a:solidFill>
              </a:defRPr>
            </a:lvl4pPr>
            <a:lvl5pPr marL="1828709" indent="0">
              <a:buNone/>
              <a:defRPr sz="2800" b="1">
                <a:solidFill>
                  <a:schemeClr val="accent3"/>
                </a:solidFill>
              </a:defRPr>
            </a:lvl5pPr>
          </a:lstStyle>
          <a:p>
            <a:pPr lvl="0"/>
            <a:r>
              <a:rPr lang="en-US"/>
              <a:t>HEADER</a:t>
            </a:r>
          </a:p>
        </p:txBody>
      </p:sp>
    </p:spTree>
    <p:extLst>
      <p:ext uri="{BB962C8B-B14F-4D97-AF65-F5344CB8AC3E}">
        <p14:creationId xmlns:p14="http://schemas.microsoft.com/office/powerpoint/2010/main" val="886753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rvices">
    <p:spTree>
      <p:nvGrpSpPr>
        <p:cNvPr id="1" name=""/>
        <p:cNvGrpSpPr/>
        <p:nvPr/>
      </p:nvGrpSpPr>
      <p:grpSpPr>
        <a:xfrm>
          <a:off x="0" y="0"/>
          <a:ext cx="0" cy="0"/>
          <a:chOff x="0" y="0"/>
          <a:chExt cx="0" cy="0"/>
        </a:xfrm>
      </p:grpSpPr>
      <p:grpSp>
        <p:nvGrpSpPr>
          <p:cNvPr id="6" name="Group 5"/>
          <p:cNvGrpSpPr/>
          <p:nvPr userDrawn="1"/>
        </p:nvGrpSpPr>
        <p:grpSpPr>
          <a:xfrm>
            <a:off x="4267200" y="-19050"/>
            <a:ext cx="609600" cy="277090"/>
            <a:chOff x="4139453" y="-33641"/>
            <a:chExt cx="838200" cy="381000"/>
          </a:xfrm>
        </p:grpSpPr>
        <p:sp>
          <p:nvSpPr>
            <p:cNvPr id="7" name="Isosceles Triangle 6"/>
            <p:cNvSpPr/>
            <p:nvPr/>
          </p:nvSpPr>
          <p:spPr>
            <a:xfrm flipV="1">
              <a:off x="4139453" y="-33641"/>
              <a:ext cx="838200" cy="381000"/>
            </a:xfrm>
            <a:prstGeom prst="triangle">
              <a:avLst/>
            </a:prstGeom>
            <a:solidFill>
              <a:schemeClr val="accent2">
                <a:alpha val="32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 name="Isosceles Triangle 7"/>
            <p:cNvSpPr/>
            <p:nvPr/>
          </p:nvSpPr>
          <p:spPr>
            <a:xfrm flipV="1">
              <a:off x="4253753" y="-33641"/>
              <a:ext cx="609600" cy="277091"/>
            </a:xfrm>
            <a:prstGeom prst="triangle">
              <a:avLst/>
            </a:prstGeom>
            <a:solidFill>
              <a:srgbClr val="105BA8"/>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14" name="TextBox 13"/>
          <p:cNvSpPr txBox="1"/>
          <p:nvPr userDrawn="1"/>
        </p:nvSpPr>
        <p:spPr>
          <a:xfrm>
            <a:off x="123909" y="4901685"/>
            <a:ext cx="2695492" cy="184666"/>
          </a:xfrm>
          <a:prstGeom prst="rect">
            <a:avLst/>
          </a:prstGeom>
          <a:noFill/>
        </p:spPr>
        <p:txBody>
          <a:bodyPr wrap="square" lIns="91436" tIns="45718" rIns="91436" bIns="45718" rtlCol="0">
            <a:spAutoFit/>
          </a:bodyPr>
          <a:lstStyle/>
          <a:p>
            <a:r>
              <a:rPr lang="en-US" sz="600" dirty="0"/>
              <a:t>© 2017 Kaufman, Hall &amp; Associates, LLC. All rights reserved.</a:t>
            </a:r>
          </a:p>
        </p:txBody>
      </p:sp>
      <p:sp>
        <p:nvSpPr>
          <p:cNvPr id="9" name="Title 1"/>
          <p:cNvSpPr>
            <a:spLocks noGrp="1"/>
          </p:cNvSpPr>
          <p:nvPr>
            <p:ph type="title" hasCustomPrompt="1"/>
          </p:nvPr>
        </p:nvSpPr>
        <p:spPr>
          <a:xfrm>
            <a:off x="457200" y="438150"/>
            <a:ext cx="8229600" cy="381000"/>
          </a:xfrm>
          <a:prstGeom prst="rect">
            <a:avLst/>
          </a:prstGeom>
        </p:spPr>
        <p:txBody>
          <a:bodyPr/>
          <a:lstStyle>
            <a:lvl1pPr>
              <a:defRPr sz="2000" b="1" i="0">
                <a:solidFill>
                  <a:schemeClr val="bg2"/>
                </a:solidFill>
                <a:latin typeface="Calibri"/>
                <a:cs typeface="Calibri"/>
              </a:defRPr>
            </a:lvl1pPr>
          </a:lstStyle>
          <a:p>
            <a:r>
              <a:rPr lang="en-US" sz="2000" b="1">
                <a:solidFill>
                  <a:schemeClr val="bg2"/>
                </a:solidFill>
                <a:cs typeface="Calibri"/>
              </a:rPr>
              <a:t>HEADER</a:t>
            </a:r>
          </a:p>
        </p:txBody>
      </p:sp>
      <p:sp>
        <p:nvSpPr>
          <p:cNvPr id="11" name="Rectangle 10"/>
          <p:cNvSpPr/>
          <p:nvPr userDrawn="1"/>
        </p:nvSpPr>
        <p:spPr>
          <a:xfrm>
            <a:off x="0" y="1200150"/>
            <a:ext cx="9144000" cy="3276600"/>
          </a:xfrm>
          <a:prstGeom prst="rect">
            <a:avLst/>
          </a:prstGeom>
          <a:solidFill>
            <a:srgbClr val="E6E6E6"/>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rgbClr val="7F7F7F"/>
              </a:solidFill>
            </a:endParaRPr>
          </a:p>
        </p:txBody>
      </p:sp>
      <p:sp>
        <p:nvSpPr>
          <p:cNvPr id="13" name="Chord 12"/>
          <p:cNvSpPr/>
          <p:nvPr userDrawn="1"/>
        </p:nvSpPr>
        <p:spPr>
          <a:xfrm>
            <a:off x="7086600" y="666750"/>
            <a:ext cx="4114800" cy="4114800"/>
          </a:xfrm>
          <a:prstGeom prst="chord">
            <a:avLst>
              <a:gd name="adj1" fmla="val 5412849"/>
              <a:gd name="adj2" fmla="val 16200000"/>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rgbClr val="7F7F7F"/>
              </a:solidFill>
            </a:endParaRPr>
          </a:p>
        </p:txBody>
      </p:sp>
      <p:pic>
        <p:nvPicPr>
          <p:cNvPr id="16" name="Picture 15" descr="kh.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81584" y="2503106"/>
            <a:ext cx="857616" cy="754444"/>
          </a:xfrm>
          <a:prstGeom prst="rect">
            <a:avLst/>
          </a:prstGeom>
        </p:spPr>
      </p:pic>
      <p:sp>
        <p:nvSpPr>
          <p:cNvPr id="17" name="Content Placeholder 8"/>
          <p:cNvSpPr>
            <a:spLocks noGrp="1"/>
          </p:cNvSpPr>
          <p:nvPr>
            <p:ph idx="12"/>
          </p:nvPr>
        </p:nvSpPr>
        <p:spPr>
          <a:xfrm>
            <a:off x="666804" y="1541355"/>
            <a:ext cx="4930871" cy="2522420"/>
          </a:xfrm>
          <a:prstGeom prst="rect">
            <a:avLst/>
          </a:prstGeom>
        </p:spPr>
        <p:txBody>
          <a:bodyPr>
            <a:normAutofit/>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stStyle>
          <a:p>
            <a:pPr lvl="0"/>
            <a:r>
              <a:rPr lang="en-US"/>
              <a:t>Click to edit Master text styles</a:t>
            </a:r>
          </a:p>
        </p:txBody>
      </p:sp>
      <p:sp>
        <p:nvSpPr>
          <p:cNvPr id="18" name="Oval 17"/>
          <p:cNvSpPr/>
          <p:nvPr userDrawn="1"/>
        </p:nvSpPr>
        <p:spPr>
          <a:xfrm>
            <a:off x="5872396" y="1924050"/>
            <a:ext cx="1828800" cy="1828800"/>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rgbClr val="7F7F7F"/>
              </a:solidFill>
            </a:endParaRPr>
          </a:p>
        </p:txBody>
      </p:sp>
      <p:sp>
        <p:nvSpPr>
          <p:cNvPr id="19" name="Oval 18"/>
          <p:cNvSpPr/>
          <p:nvPr userDrawn="1"/>
        </p:nvSpPr>
        <p:spPr>
          <a:xfrm>
            <a:off x="5948596" y="2000250"/>
            <a:ext cx="1676400" cy="1676400"/>
          </a:xfrm>
          <a:prstGeom prst="ellipse">
            <a:avLst/>
          </a:prstGeom>
          <a:solidFill>
            <a:srgbClr val="002D73"/>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rgbClr val="7F7F7F"/>
              </a:solidFill>
            </a:endParaRPr>
          </a:p>
        </p:txBody>
      </p:sp>
    </p:spTree>
    <p:extLst>
      <p:ext uri="{BB962C8B-B14F-4D97-AF65-F5344CB8AC3E}">
        <p14:creationId xmlns:p14="http://schemas.microsoft.com/office/powerpoint/2010/main" val="2597606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olutions 3">
    <p:spTree>
      <p:nvGrpSpPr>
        <p:cNvPr id="1" name=""/>
        <p:cNvGrpSpPr/>
        <p:nvPr/>
      </p:nvGrpSpPr>
      <p:grpSpPr>
        <a:xfrm>
          <a:off x="0" y="0"/>
          <a:ext cx="0" cy="0"/>
          <a:chOff x="0" y="0"/>
          <a:chExt cx="0" cy="0"/>
        </a:xfrm>
      </p:grpSpPr>
      <p:sp>
        <p:nvSpPr>
          <p:cNvPr id="36" name="Content Placeholder 9"/>
          <p:cNvSpPr>
            <a:spLocks noGrp="1"/>
          </p:cNvSpPr>
          <p:nvPr>
            <p:ph idx="17"/>
          </p:nvPr>
        </p:nvSpPr>
        <p:spPr>
          <a:xfrm>
            <a:off x="5580011" y="1567862"/>
            <a:ext cx="3137074" cy="3179510"/>
          </a:xfrm>
          <a:prstGeom prst="rect">
            <a:avLst/>
          </a:prstGeom>
        </p:spPr>
        <p:txBody>
          <a:bodyPr>
            <a:normAutofit/>
          </a:bodyPr>
          <a:lstStyle>
            <a:lvl1pPr>
              <a:defRPr sz="1200"/>
            </a:lvl1pPr>
            <a:lvl2pPr>
              <a:defRPr sz="1200"/>
            </a:lvl2pPr>
            <a:lvl3pPr>
              <a:defRPr sz="1200"/>
            </a:lvl3pPr>
            <a:lvl4pPr>
              <a:defRPr sz="1200"/>
            </a:lvl4pPr>
          </a:lstStyle>
          <a:p>
            <a:pPr lvl="0"/>
            <a:r>
              <a:rPr lang="en-US"/>
              <a:t>Click to edit Master text styles</a:t>
            </a:r>
          </a:p>
        </p:txBody>
      </p:sp>
      <p:sp>
        <p:nvSpPr>
          <p:cNvPr id="11" name="Rectangle 10"/>
          <p:cNvSpPr/>
          <p:nvPr userDrawn="1"/>
        </p:nvSpPr>
        <p:spPr>
          <a:xfrm>
            <a:off x="-7472" y="-3592"/>
            <a:ext cx="2593574" cy="5147092"/>
          </a:xfrm>
          <a:prstGeom prst="rect">
            <a:avLst/>
          </a:prstGeom>
          <a:solidFill>
            <a:srgbClr val="002D73"/>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2" name="Rectangle 11"/>
          <p:cNvSpPr/>
          <p:nvPr userDrawn="1"/>
        </p:nvSpPr>
        <p:spPr>
          <a:xfrm>
            <a:off x="2586438" y="-3593"/>
            <a:ext cx="2490422" cy="5143500"/>
          </a:xfrm>
          <a:prstGeom prst="rect">
            <a:avLst/>
          </a:prstGeom>
          <a:solidFill>
            <a:srgbClr val="E6E6E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rgbClr val="0C3D69"/>
                </a:solidFill>
              </a:rPr>
              <a:t>  </a:t>
            </a:r>
          </a:p>
        </p:txBody>
      </p:sp>
      <p:sp>
        <p:nvSpPr>
          <p:cNvPr id="13" name="Rectangle 12"/>
          <p:cNvSpPr/>
          <p:nvPr userDrawn="1"/>
        </p:nvSpPr>
        <p:spPr>
          <a:xfrm>
            <a:off x="2586438" y="1657350"/>
            <a:ext cx="2490422" cy="609600"/>
          </a:xfrm>
          <a:prstGeom prst="rect">
            <a:avLst/>
          </a:prstGeom>
          <a:solidFill>
            <a:srgbClr val="005DA6"/>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bg1"/>
              </a:solidFill>
            </a:endParaRPr>
          </a:p>
        </p:txBody>
      </p:sp>
      <p:sp>
        <p:nvSpPr>
          <p:cNvPr id="15" name="Rectangle 14"/>
          <p:cNvSpPr/>
          <p:nvPr userDrawn="1"/>
        </p:nvSpPr>
        <p:spPr>
          <a:xfrm>
            <a:off x="2586438" y="2281220"/>
            <a:ext cx="2490422" cy="609600"/>
          </a:xfrm>
          <a:prstGeom prst="rect">
            <a:avLst/>
          </a:prstGeom>
          <a:solidFill>
            <a:srgbClr val="005DA6"/>
          </a:solidFill>
          <a:ln>
            <a:noFill/>
          </a:ln>
        </p:spPr>
        <p:style>
          <a:lnRef idx="2">
            <a:schemeClr val="dk1"/>
          </a:lnRef>
          <a:fillRef idx="1">
            <a:schemeClr val="lt1"/>
          </a:fillRef>
          <a:effectRef idx="0">
            <a:schemeClr val="dk1"/>
          </a:effectRef>
          <a:fontRef idx="minor">
            <a:schemeClr val="dk1"/>
          </a:fontRef>
        </p:style>
        <p:txBody>
          <a:bodyPr rtlCol="0" anchor="ctr"/>
          <a:lstStyle/>
          <a:p>
            <a:pPr algn="ctr">
              <a:lnSpc>
                <a:spcPts val="1800"/>
              </a:lnSpc>
            </a:pPr>
            <a:endParaRPr lang="en-US" dirty="0">
              <a:solidFill>
                <a:schemeClr val="bg1"/>
              </a:solidFill>
            </a:endParaRPr>
          </a:p>
        </p:txBody>
      </p:sp>
      <p:sp>
        <p:nvSpPr>
          <p:cNvPr id="16" name="Rectangle 15"/>
          <p:cNvSpPr/>
          <p:nvPr userDrawn="1"/>
        </p:nvSpPr>
        <p:spPr>
          <a:xfrm>
            <a:off x="2586438" y="2908489"/>
            <a:ext cx="2490422" cy="609600"/>
          </a:xfrm>
          <a:prstGeom prst="rect">
            <a:avLst/>
          </a:prstGeom>
          <a:solidFill>
            <a:srgbClr val="005DA6"/>
          </a:solidFill>
          <a:ln>
            <a:noFill/>
          </a:ln>
        </p:spPr>
        <p:style>
          <a:lnRef idx="2">
            <a:schemeClr val="dk1"/>
          </a:lnRef>
          <a:fillRef idx="1">
            <a:schemeClr val="lt1"/>
          </a:fillRef>
          <a:effectRef idx="0">
            <a:schemeClr val="dk1"/>
          </a:effectRef>
          <a:fontRef idx="minor">
            <a:schemeClr val="dk1"/>
          </a:fontRef>
        </p:style>
        <p:txBody>
          <a:bodyPr rtlCol="0" anchor="ctr"/>
          <a:lstStyle/>
          <a:p>
            <a:pPr algn="ctr">
              <a:lnSpc>
                <a:spcPts val="1800"/>
              </a:lnSpc>
            </a:pPr>
            <a:endParaRPr lang="en-US" dirty="0">
              <a:solidFill>
                <a:schemeClr val="bg1"/>
              </a:solidFill>
            </a:endParaRPr>
          </a:p>
        </p:txBody>
      </p:sp>
      <p:sp>
        <p:nvSpPr>
          <p:cNvPr id="18" name="TextBox 17"/>
          <p:cNvSpPr txBox="1"/>
          <p:nvPr userDrawn="1"/>
        </p:nvSpPr>
        <p:spPr>
          <a:xfrm>
            <a:off x="5244167" y="3794109"/>
            <a:ext cx="3214033" cy="507827"/>
          </a:xfrm>
          <a:prstGeom prst="rect">
            <a:avLst/>
          </a:prstGeom>
          <a:noFill/>
        </p:spPr>
        <p:txBody>
          <a:bodyPr wrap="none" lIns="91436" tIns="45718" rIns="91436" bIns="45718" rtlCol="0">
            <a:spAutoFit/>
          </a:bodyPr>
          <a:lstStyle/>
          <a:p>
            <a:r>
              <a:rPr lang="en-US" sz="1500" dirty="0">
                <a:solidFill>
                  <a:prstClr val="white"/>
                </a:solidFill>
                <a:latin typeface="Segoe UI Semibold" panose="020B0702040204020203" pitchFamily="34" charset="0"/>
                <a:cs typeface="Segoe UI Semibold" panose="020B0702040204020203" pitchFamily="34" charset="0"/>
              </a:rPr>
              <a:t>Tuition Planning</a:t>
            </a:r>
          </a:p>
          <a:p>
            <a:r>
              <a:rPr lang="en-US" sz="1200" dirty="0">
                <a:solidFill>
                  <a:srgbClr val="FFFFFF"/>
                </a:solidFill>
                <a:cs typeface="Calibri"/>
              </a:rPr>
              <a:t>Model the Impact of Changes in Tuition Revenue</a:t>
            </a:r>
          </a:p>
        </p:txBody>
      </p:sp>
      <p:sp>
        <p:nvSpPr>
          <p:cNvPr id="19" name="Rectangle 18"/>
          <p:cNvSpPr/>
          <p:nvPr userDrawn="1"/>
        </p:nvSpPr>
        <p:spPr>
          <a:xfrm>
            <a:off x="3251074" y="861960"/>
            <a:ext cx="736074" cy="400110"/>
          </a:xfrm>
          <a:prstGeom prst="rect">
            <a:avLst/>
          </a:prstGeom>
        </p:spPr>
        <p:txBody>
          <a:bodyPr wrap="none">
            <a:spAutoFit/>
          </a:bodyPr>
          <a:lstStyle/>
          <a:p>
            <a:r>
              <a:rPr lang="en-US" sz="2000" b="1" dirty="0">
                <a:solidFill>
                  <a:schemeClr val="bg2"/>
                </a:solidFill>
                <a:latin typeface="Calibri"/>
                <a:cs typeface="Calibri"/>
              </a:rPr>
              <a:t>ROLE</a:t>
            </a:r>
            <a:r>
              <a:rPr lang="en-US" sz="2000" b="1" dirty="0">
                <a:solidFill>
                  <a:srgbClr val="000000"/>
                </a:solidFill>
                <a:latin typeface="Calibri"/>
                <a:cs typeface="Calibri"/>
              </a:rPr>
              <a:t> </a:t>
            </a:r>
          </a:p>
        </p:txBody>
      </p:sp>
      <p:sp>
        <p:nvSpPr>
          <p:cNvPr id="21" name="Rectangle 20"/>
          <p:cNvSpPr/>
          <p:nvPr userDrawn="1"/>
        </p:nvSpPr>
        <p:spPr>
          <a:xfrm>
            <a:off x="6053438" y="861960"/>
            <a:ext cx="1490362" cy="400110"/>
          </a:xfrm>
          <a:prstGeom prst="rect">
            <a:avLst/>
          </a:prstGeom>
        </p:spPr>
        <p:txBody>
          <a:bodyPr wrap="none">
            <a:spAutoFit/>
          </a:bodyPr>
          <a:lstStyle/>
          <a:p>
            <a:r>
              <a:rPr lang="en-US" sz="2000" b="1" dirty="0">
                <a:solidFill>
                  <a:srgbClr val="000000"/>
                </a:solidFill>
                <a:latin typeface="Calibri"/>
                <a:cs typeface="Calibri"/>
              </a:rPr>
              <a:t>HIGHLIGHTS</a:t>
            </a:r>
          </a:p>
        </p:txBody>
      </p:sp>
      <p:sp>
        <p:nvSpPr>
          <p:cNvPr id="22" name="Isosceles Triangle 21"/>
          <p:cNvSpPr/>
          <p:nvPr userDrawn="1"/>
        </p:nvSpPr>
        <p:spPr>
          <a:xfrm rot="16200000" flipV="1">
            <a:off x="2486319" y="1886784"/>
            <a:ext cx="368360" cy="167436"/>
          </a:xfrm>
          <a:prstGeom prst="triangle">
            <a:avLst/>
          </a:prstGeom>
          <a:solidFill>
            <a:srgbClr val="002D73"/>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3" name="Isosceles Triangle 22"/>
          <p:cNvSpPr/>
          <p:nvPr userDrawn="1"/>
        </p:nvSpPr>
        <p:spPr>
          <a:xfrm rot="16200000" flipV="1">
            <a:off x="2486319" y="2481104"/>
            <a:ext cx="368360" cy="167436"/>
          </a:xfrm>
          <a:prstGeom prst="triangle">
            <a:avLst/>
          </a:prstGeom>
          <a:solidFill>
            <a:srgbClr val="002D73"/>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4" name="Isosceles Triangle 23"/>
          <p:cNvSpPr/>
          <p:nvPr userDrawn="1"/>
        </p:nvSpPr>
        <p:spPr>
          <a:xfrm rot="16200000" flipV="1">
            <a:off x="2486319" y="3129571"/>
            <a:ext cx="368360" cy="167436"/>
          </a:xfrm>
          <a:prstGeom prst="triangle">
            <a:avLst/>
          </a:prstGeom>
          <a:solidFill>
            <a:srgbClr val="002D73"/>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nvGrpSpPr>
          <p:cNvPr id="25" name="Group 24"/>
          <p:cNvGrpSpPr/>
          <p:nvPr userDrawn="1"/>
        </p:nvGrpSpPr>
        <p:grpSpPr>
          <a:xfrm>
            <a:off x="990600" y="0"/>
            <a:ext cx="609600" cy="277090"/>
            <a:chOff x="4139453" y="-33641"/>
            <a:chExt cx="838200" cy="381000"/>
          </a:xfrm>
        </p:grpSpPr>
        <p:sp>
          <p:nvSpPr>
            <p:cNvPr id="26" name="Isosceles Triangle 25"/>
            <p:cNvSpPr/>
            <p:nvPr/>
          </p:nvSpPr>
          <p:spPr>
            <a:xfrm flipV="1">
              <a:off x="4139453" y="-33641"/>
              <a:ext cx="838200" cy="381000"/>
            </a:xfrm>
            <a:prstGeom prst="triangle">
              <a:avLst/>
            </a:prstGeom>
            <a:solidFill>
              <a:srgbClr val="FFFFFF">
                <a:alpha val="32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7" name="Isosceles Triangle 26"/>
            <p:cNvSpPr/>
            <p:nvPr/>
          </p:nvSpPr>
          <p:spPr>
            <a:xfrm flipV="1">
              <a:off x="4253753" y="-33641"/>
              <a:ext cx="609600" cy="277091"/>
            </a:xfrm>
            <a:prstGeom prst="triangl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pic>
        <p:nvPicPr>
          <p:cNvPr id="28" name="Picture 27" descr="group.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1132" y="901857"/>
            <a:ext cx="375395" cy="375395"/>
          </a:xfrm>
          <a:prstGeom prst="rect">
            <a:avLst/>
          </a:prstGeom>
        </p:spPr>
      </p:pic>
      <p:pic>
        <p:nvPicPr>
          <p:cNvPr id="29" name="Picture 28" descr="loup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12028" y="914128"/>
            <a:ext cx="333718" cy="333718"/>
          </a:xfrm>
          <a:prstGeom prst="rect">
            <a:avLst/>
          </a:prstGeom>
        </p:spPr>
      </p:pic>
      <p:sp>
        <p:nvSpPr>
          <p:cNvPr id="30" name="Content Placeholder 8"/>
          <p:cNvSpPr>
            <a:spLocks noGrp="1"/>
          </p:cNvSpPr>
          <p:nvPr>
            <p:ph idx="12" hasCustomPrompt="1"/>
          </p:nvPr>
        </p:nvSpPr>
        <p:spPr>
          <a:xfrm>
            <a:off x="395554" y="938987"/>
            <a:ext cx="1971745" cy="972292"/>
          </a:xfrm>
          <a:prstGeom prst="rect">
            <a:avLst/>
          </a:prstGeom>
        </p:spPr>
        <p:txBody>
          <a:bodyPr>
            <a:normAutofit/>
          </a:bodyPr>
          <a:lstStyle>
            <a:lvl1pPr marL="0" indent="0">
              <a:lnSpc>
                <a:spcPct val="90000"/>
              </a:lnSpc>
              <a:buNone/>
              <a:defRPr sz="2000" b="1">
                <a:solidFill>
                  <a:srgbClr val="FFFFFF"/>
                </a:solidFill>
              </a:defRPr>
            </a:lvl1pPr>
            <a:lvl2pPr marL="457177" indent="0">
              <a:buNone/>
              <a:defRPr b="1">
                <a:solidFill>
                  <a:srgbClr val="FFFFFF"/>
                </a:solidFill>
              </a:defRPr>
            </a:lvl2pPr>
            <a:lvl3pPr marL="914356" indent="0">
              <a:buNone/>
              <a:defRPr b="1">
                <a:solidFill>
                  <a:srgbClr val="FFFFFF"/>
                </a:solidFill>
              </a:defRPr>
            </a:lvl3pPr>
            <a:lvl4pPr marL="1371532" indent="0">
              <a:buNone/>
              <a:defRPr b="1">
                <a:solidFill>
                  <a:srgbClr val="FFFFFF"/>
                </a:solidFill>
              </a:defRPr>
            </a:lvl4pPr>
          </a:lstStyle>
          <a:p>
            <a:pPr lvl="0"/>
            <a:r>
              <a:rPr lang="en-US"/>
              <a:t>CLICK TO EDIT</a:t>
            </a:r>
          </a:p>
        </p:txBody>
      </p:sp>
      <p:sp>
        <p:nvSpPr>
          <p:cNvPr id="31" name="Content Placeholder 8"/>
          <p:cNvSpPr>
            <a:spLocks noGrp="1"/>
          </p:cNvSpPr>
          <p:nvPr>
            <p:ph idx="13"/>
          </p:nvPr>
        </p:nvSpPr>
        <p:spPr>
          <a:xfrm>
            <a:off x="395553" y="1925455"/>
            <a:ext cx="1984076" cy="972292"/>
          </a:xfrm>
          <a:prstGeom prst="rect">
            <a:avLst/>
          </a:prstGeom>
        </p:spPr>
        <p:txBody>
          <a:bodyPr>
            <a:noAutofit/>
          </a:bodyPr>
          <a:lstStyle>
            <a:lvl1pPr marL="0" indent="0">
              <a:lnSpc>
                <a:spcPct val="90000"/>
              </a:lnSpc>
              <a:buNone/>
              <a:defRPr sz="1600">
                <a:solidFill>
                  <a:srgbClr val="FFFFFF"/>
                </a:solidFill>
              </a:defRPr>
            </a:lvl1pPr>
            <a:lvl2pPr marL="457177" indent="0">
              <a:buNone/>
              <a:defRPr sz="1600">
                <a:solidFill>
                  <a:srgbClr val="FFFFFF"/>
                </a:solidFill>
              </a:defRPr>
            </a:lvl2pPr>
            <a:lvl3pPr marL="914356" indent="0">
              <a:buNone/>
              <a:defRPr sz="1600">
                <a:solidFill>
                  <a:srgbClr val="FFFFFF"/>
                </a:solidFill>
              </a:defRPr>
            </a:lvl3pPr>
            <a:lvl4pPr marL="1371532" indent="0">
              <a:buNone/>
              <a:defRPr sz="1600">
                <a:solidFill>
                  <a:srgbClr val="FFFFFF"/>
                </a:solidFill>
              </a:defRPr>
            </a:lvl4pPr>
          </a:lstStyle>
          <a:p>
            <a:pPr lvl="0"/>
            <a:r>
              <a:rPr lang="en-US"/>
              <a:t>Click to edit</a:t>
            </a:r>
          </a:p>
        </p:txBody>
      </p:sp>
      <p:sp>
        <p:nvSpPr>
          <p:cNvPr id="32" name="Content Placeholder 8"/>
          <p:cNvSpPr>
            <a:spLocks noGrp="1"/>
          </p:cNvSpPr>
          <p:nvPr>
            <p:ph idx="14"/>
          </p:nvPr>
        </p:nvSpPr>
        <p:spPr>
          <a:xfrm>
            <a:off x="2634913" y="2344704"/>
            <a:ext cx="2395596" cy="466727"/>
          </a:xfrm>
          <a:prstGeom prst="rect">
            <a:avLst/>
          </a:prstGeom>
        </p:spPr>
        <p:txBody>
          <a:bodyPr>
            <a:noAutofit/>
          </a:bodyPr>
          <a:lstStyle>
            <a:lvl1pPr marL="0" indent="0" algn="ctr">
              <a:buNone/>
              <a:defRPr sz="1800">
                <a:solidFill>
                  <a:srgbClr val="FFFFFF"/>
                </a:solidFill>
              </a:defRPr>
            </a:lvl1pPr>
            <a:lvl2pPr marL="457177" indent="0">
              <a:buNone/>
              <a:defRPr sz="1600">
                <a:solidFill>
                  <a:srgbClr val="FFFFFF"/>
                </a:solidFill>
              </a:defRPr>
            </a:lvl2pPr>
            <a:lvl3pPr marL="914356" indent="0">
              <a:buNone/>
              <a:defRPr sz="1600">
                <a:solidFill>
                  <a:srgbClr val="FFFFFF"/>
                </a:solidFill>
              </a:defRPr>
            </a:lvl3pPr>
            <a:lvl4pPr marL="1371532" indent="0">
              <a:buNone/>
              <a:defRPr sz="1600">
                <a:solidFill>
                  <a:srgbClr val="FFFFFF"/>
                </a:solidFill>
              </a:defRPr>
            </a:lvl4pPr>
          </a:lstStyle>
          <a:p>
            <a:pPr lvl="0"/>
            <a:r>
              <a:rPr lang="en-US"/>
              <a:t>Click to edit</a:t>
            </a:r>
          </a:p>
        </p:txBody>
      </p:sp>
      <p:sp>
        <p:nvSpPr>
          <p:cNvPr id="33" name="Content Placeholder 8"/>
          <p:cNvSpPr>
            <a:spLocks noGrp="1"/>
          </p:cNvSpPr>
          <p:nvPr>
            <p:ph idx="15"/>
          </p:nvPr>
        </p:nvSpPr>
        <p:spPr>
          <a:xfrm>
            <a:off x="2634913" y="2973576"/>
            <a:ext cx="2395596" cy="466727"/>
          </a:xfrm>
          <a:prstGeom prst="rect">
            <a:avLst/>
          </a:prstGeom>
        </p:spPr>
        <p:txBody>
          <a:bodyPr>
            <a:noAutofit/>
          </a:bodyPr>
          <a:lstStyle>
            <a:lvl1pPr marL="0" indent="0" algn="ctr">
              <a:buNone/>
              <a:defRPr sz="1800">
                <a:solidFill>
                  <a:srgbClr val="FFFFFF"/>
                </a:solidFill>
              </a:defRPr>
            </a:lvl1pPr>
            <a:lvl2pPr marL="457177" indent="0">
              <a:buNone/>
              <a:defRPr sz="1600">
                <a:solidFill>
                  <a:srgbClr val="FFFFFF"/>
                </a:solidFill>
              </a:defRPr>
            </a:lvl2pPr>
            <a:lvl3pPr marL="914356" indent="0">
              <a:buNone/>
              <a:defRPr sz="1600">
                <a:solidFill>
                  <a:srgbClr val="FFFFFF"/>
                </a:solidFill>
              </a:defRPr>
            </a:lvl3pPr>
            <a:lvl4pPr marL="1371532" indent="0">
              <a:buNone/>
              <a:defRPr sz="1600">
                <a:solidFill>
                  <a:srgbClr val="FFFFFF"/>
                </a:solidFill>
              </a:defRPr>
            </a:lvl4pPr>
          </a:lstStyle>
          <a:p>
            <a:pPr lvl="0"/>
            <a:r>
              <a:rPr lang="en-US"/>
              <a:t>Click to edit</a:t>
            </a:r>
          </a:p>
        </p:txBody>
      </p:sp>
      <p:sp>
        <p:nvSpPr>
          <p:cNvPr id="34" name="Content Placeholder 8"/>
          <p:cNvSpPr>
            <a:spLocks noGrp="1"/>
          </p:cNvSpPr>
          <p:nvPr>
            <p:ph idx="16"/>
          </p:nvPr>
        </p:nvSpPr>
        <p:spPr>
          <a:xfrm>
            <a:off x="2634913" y="1740493"/>
            <a:ext cx="2395596" cy="466727"/>
          </a:xfrm>
          <a:prstGeom prst="rect">
            <a:avLst/>
          </a:prstGeom>
        </p:spPr>
        <p:txBody>
          <a:bodyPr>
            <a:noAutofit/>
          </a:bodyPr>
          <a:lstStyle>
            <a:lvl1pPr marL="0" indent="0" algn="ctr">
              <a:buNone/>
              <a:defRPr sz="1800">
                <a:solidFill>
                  <a:srgbClr val="FFFFFF"/>
                </a:solidFill>
              </a:defRPr>
            </a:lvl1pPr>
            <a:lvl2pPr marL="457177" indent="0">
              <a:buNone/>
              <a:defRPr sz="1600">
                <a:solidFill>
                  <a:srgbClr val="FFFFFF"/>
                </a:solidFill>
              </a:defRPr>
            </a:lvl2pPr>
            <a:lvl3pPr marL="914356" indent="0">
              <a:buNone/>
              <a:defRPr sz="1600">
                <a:solidFill>
                  <a:srgbClr val="FFFFFF"/>
                </a:solidFill>
              </a:defRPr>
            </a:lvl3pPr>
            <a:lvl4pPr marL="1371532" indent="0">
              <a:buNone/>
              <a:defRPr sz="1600">
                <a:solidFill>
                  <a:srgbClr val="FFFFFF"/>
                </a:solidFill>
              </a:defRPr>
            </a:lvl4pPr>
          </a:lstStyle>
          <a:p>
            <a:pPr lvl="0"/>
            <a:r>
              <a:rPr lang="en-US"/>
              <a:t>Click to edit</a:t>
            </a:r>
          </a:p>
        </p:txBody>
      </p:sp>
      <p:sp>
        <p:nvSpPr>
          <p:cNvPr id="37" name="TextBox 36"/>
          <p:cNvSpPr txBox="1"/>
          <p:nvPr userDrawn="1"/>
        </p:nvSpPr>
        <p:spPr>
          <a:xfrm>
            <a:off x="123909" y="4901685"/>
            <a:ext cx="2695492" cy="184666"/>
          </a:xfrm>
          <a:prstGeom prst="rect">
            <a:avLst/>
          </a:prstGeom>
          <a:noFill/>
        </p:spPr>
        <p:txBody>
          <a:bodyPr wrap="square" lIns="91436" tIns="45718" rIns="91436" bIns="45718" rtlCol="0">
            <a:spAutoFit/>
          </a:bodyPr>
          <a:lstStyle/>
          <a:p>
            <a:r>
              <a:rPr lang="en-US" sz="600" dirty="0">
                <a:solidFill>
                  <a:srgbClr val="FFFFFF"/>
                </a:solidFill>
              </a:rPr>
              <a:t>© 2017 Kaufman, Hall &amp; Associates, LLC. All rights reserved.</a:t>
            </a:r>
          </a:p>
        </p:txBody>
      </p:sp>
    </p:spTree>
    <p:extLst>
      <p:ext uri="{BB962C8B-B14F-4D97-AF65-F5344CB8AC3E}">
        <p14:creationId xmlns:p14="http://schemas.microsoft.com/office/powerpoint/2010/main" val="25976061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olutions 2">
    <p:spTree>
      <p:nvGrpSpPr>
        <p:cNvPr id="1" name=""/>
        <p:cNvGrpSpPr/>
        <p:nvPr/>
      </p:nvGrpSpPr>
      <p:grpSpPr>
        <a:xfrm>
          <a:off x="0" y="0"/>
          <a:ext cx="0" cy="0"/>
          <a:chOff x="0" y="0"/>
          <a:chExt cx="0" cy="0"/>
        </a:xfrm>
      </p:grpSpPr>
      <p:sp>
        <p:nvSpPr>
          <p:cNvPr id="36" name="Content Placeholder 9"/>
          <p:cNvSpPr>
            <a:spLocks noGrp="1"/>
          </p:cNvSpPr>
          <p:nvPr>
            <p:ph idx="17"/>
          </p:nvPr>
        </p:nvSpPr>
        <p:spPr>
          <a:xfrm>
            <a:off x="5580011" y="1567862"/>
            <a:ext cx="3137074" cy="3179510"/>
          </a:xfrm>
          <a:prstGeom prst="rect">
            <a:avLst/>
          </a:prstGeom>
        </p:spPr>
        <p:txBody>
          <a:bodyPr>
            <a:normAutofit/>
          </a:bodyPr>
          <a:lstStyle>
            <a:lvl1pPr>
              <a:defRPr sz="1200"/>
            </a:lvl1pPr>
            <a:lvl2pPr>
              <a:defRPr sz="1200"/>
            </a:lvl2pPr>
            <a:lvl3pPr>
              <a:defRPr sz="1200"/>
            </a:lvl3pPr>
            <a:lvl4pPr>
              <a:defRPr sz="1200"/>
            </a:lvl4pPr>
          </a:lstStyle>
          <a:p>
            <a:pPr lvl="0"/>
            <a:r>
              <a:rPr lang="en-US"/>
              <a:t>Click to edit Master text styles</a:t>
            </a:r>
          </a:p>
        </p:txBody>
      </p:sp>
      <p:sp>
        <p:nvSpPr>
          <p:cNvPr id="11" name="Rectangle 10"/>
          <p:cNvSpPr/>
          <p:nvPr userDrawn="1"/>
        </p:nvSpPr>
        <p:spPr>
          <a:xfrm>
            <a:off x="-1" y="-3593"/>
            <a:ext cx="2593574" cy="5147093"/>
          </a:xfrm>
          <a:prstGeom prst="rect">
            <a:avLst/>
          </a:prstGeom>
          <a:solidFill>
            <a:srgbClr val="002D73"/>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2" name="Rectangle 11"/>
          <p:cNvSpPr/>
          <p:nvPr userDrawn="1"/>
        </p:nvSpPr>
        <p:spPr>
          <a:xfrm>
            <a:off x="2586438" y="-3593"/>
            <a:ext cx="2490422" cy="5143500"/>
          </a:xfrm>
          <a:prstGeom prst="rect">
            <a:avLst/>
          </a:prstGeom>
          <a:solidFill>
            <a:srgbClr val="E6E6E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rgbClr val="0C3D69"/>
                </a:solidFill>
              </a:rPr>
              <a:t>  </a:t>
            </a:r>
          </a:p>
        </p:txBody>
      </p:sp>
      <p:sp>
        <p:nvSpPr>
          <p:cNvPr id="13" name="Rectangle 12"/>
          <p:cNvSpPr/>
          <p:nvPr userDrawn="1"/>
        </p:nvSpPr>
        <p:spPr>
          <a:xfrm>
            <a:off x="2586438" y="1657350"/>
            <a:ext cx="2490422" cy="609600"/>
          </a:xfrm>
          <a:prstGeom prst="rect">
            <a:avLst/>
          </a:prstGeom>
          <a:solidFill>
            <a:srgbClr val="105BA8"/>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bg1"/>
              </a:solidFill>
            </a:endParaRPr>
          </a:p>
        </p:txBody>
      </p:sp>
      <p:sp>
        <p:nvSpPr>
          <p:cNvPr id="15" name="Rectangle 14"/>
          <p:cNvSpPr/>
          <p:nvPr userDrawn="1"/>
        </p:nvSpPr>
        <p:spPr>
          <a:xfrm>
            <a:off x="2586438" y="2281220"/>
            <a:ext cx="2490422" cy="609600"/>
          </a:xfrm>
          <a:prstGeom prst="rect">
            <a:avLst/>
          </a:prstGeom>
          <a:solidFill>
            <a:srgbClr val="105BA8"/>
          </a:solidFill>
          <a:ln>
            <a:noFill/>
          </a:ln>
        </p:spPr>
        <p:style>
          <a:lnRef idx="2">
            <a:schemeClr val="dk1"/>
          </a:lnRef>
          <a:fillRef idx="1">
            <a:schemeClr val="lt1"/>
          </a:fillRef>
          <a:effectRef idx="0">
            <a:schemeClr val="dk1"/>
          </a:effectRef>
          <a:fontRef idx="minor">
            <a:schemeClr val="dk1"/>
          </a:fontRef>
        </p:style>
        <p:txBody>
          <a:bodyPr rtlCol="0" anchor="ctr"/>
          <a:lstStyle/>
          <a:p>
            <a:pPr algn="ctr">
              <a:lnSpc>
                <a:spcPts val="1800"/>
              </a:lnSpc>
            </a:pPr>
            <a:endParaRPr lang="en-US" dirty="0">
              <a:solidFill>
                <a:schemeClr val="bg1"/>
              </a:solidFill>
            </a:endParaRPr>
          </a:p>
        </p:txBody>
      </p:sp>
      <p:sp>
        <p:nvSpPr>
          <p:cNvPr id="18" name="TextBox 17"/>
          <p:cNvSpPr txBox="1"/>
          <p:nvPr userDrawn="1"/>
        </p:nvSpPr>
        <p:spPr>
          <a:xfrm>
            <a:off x="5244167" y="3794109"/>
            <a:ext cx="3214033" cy="507827"/>
          </a:xfrm>
          <a:prstGeom prst="rect">
            <a:avLst/>
          </a:prstGeom>
          <a:noFill/>
        </p:spPr>
        <p:txBody>
          <a:bodyPr wrap="none" lIns="91436" tIns="45718" rIns="91436" bIns="45718" rtlCol="0">
            <a:spAutoFit/>
          </a:bodyPr>
          <a:lstStyle/>
          <a:p>
            <a:r>
              <a:rPr lang="en-US" sz="1500" dirty="0">
                <a:solidFill>
                  <a:prstClr val="white"/>
                </a:solidFill>
                <a:latin typeface="Segoe UI Semibold" panose="020B0702040204020203" pitchFamily="34" charset="0"/>
                <a:cs typeface="Segoe UI Semibold" panose="020B0702040204020203" pitchFamily="34" charset="0"/>
              </a:rPr>
              <a:t>Tuition Planning</a:t>
            </a:r>
          </a:p>
          <a:p>
            <a:r>
              <a:rPr lang="en-US" sz="1200" dirty="0">
                <a:solidFill>
                  <a:srgbClr val="FFFFFF"/>
                </a:solidFill>
                <a:cs typeface="Calibri"/>
              </a:rPr>
              <a:t>Model the Impact of Changes in Tuition Revenue</a:t>
            </a:r>
          </a:p>
        </p:txBody>
      </p:sp>
      <p:sp>
        <p:nvSpPr>
          <p:cNvPr id="19" name="Rectangle 18"/>
          <p:cNvSpPr/>
          <p:nvPr userDrawn="1"/>
        </p:nvSpPr>
        <p:spPr>
          <a:xfrm>
            <a:off x="3251074" y="861960"/>
            <a:ext cx="736074" cy="400110"/>
          </a:xfrm>
          <a:prstGeom prst="rect">
            <a:avLst/>
          </a:prstGeom>
        </p:spPr>
        <p:txBody>
          <a:bodyPr wrap="none">
            <a:spAutoFit/>
          </a:bodyPr>
          <a:lstStyle/>
          <a:p>
            <a:r>
              <a:rPr lang="en-US" sz="2000" b="1" dirty="0">
                <a:solidFill>
                  <a:schemeClr val="bg2"/>
                </a:solidFill>
                <a:latin typeface="Calibri"/>
                <a:cs typeface="Calibri"/>
              </a:rPr>
              <a:t>ROLE</a:t>
            </a:r>
            <a:r>
              <a:rPr lang="en-US" sz="2000" b="1" dirty="0">
                <a:solidFill>
                  <a:srgbClr val="000000"/>
                </a:solidFill>
                <a:latin typeface="Calibri"/>
                <a:cs typeface="Calibri"/>
              </a:rPr>
              <a:t> </a:t>
            </a:r>
          </a:p>
        </p:txBody>
      </p:sp>
      <p:sp>
        <p:nvSpPr>
          <p:cNvPr id="21" name="Rectangle 20"/>
          <p:cNvSpPr/>
          <p:nvPr userDrawn="1"/>
        </p:nvSpPr>
        <p:spPr>
          <a:xfrm>
            <a:off x="6053438" y="861960"/>
            <a:ext cx="1490362" cy="400110"/>
          </a:xfrm>
          <a:prstGeom prst="rect">
            <a:avLst/>
          </a:prstGeom>
        </p:spPr>
        <p:txBody>
          <a:bodyPr wrap="none">
            <a:spAutoFit/>
          </a:bodyPr>
          <a:lstStyle/>
          <a:p>
            <a:r>
              <a:rPr lang="en-US" sz="2000" b="1" dirty="0">
                <a:solidFill>
                  <a:srgbClr val="000000"/>
                </a:solidFill>
                <a:latin typeface="Calibri"/>
                <a:cs typeface="Calibri"/>
              </a:rPr>
              <a:t>HIGHLIGHTS</a:t>
            </a:r>
          </a:p>
        </p:txBody>
      </p:sp>
      <p:sp>
        <p:nvSpPr>
          <p:cNvPr id="22" name="Isosceles Triangle 21"/>
          <p:cNvSpPr/>
          <p:nvPr userDrawn="1"/>
        </p:nvSpPr>
        <p:spPr>
          <a:xfrm rot="16200000" flipV="1">
            <a:off x="2486319" y="1886784"/>
            <a:ext cx="368360" cy="167436"/>
          </a:xfrm>
          <a:prstGeom prst="triangle">
            <a:avLst/>
          </a:prstGeom>
          <a:solidFill>
            <a:srgbClr val="002D73"/>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3" name="Isosceles Triangle 22"/>
          <p:cNvSpPr/>
          <p:nvPr userDrawn="1"/>
        </p:nvSpPr>
        <p:spPr>
          <a:xfrm rot="16200000" flipV="1">
            <a:off x="2486319" y="2481104"/>
            <a:ext cx="368360" cy="167436"/>
          </a:xfrm>
          <a:prstGeom prst="triangle">
            <a:avLst/>
          </a:prstGeom>
          <a:solidFill>
            <a:srgbClr val="002D73"/>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nvGrpSpPr>
          <p:cNvPr id="25" name="Group 24"/>
          <p:cNvGrpSpPr/>
          <p:nvPr userDrawn="1"/>
        </p:nvGrpSpPr>
        <p:grpSpPr>
          <a:xfrm>
            <a:off x="990600" y="0"/>
            <a:ext cx="609600" cy="277090"/>
            <a:chOff x="4139453" y="-33641"/>
            <a:chExt cx="838200" cy="381000"/>
          </a:xfrm>
        </p:grpSpPr>
        <p:sp>
          <p:nvSpPr>
            <p:cNvPr id="26" name="Isosceles Triangle 25"/>
            <p:cNvSpPr/>
            <p:nvPr/>
          </p:nvSpPr>
          <p:spPr>
            <a:xfrm flipV="1">
              <a:off x="4139453" y="-33641"/>
              <a:ext cx="838200" cy="381000"/>
            </a:xfrm>
            <a:prstGeom prst="triangle">
              <a:avLst/>
            </a:prstGeom>
            <a:solidFill>
              <a:srgbClr val="FFFFFF">
                <a:alpha val="32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7" name="Isosceles Triangle 26"/>
            <p:cNvSpPr/>
            <p:nvPr/>
          </p:nvSpPr>
          <p:spPr>
            <a:xfrm flipV="1">
              <a:off x="4253753" y="-33641"/>
              <a:ext cx="609600" cy="277091"/>
            </a:xfrm>
            <a:prstGeom prst="triangl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pic>
        <p:nvPicPr>
          <p:cNvPr id="28" name="Picture 27" descr="group.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1132" y="901857"/>
            <a:ext cx="375395" cy="375395"/>
          </a:xfrm>
          <a:prstGeom prst="rect">
            <a:avLst/>
          </a:prstGeom>
        </p:spPr>
      </p:pic>
      <p:pic>
        <p:nvPicPr>
          <p:cNvPr id="29" name="Picture 28" descr="loup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12028" y="914128"/>
            <a:ext cx="333718" cy="333718"/>
          </a:xfrm>
          <a:prstGeom prst="rect">
            <a:avLst/>
          </a:prstGeom>
        </p:spPr>
      </p:pic>
      <p:sp>
        <p:nvSpPr>
          <p:cNvPr id="30" name="Content Placeholder 8"/>
          <p:cNvSpPr>
            <a:spLocks noGrp="1"/>
          </p:cNvSpPr>
          <p:nvPr>
            <p:ph idx="12" hasCustomPrompt="1"/>
          </p:nvPr>
        </p:nvSpPr>
        <p:spPr>
          <a:xfrm>
            <a:off x="395554" y="938987"/>
            <a:ext cx="1971745" cy="972292"/>
          </a:xfrm>
          <a:prstGeom prst="rect">
            <a:avLst/>
          </a:prstGeom>
        </p:spPr>
        <p:txBody>
          <a:bodyPr>
            <a:normAutofit/>
          </a:bodyPr>
          <a:lstStyle>
            <a:lvl1pPr marL="0" indent="0">
              <a:lnSpc>
                <a:spcPct val="90000"/>
              </a:lnSpc>
              <a:buNone/>
              <a:defRPr sz="2000" b="1">
                <a:solidFill>
                  <a:srgbClr val="FFFFFF"/>
                </a:solidFill>
              </a:defRPr>
            </a:lvl1pPr>
            <a:lvl2pPr marL="457177" indent="0">
              <a:buNone/>
              <a:defRPr b="1">
                <a:solidFill>
                  <a:srgbClr val="FFFFFF"/>
                </a:solidFill>
              </a:defRPr>
            </a:lvl2pPr>
            <a:lvl3pPr marL="914356" indent="0">
              <a:buNone/>
              <a:defRPr b="1">
                <a:solidFill>
                  <a:srgbClr val="FFFFFF"/>
                </a:solidFill>
              </a:defRPr>
            </a:lvl3pPr>
            <a:lvl4pPr marL="1371532" indent="0">
              <a:buNone/>
              <a:defRPr b="1">
                <a:solidFill>
                  <a:srgbClr val="FFFFFF"/>
                </a:solidFill>
              </a:defRPr>
            </a:lvl4pPr>
          </a:lstStyle>
          <a:p>
            <a:pPr lvl="0"/>
            <a:r>
              <a:rPr lang="en-US"/>
              <a:t>CLICK TO EDIT</a:t>
            </a:r>
          </a:p>
        </p:txBody>
      </p:sp>
      <p:sp>
        <p:nvSpPr>
          <p:cNvPr id="31" name="Content Placeholder 8"/>
          <p:cNvSpPr>
            <a:spLocks noGrp="1"/>
          </p:cNvSpPr>
          <p:nvPr>
            <p:ph idx="13"/>
          </p:nvPr>
        </p:nvSpPr>
        <p:spPr>
          <a:xfrm>
            <a:off x="395553" y="1925455"/>
            <a:ext cx="1984076" cy="972292"/>
          </a:xfrm>
          <a:prstGeom prst="rect">
            <a:avLst/>
          </a:prstGeom>
        </p:spPr>
        <p:txBody>
          <a:bodyPr>
            <a:noAutofit/>
          </a:bodyPr>
          <a:lstStyle>
            <a:lvl1pPr marL="0" indent="0">
              <a:lnSpc>
                <a:spcPct val="90000"/>
              </a:lnSpc>
              <a:buNone/>
              <a:defRPr sz="1600">
                <a:solidFill>
                  <a:srgbClr val="FFFFFF"/>
                </a:solidFill>
              </a:defRPr>
            </a:lvl1pPr>
            <a:lvl2pPr marL="457177" indent="0">
              <a:buNone/>
              <a:defRPr sz="1600">
                <a:solidFill>
                  <a:srgbClr val="FFFFFF"/>
                </a:solidFill>
              </a:defRPr>
            </a:lvl2pPr>
            <a:lvl3pPr marL="914356" indent="0">
              <a:buNone/>
              <a:defRPr sz="1600">
                <a:solidFill>
                  <a:srgbClr val="FFFFFF"/>
                </a:solidFill>
              </a:defRPr>
            </a:lvl3pPr>
            <a:lvl4pPr marL="1371532" indent="0">
              <a:buNone/>
              <a:defRPr sz="1600">
                <a:solidFill>
                  <a:srgbClr val="FFFFFF"/>
                </a:solidFill>
              </a:defRPr>
            </a:lvl4pPr>
          </a:lstStyle>
          <a:p>
            <a:pPr lvl="0"/>
            <a:r>
              <a:rPr lang="en-US"/>
              <a:t>Click to edit</a:t>
            </a:r>
          </a:p>
        </p:txBody>
      </p:sp>
      <p:sp>
        <p:nvSpPr>
          <p:cNvPr id="32" name="Content Placeholder 8"/>
          <p:cNvSpPr>
            <a:spLocks noGrp="1"/>
          </p:cNvSpPr>
          <p:nvPr>
            <p:ph idx="14"/>
          </p:nvPr>
        </p:nvSpPr>
        <p:spPr>
          <a:xfrm>
            <a:off x="2644392" y="2344704"/>
            <a:ext cx="2386118" cy="466727"/>
          </a:xfrm>
          <a:prstGeom prst="rect">
            <a:avLst/>
          </a:prstGeom>
        </p:spPr>
        <p:txBody>
          <a:bodyPr>
            <a:noAutofit/>
          </a:bodyPr>
          <a:lstStyle>
            <a:lvl1pPr marL="0" indent="0" algn="ctr">
              <a:buNone/>
              <a:defRPr sz="1800">
                <a:solidFill>
                  <a:srgbClr val="FFFFFF"/>
                </a:solidFill>
              </a:defRPr>
            </a:lvl1pPr>
            <a:lvl2pPr marL="457177" indent="0">
              <a:buNone/>
              <a:defRPr sz="1600">
                <a:solidFill>
                  <a:srgbClr val="FFFFFF"/>
                </a:solidFill>
              </a:defRPr>
            </a:lvl2pPr>
            <a:lvl3pPr marL="914356" indent="0">
              <a:buNone/>
              <a:defRPr sz="1600">
                <a:solidFill>
                  <a:srgbClr val="FFFFFF"/>
                </a:solidFill>
              </a:defRPr>
            </a:lvl3pPr>
            <a:lvl4pPr marL="1371532" indent="0">
              <a:buNone/>
              <a:defRPr sz="1600">
                <a:solidFill>
                  <a:srgbClr val="FFFFFF"/>
                </a:solidFill>
              </a:defRPr>
            </a:lvl4pPr>
          </a:lstStyle>
          <a:p>
            <a:pPr lvl="0"/>
            <a:r>
              <a:rPr lang="en-US"/>
              <a:t>Click to edit</a:t>
            </a:r>
          </a:p>
        </p:txBody>
      </p:sp>
      <p:sp>
        <p:nvSpPr>
          <p:cNvPr id="34" name="Content Placeholder 8"/>
          <p:cNvSpPr>
            <a:spLocks noGrp="1"/>
          </p:cNvSpPr>
          <p:nvPr>
            <p:ph idx="16"/>
          </p:nvPr>
        </p:nvSpPr>
        <p:spPr>
          <a:xfrm>
            <a:off x="2644392" y="1740493"/>
            <a:ext cx="2386118" cy="466727"/>
          </a:xfrm>
          <a:prstGeom prst="rect">
            <a:avLst/>
          </a:prstGeom>
        </p:spPr>
        <p:txBody>
          <a:bodyPr>
            <a:noAutofit/>
          </a:bodyPr>
          <a:lstStyle>
            <a:lvl1pPr marL="0" indent="0" algn="ctr">
              <a:buNone/>
              <a:defRPr sz="1800">
                <a:solidFill>
                  <a:srgbClr val="FFFFFF"/>
                </a:solidFill>
              </a:defRPr>
            </a:lvl1pPr>
            <a:lvl2pPr marL="457177" indent="0">
              <a:buNone/>
              <a:defRPr sz="1600">
                <a:solidFill>
                  <a:srgbClr val="FFFFFF"/>
                </a:solidFill>
              </a:defRPr>
            </a:lvl2pPr>
            <a:lvl3pPr marL="914356" indent="0">
              <a:buNone/>
              <a:defRPr sz="1600">
                <a:solidFill>
                  <a:srgbClr val="FFFFFF"/>
                </a:solidFill>
              </a:defRPr>
            </a:lvl3pPr>
            <a:lvl4pPr marL="1371532" indent="0">
              <a:buNone/>
              <a:defRPr sz="1600">
                <a:solidFill>
                  <a:srgbClr val="FFFFFF"/>
                </a:solidFill>
              </a:defRPr>
            </a:lvl4pPr>
          </a:lstStyle>
          <a:p>
            <a:pPr lvl="0"/>
            <a:r>
              <a:rPr lang="en-US"/>
              <a:t>Click to edit</a:t>
            </a:r>
          </a:p>
        </p:txBody>
      </p:sp>
      <p:sp>
        <p:nvSpPr>
          <p:cNvPr id="33" name="TextBox 32"/>
          <p:cNvSpPr txBox="1"/>
          <p:nvPr userDrawn="1"/>
        </p:nvSpPr>
        <p:spPr>
          <a:xfrm>
            <a:off x="123909" y="4901685"/>
            <a:ext cx="2695492" cy="184666"/>
          </a:xfrm>
          <a:prstGeom prst="rect">
            <a:avLst/>
          </a:prstGeom>
          <a:noFill/>
        </p:spPr>
        <p:txBody>
          <a:bodyPr wrap="square" lIns="91436" tIns="45718" rIns="91436" bIns="45718" rtlCol="0">
            <a:spAutoFit/>
          </a:bodyPr>
          <a:lstStyle/>
          <a:p>
            <a:r>
              <a:rPr lang="en-US" sz="600" dirty="0">
                <a:solidFill>
                  <a:srgbClr val="FFFFFF"/>
                </a:solidFill>
              </a:rPr>
              <a:t>© 2017 Kaufman, Hall &amp; Associates, LLC. All rights reserved.</a:t>
            </a:r>
          </a:p>
        </p:txBody>
      </p:sp>
    </p:spTree>
    <p:extLst>
      <p:ext uri="{BB962C8B-B14F-4D97-AF65-F5344CB8AC3E}">
        <p14:creationId xmlns:p14="http://schemas.microsoft.com/office/powerpoint/2010/main" val="27520489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olutions 1">
    <p:spTree>
      <p:nvGrpSpPr>
        <p:cNvPr id="1" name=""/>
        <p:cNvGrpSpPr/>
        <p:nvPr/>
      </p:nvGrpSpPr>
      <p:grpSpPr>
        <a:xfrm>
          <a:off x="0" y="0"/>
          <a:ext cx="0" cy="0"/>
          <a:chOff x="0" y="0"/>
          <a:chExt cx="0" cy="0"/>
        </a:xfrm>
      </p:grpSpPr>
      <p:sp>
        <p:nvSpPr>
          <p:cNvPr id="36" name="Content Placeholder 9"/>
          <p:cNvSpPr>
            <a:spLocks noGrp="1"/>
          </p:cNvSpPr>
          <p:nvPr>
            <p:ph idx="17"/>
          </p:nvPr>
        </p:nvSpPr>
        <p:spPr>
          <a:xfrm>
            <a:off x="5580011" y="1567862"/>
            <a:ext cx="3137074" cy="3179510"/>
          </a:xfrm>
          <a:prstGeom prst="rect">
            <a:avLst/>
          </a:prstGeom>
        </p:spPr>
        <p:txBody>
          <a:bodyPr>
            <a:normAutofit/>
          </a:bodyPr>
          <a:lstStyle>
            <a:lvl1pPr>
              <a:defRPr sz="1200"/>
            </a:lvl1pPr>
            <a:lvl2pPr>
              <a:defRPr sz="1200"/>
            </a:lvl2pPr>
            <a:lvl3pPr>
              <a:defRPr sz="1200"/>
            </a:lvl3pPr>
            <a:lvl4pPr>
              <a:defRPr sz="1200"/>
            </a:lvl4pPr>
          </a:lstStyle>
          <a:p>
            <a:pPr lvl="0"/>
            <a:r>
              <a:rPr lang="en-US"/>
              <a:t>Click to edit Master text styles</a:t>
            </a:r>
          </a:p>
        </p:txBody>
      </p:sp>
      <p:sp>
        <p:nvSpPr>
          <p:cNvPr id="11" name="Rectangle 10"/>
          <p:cNvSpPr/>
          <p:nvPr userDrawn="1"/>
        </p:nvSpPr>
        <p:spPr>
          <a:xfrm>
            <a:off x="-1" y="-3592"/>
            <a:ext cx="2593574" cy="5147092"/>
          </a:xfrm>
          <a:prstGeom prst="rect">
            <a:avLst/>
          </a:prstGeom>
          <a:solidFill>
            <a:srgbClr val="002D73"/>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2" name="Rectangle 11"/>
          <p:cNvSpPr/>
          <p:nvPr userDrawn="1"/>
        </p:nvSpPr>
        <p:spPr>
          <a:xfrm>
            <a:off x="2586438" y="-3593"/>
            <a:ext cx="2490422" cy="5143500"/>
          </a:xfrm>
          <a:prstGeom prst="rect">
            <a:avLst/>
          </a:prstGeom>
          <a:solidFill>
            <a:srgbClr val="E6E6E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rgbClr val="0C3D69"/>
                </a:solidFill>
              </a:rPr>
              <a:t>  </a:t>
            </a:r>
          </a:p>
        </p:txBody>
      </p:sp>
      <p:sp>
        <p:nvSpPr>
          <p:cNvPr id="13" name="Rectangle 12"/>
          <p:cNvSpPr/>
          <p:nvPr userDrawn="1"/>
        </p:nvSpPr>
        <p:spPr>
          <a:xfrm>
            <a:off x="2586438" y="1657350"/>
            <a:ext cx="2490422" cy="609600"/>
          </a:xfrm>
          <a:prstGeom prst="rect">
            <a:avLst/>
          </a:prstGeom>
          <a:solidFill>
            <a:srgbClr val="105BA8"/>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bg1"/>
              </a:solidFill>
            </a:endParaRPr>
          </a:p>
        </p:txBody>
      </p:sp>
      <p:sp>
        <p:nvSpPr>
          <p:cNvPr id="18" name="TextBox 17"/>
          <p:cNvSpPr txBox="1"/>
          <p:nvPr userDrawn="1"/>
        </p:nvSpPr>
        <p:spPr>
          <a:xfrm>
            <a:off x="5244167" y="3794109"/>
            <a:ext cx="3214033" cy="507827"/>
          </a:xfrm>
          <a:prstGeom prst="rect">
            <a:avLst/>
          </a:prstGeom>
          <a:noFill/>
        </p:spPr>
        <p:txBody>
          <a:bodyPr wrap="none" lIns="91436" tIns="45718" rIns="91436" bIns="45718" rtlCol="0">
            <a:spAutoFit/>
          </a:bodyPr>
          <a:lstStyle/>
          <a:p>
            <a:r>
              <a:rPr lang="en-US" sz="1500" dirty="0">
                <a:solidFill>
                  <a:prstClr val="white"/>
                </a:solidFill>
                <a:latin typeface="Segoe UI Semibold" panose="020B0702040204020203" pitchFamily="34" charset="0"/>
                <a:cs typeface="Segoe UI Semibold" panose="020B0702040204020203" pitchFamily="34" charset="0"/>
              </a:rPr>
              <a:t>Tuition Planning</a:t>
            </a:r>
          </a:p>
          <a:p>
            <a:r>
              <a:rPr lang="en-US" sz="1200" dirty="0">
                <a:solidFill>
                  <a:srgbClr val="FFFFFF"/>
                </a:solidFill>
                <a:cs typeface="Calibri"/>
              </a:rPr>
              <a:t>Model the Impact of Changes in Tuition Revenue</a:t>
            </a:r>
          </a:p>
        </p:txBody>
      </p:sp>
      <p:sp>
        <p:nvSpPr>
          <p:cNvPr id="19" name="Rectangle 18"/>
          <p:cNvSpPr/>
          <p:nvPr userDrawn="1"/>
        </p:nvSpPr>
        <p:spPr>
          <a:xfrm>
            <a:off x="3251074" y="861960"/>
            <a:ext cx="736074" cy="400110"/>
          </a:xfrm>
          <a:prstGeom prst="rect">
            <a:avLst/>
          </a:prstGeom>
        </p:spPr>
        <p:txBody>
          <a:bodyPr wrap="none">
            <a:spAutoFit/>
          </a:bodyPr>
          <a:lstStyle/>
          <a:p>
            <a:r>
              <a:rPr lang="en-US" sz="2000" b="1" dirty="0">
                <a:solidFill>
                  <a:schemeClr val="bg2"/>
                </a:solidFill>
                <a:latin typeface="Calibri"/>
                <a:cs typeface="Calibri"/>
              </a:rPr>
              <a:t>ROLE</a:t>
            </a:r>
            <a:r>
              <a:rPr lang="en-US" sz="2000" b="1" dirty="0">
                <a:solidFill>
                  <a:srgbClr val="000000"/>
                </a:solidFill>
                <a:latin typeface="Calibri"/>
                <a:cs typeface="Calibri"/>
              </a:rPr>
              <a:t> </a:t>
            </a:r>
          </a:p>
        </p:txBody>
      </p:sp>
      <p:sp>
        <p:nvSpPr>
          <p:cNvPr id="21" name="Rectangle 20"/>
          <p:cNvSpPr/>
          <p:nvPr userDrawn="1"/>
        </p:nvSpPr>
        <p:spPr>
          <a:xfrm>
            <a:off x="6053438" y="861960"/>
            <a:ext cx="1490362" cy="400110"/>
          </a:xfrm>
          <a:prstGeom prst="rect">
            <a:avLst/>
          </a:prstGeom>
        </p:spPr>
        <p:txBody>
          <a:bodyPr wrap="none">
            <a:spAutoFit/>
          </a:bodyPr>
          <a:lstStyle/>
          <a:p>
            <a:r>
              <a:rPr lang="en-US" sz="2000" b="1" dirty="0">
                <a:solidFill>
                  <a:srgbClr val="000000"/>
                </a:solidFill>
                <a:latin typeface="Calibri"/>
                <a:cs typeface="Calibri"/>
              </a:rPr>
              <a:t>HIGHLIGHTS</a:t>
            </a:r>
          </a:p>
        </p:txBody>
      </p:sp>
      <p:sp>
        <p:nvSpPr>
          <p:cNvPr id="22" name="Isosceles Triangle 21"/>
          <p:cNvSpPr/>
          <p:nvPr userDrawn="1"/>
        </p:nvSpPr>
        <p:spPr>
          <a:xfrm rot="16200000" flipV="1">
            <a:off x="2486319" y="1886784"/>
            <a:ext cx="368360" cy="167436"/>
          </a:xfrm>
          <a:prstGeom prst="triangle">
            <a:avLst/>
          </a:prstGeom>
          <a:solidFill>
            <a:srgbClr val="002D73"/>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nvGrpSpPr>
          <p:cNvPr id="25" name="Group 24"/>
          <p:cNvGrpSpPr/>
          <p:nvPr userDrawn="1"/>
        </p:nvGrpSpPr>
        <p:grpSpPr>
          <a:xfrm>
            <a:off x="990600" y="0"/>
            <a:ext cx="609600" cy="277090"/>
            <a:chOff x="4139453" y="-33641"/>
            <a:chExt cx="838200" cy="381000"/>
          </a:xfrm>
        </p:grpSpPr>
        <p:sp>
          <p:nvSpPr>
            <p:cNvPr id="26" name="Isosceles Triangle 25"/>
            <p:cNvSpPr/>
            <p:nvPr/>
          </p:nvSpPr>
          <p:spPr>
            <a:xfrm flipV="1">
              <a:off x="4139453" y="-33641"/>
              <a:ext cx="838200" cy="381000"/>
            </a:xfrm>
            <a:prstGeom prst="triangle">
              <a:avLst/>
            </a:prstGeom>
            <a:solidFill>
              <a:srgbClr val="FFFFFF">
                <a:alpha val="32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7" name="Isosceles Triangle 26"/>
            <p:cNvSpPr/>
            <p:nvPr/>
          </p:nvSpPr>
          <p:spPr>
            <a:xfrm flipV="1">
              <a:off x="4253753" y="-33641"/>
              <a:ext cx="609600" cy="277091"/>
            </a:xfrm>
            <a:prstGeom prst="triangl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pic>
        <p:nvPicPr>
          <p:cNvPr id="28" name="Picture 27" descr="group.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1132" y="901857"/>
            <a:ext cx="375395" cy="375395"/>
          </a:xfrm>
          <a:prstGeom prst="rect">
            <a:avLst/>
          </a:prstGeom>
        </p:spPr>
      </p:pic>
      <p:pic>
        <p:nvPicPr>
          <p:cNvPr id="29" name="Picture 28" descr="loup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12028" y="914128"/>
            <a:ext cx="333718" cy="333718"/>
          </a:xfrm>
          <a:prstGeom prst="rect">
            <a:avLst/>
          </a:prstGeom>
        </p:spPr>
      </p:pic>
      <p:sp>
        <p:nvSpPr>
          <p:cNvPr id="30" name="Content Placeholder 8"/>
          <p:cNvSpPr>
            <a:spLocks noGrp="1"/>
          </p:cNvSpPr>
          <p:nvPr>
            <p:ph idx="12" hasCustomPrompt="1"/>
          </p:nvPr>
        </p:nvSpPr>
        <p:spPr>
          <a:xfrm>
            <a:off x="395554" y="938987"/>
            <a:ext cx="1971745" cy="972292"/>
          </a:xfrm>
          <a:prstGeom prst="rect">
            <a:avLst/>
          </a:prstGeom>
        </p:spPr>
        <p:txBody>
          <a:bodyPr>
            <a:normAutofit/>
          </a:bodyPr>
          <a:lstStyle>
            <a:lvl1pPr marL="0" indent="0">
              <a:lnSpc>
                <a:spcPct val="90000"/>
              </a:lnSpc>
              <a:buNone/>
              <a:defRPr sz="2000" b="1">
                <a:solidFill>
                  <a:srgbClr val="FFFFFF"/>
                </a:solidFill>
              </a:defRPr>
            </a:lvl1pPr>
            <a:lvl2pPr marL="457177" indent="0">
              <a:buNone/>
              <a:defRPr b="1">
                <a:solidFill>
                  <a:srgbClr val="FFFFFF"/>
                </a:solidFill>
              </a:defRPr>
            </a:lvl2pPr>
            <a:lvl3pPr marL="914356" indent="0">
              <a:buNone/>
              <a:defRPr b="1">
                <a:solidFill>
                  <a:srgbClr val="FFFFFF"/>
                </a:solidFill>
              </a:defRPr>
            </a:lvl3pPr>
            <a:lvl4pPr marL="1371532" indent="0">
              <a:buNone/>
              <a:defRPr b="1">
                <a:solidFill>
                  <a:srgbClr val="FFFFFF"/>
                </a:solidFill>
              </a:defRPr>
            </a:lvl4pPr>
          </a:lstStyle>
          <a:p>
            <a:pPr lvl="0"/>
            <a:r>
              <a:rPr lang="en-US"/>
              <a:t>CLICK TO EDIT</a:t>
            </a:r>
          </a:p>
        </p:txBody>
      </p:sp>
      <p:sp>
        <p:nvSpPr>
          <p:cNvPr id="31" name="Content Placeholder 8"/>
          <p:cNvSpPr>
            <a:spLocks noGrp="1"/>
          </p:cNvSpPr>
          <p:nvPr>
            <p:ph idx="13"/>
          </p:nvPr>
        </p:nvSpPr>
        <p:spPr>
          <a:xfrm>
            <a:off x="395553" y="1925455"/>
            <a:ext cx="1984076" cy="972292"/>
          </a:xfrm>
          <a:prstGeom prst="rect">
            <a:avLst/>
          </a:prstGeom>
        </p:spPr>
        <p:txBody>
          <a:bodyPr>
            <a:noAutofit/>
          </a:bodyPr>
          <a:lstStyle>
            <a:lvl1pPr marL="0" indent="0">
              <a:lnSpc>
                <a:spcPct val="90000"/>
              </a:lnSpc>
              <a:buNone/>
              <a:defRPr sz="1600">
                <a:solidFill>
                  <a:srgbClr val="FFFFFF"/>
                </a:solidFill>
              </a:defRPr>
            </a:lvl1pPr>
            <a:lvl2pPr marL="457177" indent="0">
              <a:buNone/>
              <a:defRPr sz="1600">
                <a:solidFill>
                  <a:srgbClr val="FFFFFF"/>
                </a:solidFill>
              </a:defRPr>
            </a:lvl2pPr>
            <a:lvl3pPr marL="914356" indent="0">
              <a:buNone/>
              <a:defRPr sz="1600">
                <a:solidFill>
                  <a:srgbClr val="FFFFFF"/>
                </a:solidFill>
              </a:defRPr>
            </a:lvl3pPr>
            <a:lvl4pPr marL="1371532" indent="0">
              <a:buNone/>
              <a:defRPr sz="1600">
                <a:solidFill>
                  <a:srgbClr val="FFFFFF"/>
                </a:solidFill>
              </a:defRPr>
            </a:lvl4pPr>
          </a:lstStyle>
          <a:p>
            <a:pPr lvl="0"/>
            <a:r>
              <a:rPr lang="en-US"/>
              <a:t>Click to edit</a:t>
            </a:r>
          </a:p>
        </p:txBody>
      </p:sp>
      <p:sp>
        <p:nvSpPr>
          <p:cNvPr id="34" name="Content Placeholder 8"/>
          <p:cNvSpPr>
            <a:spLocks noGrp="1"/>
          </p:cNvSpPr>
          <p:nvPr>
            <p:ph idx="16"/>
          </p:nvPr>
        </p:nvSpPr>
        <p:spPr>
          <a:xfrm>
            <a:off x="2644392" y="1740493"/>
            <a:ext cx="2386118" cy="466727"/>
          </a:xfrm>
          <a:prstGeom prst="rect">
            <a:avLst/>
          </a:prstGeom>
        </p:spPr>
        <p:txBody>
          <a:bodyPr>
            <a:noAutofit/>
          </a:bodyPr>
          <a:lstStyle>
            <a:lvl1pPr marL="0" indent="0" algn="ctr">
              <a:buNone/>
              <a:defRPr sz="1800">
                <a:solidFill>
                  <a:srgbClr val="FFFFFF"/>
                </a:solidFill>
              </a:defRPr>
            </a:lvl1pPr>
            <a:lvl2pPr marL="457177" indent="0">
              <a:buNone/>
              <a:defRPr sz="1600">
                <a:solidFill>
                  <a:srgbClr val="FFFFFF"/>
                </a:solidFill>
              </a:defRPr>
            </a:lvl2pPr>
            <a:lvl3pPr marL="914356" indent="0">
              <a:buNone/>
              <a:defRPr sz="1600">
                <a:solidFill>
                  <a:srgbClr val="FFFFFF"/>
                </a:solidFill>
              </a:defRPr>
            </a:lvl3pPr>
            <a:lvl4pPr marL="1371532" indent="0">
              <a:buNone/>
              <a:defRPr sz="1600">
                <a:solidFill>
                  <a:srgbClr val="FFFFFF"/>
                </a:solidFill>
              </a:defRPr>
            </a:lvl4pPr>
          </a:lstStyle>
          <a:p>
            <a:pPr lvl="0"/>
            <a:r>
              <a:rPr lang="en-US"/>
              <a:t>Click to edit</a:t>
            </a:r>
          </a:p>
        </p:txBody>
      </p:sp>
      <p:sp>
        <p:nvSpPr>
          <p:cNvPr id="24" name="TextBox 23"/>
          <p:cNvSpPr txBox="1"/>
          <p:nvPr userDrawn="1"/>
        </p:nvSpPr>
        <p:spPr>
          <a:xfrm>
            <a:off x="123909" y="4901685"/>
            <a:ext cx="2695492" cy="184666"/>
          </a:xfrm>
          <a:prstGeom prst="rect">
            <a:avLst/>
          </a:prstGeom>
          <a:noFill/>
        </p:spPr>
        <p:txBody>
          <a:bodyPr wrap="square" lIns="91436" tIns="45718" rIns="91436" bIns="45718" rtlCol="0">
            <a:spAutoFit/>
          </a:bodyPr>
          <a:lstStyle/>
          <a:p>
            <a:r>
              <a:rPr lang="en-US" sz="600" dirty="0">
                <a:solidFill>
                  <a:srgbClr val="FFFFFF"/>
                </a:solidFill>
              </a:rPr>
              <a:t>© 2017 Kaufman, Hall &amp; Associates, LLC. All rights reserved.</a:t>
            </a:r>
          </a:p>
        </p:txBody>
      </p:sp>
    </p:spTree>
    <p:extLst>
      <p:ext uri="{BB962C8B-B14F-4D97-AF65-F5344CB8AC3E}">
        <p14:creationId xmlns:p14="http://schemas.microsoft.com/office/powerpoint/2010/main" val="27007137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ase Study 1">
    <p:spTree>
      <p:nvGrpSpPr>
        <p:cNvPr id="1" name=""/>
        <p:cNvGrpSpPr/>
        <p:nvPr/>
      </p:nvGrpSpPr>
      <p:grpSpPr>
        <a:xfrm>
          <a:off x="0" y="0"/>
          <a:ext cx="0" cy="0"/>
          <a:chOff x="0" y="0"/>
          <a:chExt cx="0" cy="0"/>
        </a:xfrm>
      </p:grpSpPr>
      <p:sp>
        <p:nvSpPr>
          <p:cNvPr id="27" name="Rectangle 26"/>
          <p:cNvSpPr/>
          <p:nvPr userDrawn="1"/>
        </p:nvSpPr>
        <p:spPr>
          <a:xfrm>
            <a:off x="0" y="0"/>
            <a:ext cx="4572000" cy="51435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8" name="Rectangle 27"/>
          <p:cNvSpPr/>
          <p:nvPr userDrawn="1"/>
        </p:nvSpPr>
        <p:spPr>
          <a:xfrm>
            <a:off x="4572000" y="0"/>
            <a:ext cx="4572000" cy="5143500"/>
          </a:xfrm>
          <a:prstGeom prst="rect">
            <a:avLst/>
          </a:prstGeom>
          <a:solidFill>
            <a:srgbClr val="E6E6E6"/>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2" name="Diagonal Stripe 41"/>
          <p:cNvSpPr/>
          <p:nvPr userDrawn="1"/>
        </p:nvSpPr>
        <p:spPr>
          <a:xfrm rot="2700000">
            <a:off x="2915031" y="3351338"/>
            <a:ext cx="3584322" cy="3584324"/>
          </a:xfrm>
          <a:prstGeom prst="diagStripe">
            <a:avLst/>
          </a:prstGeom>
          <a:solidFill>
            <a:srgbClr val="FFFFFF"/>
          </a:solidFill>
          <a:ln>
            <a:noFill/>
          </a:ln>
        </p:spPr>
        <p:style>
          <a:lnRef idx="2">
            <a:schemeClr val="dk1"/>
          </a:lnRef>
          <a:fillRef idx="1">
            <a:schemeClr val="lt1"/>
          </a:fillRef>
          <a:effectRef idx="0">
            <a:schemeClr val="dk1"/>
          </a:effectRef>
          <a:fontRef idx="minor">
            <a:schemeClr val="dk1"/>
          </a:fontRef>
        </p:style>
        <p:txBody>
          <a:bodyPr lIns="121912" tIns="60956" rIns="121912" bIns="60956" rtlCol="0" anchor="ctr"/>
          <a:lstStyle/>
          <a:p>
            <a:pPr algn="ctr"/>
            <a:endParaRPr lang="en-US" dirty="0">
              <a:solidFill>
                <a:schemeClr val="tx1"/>
              </a:solidFill>
            </a:endParaRPr>
          </a:p>
        </p:txBody>
      </p:sp>
      <p:sp>
        <p:nvSpPr>
          <p:cNvPr id="30" name="TextBox 29"/>
          <p:cNvSpPr txBox="1"/>
          <p:nvPr userDrawn="1"/>
        </p:nvSpPr>
        <p:spPr>
          <a:xfrm>
            <a:off x="1636367" y="602218"/>
            <a:ext cx="1299266" cy="369332"/>
          </a:xfrm>
          <a:prstGeom prst="rect">
            <a:avLst/>
          </a:prstGeom>
          <a:noFill/>
        </p:spPr>
        <p:txBody>
          <a:bodyPr wrap="none" rtlCol="0">
            <a:spAutoFit/>
          </a:bodyPr>
          <a:lstStyle/>
          <a:p>
            <a:r>
              <a:rPr lang="en-US" b="1" dirty="0">
                <a:solidFill>
                  <a:srgbClr val="FFFFFF"/>
                </a:solidFill>
              </a:rPr>
              <a:t>CHALLENGE</a:t>
            </a:r>
          </a:p>
        </p:txBody>
      </p:sp>
      <p:sp>
        <p:nvSpPr>
          <p:cNvPr id="31" name="TextBox 30"/>
          <p:cNvSpPr txBox="1"/>
          <p:nvPr userDrawn="1"/>
        </p:nvSpPr>
        <p:spPr>
          <a:xfrm>
            <a:off x="6279882" y="602218"/>
            <a:ext cx="1182160" cy="369332"/>
          </a:xfrm>
          <a:prstGeom prst="rect">
            <a:avLst/>
          </a:prstGeom>
          <a:noFill/>
        </p:spPr>
        <p:txBody>
          <a:bodyPr wrap="none" rtlCol="0">
            <a:spAutoFit/>
          </a:bodyPr>
          <a:lstStyle/>
          <a:p>
            <a:r>
              <a:rPr lang="en-US" b="1" dirty="0">
                <a:solidFill>
                  <a:srgbClr val="105BA8"/>
                </a:solidFill>
              </a:rPr>
              <a:t>SOLUTION</a:t>
            </a:r>
          </a:p>
        </p:txBody>
      </p:sp>
      <p:grpSp>
        <p:nvGrpSpPr>
          <p:cNvPr id="33" name="Group 32"/>
          <p:cNvGrpSpPr/>
          <p:nvPr userDrawn="1"/>
        </p:nvGrpSpPr>
        <p:grpSpPr>
          <a:xfrm>
            <a:off x="6553200" y="-19050"/>
            <a:ext cx="609600" cy="277090"/>
            <a:chOff x="4139453" y="-33641"/>
            <a:chExt cx="838200" cy="381000"/>
          </a:xfrm>
        </p:grpSpPr>
        <p:sp>
          <p:nvSpPr>
            <p:cNvPr id="34" name="Isosceles Triangle 33"/>
            <p:cNvSpPr/>
            <p:nvPr/>
          </p:nvSpPr>
          <p:spPr>
            <a:xfrm flipV="1">
              <a:off x="4139453" y="-33641"/>
              <a:ext cx="838200" cy="381000"/>
            </a:xfrm>
            <a:prstGeom prst="triangle">
              <a:avLst/>
            </a:prstGeom>
            <a:solidFill>
              <a:schemeClr val="accent2">
                <a:alpha val="32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5" name="Isosceles Triangle 34"/>
            <p:cNvSpPr/>
            <p:nvPr/>
          </p:nvSpPr>
          <p:spPr>
            <a:xfrm flipV="1">
              <a:off x="4253753" y="-33641"/>
              <a:ext cx="609600" cy="277091"/>
            </a:xfrm>
            <a:prstGeom prst="triangle">
              <a:avLst/>
            </a:prstGeom>
            <a:solidFill>
              <a:srgbClr val="105BA8"/>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36" name="Group 35"/>
          <p:cNvGrpSpPr/>
          <p:nvPr userDrawn="1"/>
        </p:nvGrpSpPr>
        <p:grpSpPr>
          <a:xfrm>
            <a:off x="1981200" y="0"/>
            <a:ext cx="609600" cy="277090"/>
            <a:chOff x="4139453" y="-33641"/>
            <a:chExt cx="838200" cy="381000"/>
          </a:xfrm>
        </p:grpSpPr>
        <p:sp>
          <p:nvSpPr>
            <p:cNvPr id="37" name="Isosceles Triangle 36"/>
            <p:cNvSpPr/>
            <p:nvPr/>
          </p:nvSpPr>
          <p:spPr>
            <a:xfrm flipV="1">
              <a:off x="4139453" y="-33641"/>
              <a:ext cx="838200" cy="381000"/>
            </a:xfrm>
            <a:prstGeom prst="triangle">
              <a:avLst/>
            </a:prstGeom>
            <a:solidFill>
              <a:srgbClr val="FFFFFF">
                <a:alpha val="32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8" name="Isosceles Triangle 37"/>
            <p:cNvSpPr/>
            <p:nvPr/>
          </p:nvSpPr>
          <p:spPr>
            <a:xfrm flipV="1">
              <a:off x="4253753" y="-33641"/>
              <a:ext cx="609600" cy="277091"/>
            </a:xfrm>
            <a:prstGeom prst="triangl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cxnSp>
        <p:nvCxnSpPr>
          <p:cNvPr id="39" name="Straight Connector 38"/>
          <p:cNvCxnSpPr/>
          <p:nvPr userDrawn="1"/>
        </p:nvCxnSpPr>
        <p:spPr>
          <a:xfrm>
            <a:off x="1981200" y="1123950"/>
            <a:ext cx="533400" cy="0"/>
          </a:xfrm>
          <a:prstGeom prst="line">
            <a:avLst/>
          </a:prstGeom>
          <a:ln w="28575" cmpd="sng">
            <a:solidFill>
              <a:srgbClr val="FFFFFF"/>
            </a:solidFill>
          </a:ln>
        </p:spPr>
        <p:style>
          <a:lnRef idx="1">
            <a:schemeClr val="dk1"/>
          </a:lnRef>
          <a:fillRef idx="0">
            <a:schemeClr val="dk1"/>
          </a:fillRef>
          <a:effectRef idx="0">
            <a:schemeClr val="dk1"/>
          </a:effectRef>
          <a:fontRef idx="minor">
            <a:schemeClr val="tx1"/>
          </a:fontRef>
        </p:style>
      </p:cxnSp>
      <p:cxnSp>
        <p:nvCxnSpPr>
          <p:cNvPr id="40" name="Straight Connector 39"/>
          <p:cNvCxnSpPr/>
          <p:nvPr userDrawn="1"/>
        </p:nvCxnSpPr>
        <p:spPr>
          <a:xfrm>
            <a:off x="6546272" y="1123950"/>
            <a:ext cx="533400" cy="0"/>
          </a:xfrm>
          <a:prstGeom prst="line">
            <a:avLst/>
          </a:prstGeom>
          <a:ln w="28575" cmpd="sng">
            <a:solidFill>
              <a:srgbClr val="105BA8"/>
            </a:solidFill>
          </a:ln>
        </p:spPr>
        <p:style>
          <a:lnRef idx="1">
            <a:schemeClr val="dk1"/>
          </a:lnRef>
          <a:fillRef idx="0">
            <a:schemeClr val="dk1"/>
          </a:fillRef>
          <a:effectRef idx="0">
            <a:schemeClr val="dk1"/>
          </a:effectRef>
          <a:fontRef idx="minor">
            <a:schemeClr val="tx1"/>
          </a:fontRef>
        </p:style>
      </p:cxnSp>
      <p:sp>
        <p:nvSpPr>
          <p:cNvPr id="44" name="Content Placeholder 8"/>
          <p:cNvSpPr>
            <a:spLocks noGrp="1"/>
          </p:cNvSpPr>
          <p:nvPr>
            <p:ph idx="13"/>
          </p:nvPr>
        </p:nvSpPr>
        <p:spPr>
          <a:xfrm>
            <a:off x="671249" y="1350333"/>
            <a:ext cx="3237260" cy="2139293"/>
          </a:xfrm>
          <a:prstGeom prst="rect">
            <a:avLst/>
          </a:prstGeom>
        </p:spPr>
        <p:txBody>
          <a:bodyPr>
            <a:normAutofit/>
          </a:bodyPr>
          <a:lstStyle>
            <a:lvl1pPr marL="0" indent="0">
              <a:buNone/>
              <a:defRPr sz="1400">
                <a:solidFill>
                  <a:srgbClr val="FFFFFF"/>
                </a:solidFill>
              </a:defRPr>
            </a:lvl1pPr>
            <a:lvl2pPr marL="457177" indent="0">
              <a:buNone/>
              <a:defRPr>
                <a:solidFill>
                  <a:srgbClr val="FFFFFF"/>
                </a:solidFill>
              </a:defRPr>
            </a:lvl2pPr>
            <a:lvl3pPr marL="914356" indent="0">
              <a:buNone/>
              <a:defRPr>
                <a:solidFill>
                  <a:srgbClr val="FFFFFF"/>
                </a:solidFill>
              </a:defRPr>
            </a:lvl3pPr>
            <a:lvl4pPr marL="1371532" indent="0">
              <a:buNone/>
              <a:defRPr>
                <a:solidFill>
                  <a:srgbClr val="FFFFFF"/>
                </a:solidFill>
              </a:defRPr>
            </a:lvl4pPr>
          </a:lstStyle>
          <a:p>
            <a:pPr lvl="0"/>
            <a:r>
              <a:rPr lang="en-US"/>
              <a:t>Click to edit Master text styles</a:t>
            </a:r>
          </a:p>
        </p:txBody>
      </p:sp>
      <p:sp>
        <p:nvSpPr>
          <p:cNvPr id="46" name="Content Placeholder 8"/>
          <p:cNvSpPr>
            <a:spLocks noGrp="1"/>
          </p:cNvSpPr>
          <p:nvPr>
            <p:ph idx="14"/>
          </p:nvPr>
        </p:nvSpPr>
        <p:spPr>
          <a:xfrm>
            <a:off x="5196242" y="1350333"/>
            <a:ext cx="3237260" cy="2139293"/>
          </a:xfrm>
          <a:prstGeom prst="rect">
            <a:avLst/>
          </a:prstGeom>
        </p:spPr>
        <p:txBody>
          <a:bodyPr>
            <a:normAutofit/>
          </a:bodyPr>
          <a:lstStyle>
            <a:lvl1pPr marL="0" indent="0">
              <a:buNone/>
              <a:defRPr sz="1400">
                <a:solidFill>
                  <a:schemeClr val="bg2"/>
                </a:solidFill>
              </a:defRPr>
            </a:lvl1pPr>
            <a:lvl2pPr marL="457177" indent="0">
              <a:buNone/>
              <a:defRPr>
                <a:solidFill>
                  <a:srgbClr val="FFFFFF"/>
                </a:solidFill>
              </a:defRPr>
            </a:lvl2pPr>
            <a:lvl3pPr marL="914356" indent="0">
              <a:buNone/>
              <a:defRPr>
                <a:solidFill>
                  <a:srgbClr val="FFFFFF"/>
                </a:solidFill>
              </a:defRPr>
            </a:lvl3pPr>
            <a:lvl4pPr marL="1371532" indent="0">
              <a:buNone/>
              <a:defRPr>
                <a:solidFill>
                  <a:srgbClr val="FFFFFF"/>
                </a:solidFill>
              </a:defRPr>
            </a:lvl4pPr>
          </a:lstStyle>
          <a:p>
            <a:pPr lvl="0"/>
            <a:r>
              <a:rPr lang="en-US"/>
              <a:t>Click to edit Master text styles</a:t>
            </a:r>
          </a:p>
        </p:txBody>
      </p:sp>
      <p:sp>
        <p:nvSpPr>
          <p:cNvPr id="19" name="TextBox 18"/>
          <p:cNvSpPr txBox="1"/>
          <p:nvPr userDrawn="1"/>
        </p:nvSpPr>
        <p:spPr>
          <a:xfrm>
            <a:off x="123909" y="4901685"/>
            <a:ext cx="2695492" cy="184666"/>
          </a:xfrm>
          <a:prstGeom prst="rect">
            <a:avLst/>
          </a:prstGeom>
          <a:noFill/>
        </p:spPr>
        <p:txBody>
          <a:bodyPr wrap="square" lIns="91436" tIns="45718" rIns="91436" bIns="45718" rtlCol="0">
            <a:spAutoFit/>
          </a:bodyPr>
          <a:lstStyle/>
          <a:p>
            <a:r>
              <a:rPr lang="en-US" sz="600" dirty="0">
                <a:solidFill>
                  <a:schemeClr val="bg1"/>
                </a:solidFill>
              </a:rPr>
              <a:t>© 2017 Kaufman, Hall &amp; Associates, LLC. All rights reserved.</a:t>
            </a:r>
          </a:p>
        </p:txBody>
      </p:sp>
    </p:spTree>
    <p:extLst>
      <p:ext uri="{BB962C8B-B14F-4D97-AF65-F5344CB8AC3E}">
        <p14:creationId xmlns:p14="http://schemas.microsoft.com/office/powerpoint/2010/main" val="2597606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ase Study 2">
    <p:spTree>
      <p:nvGrpSpPr>
        <p:cNvPr id="1" name=""/>
        <p:cNvGrpSpPr/>
        <p:nvPr/>
      </p:nvGrpSpPr>
      <p:grpSpPr>
        <a:xfrm>
          <a:off x="0" y="0"/>
          <a:ext cx="0" cy="0"/>
          <a:chOff x="0" y="0"/>
          <a:chExt cx="0" cy="0"/>
        </a:xfrm>
      </p:grpSpPr>
      <p:sp>
        <p:nvSpPr>
          <p:cNvPr id="3" name="Rectangle 2"/>
          <p:cNvSpPr/>
          <p:nvPr userDrawn="1"/>
        </p:nvSpPr>
        <p:spPr>
          <a:xfrm>
            <a:off x="6099543" y="0"/>
            <a:ext cx="3044457" cy="51435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lIns="121912" tIns="60956" rIns="121912" bIns="60956" rtlCol="0" anchor="ctr"/>
          <a:lstStyle/>
          <a:p>
            <a:pPr algn="ctr"/>
            <a:endParaRPr lang="en-US" dirty="0"/>
          </a:p>
        </p:txBody>
      </p:sp>
      <p:sp>
        <p:nvSpPr>
          <p:cNvPr id="4" name="Rectangle 3"/>
          <p:cNvSpPr/>
          <p:nvPr userDrawn="1"/>
        </p:nvSpPr>
        <p:spPr>
          <a:xfrm>
            <a:off x="0" y="0"/>
            <a:ext cx="3044457" cy="5143500"/>
          </a:xfrm>
          <a:prstGeom prst="rect">
            <a:avLst/>
          </a:prstGeom>
          <a:solidFill>
            <a:srgbClr val="002D73"/>
          </a:solidFill>
          <a:ln>
            <a:noFill/>
          </a:ln>
        </p:spPr>
        <p:style>
          <a:lnRef idx="2">
            <a:schemeClr val="dk1"/>
          </a:lnRef>
          <a:fillRef idx="1">
            <a:schemeClr val="lt1"/>
          </a:fillRef>
          <a:effectRef idx="0">
            <a:schemeClr val="dk1"/>
          </a:effectRef>
          <a:fontRef idx="minor">
            <a:schemeClr val="dk1"/>
          </a:fontRef>
        </p:style>
        <p:txBody>
          <a:bodyPr lIns="121912" tIns="60956" rIns="121912" bIns="60956" rtlCol="0" anchor="ctr"/>
          <a:lstStyle/>
          <a:p>
            <a:pPr algn="ctr"/>
            <a:endParaRPr lang="en-US" dirty="0"/>
          </a:p>
        </p:txBody>
      </p:sp>
      <p:sp>
        <p:nvSpPr>
          <p:cNvPr id="5" name="Rectangle 4"/>
          <p:cNvSpPr/>
          <p:nvPr userDrawn="1"/>
        </p:nvSpPr>
        <p:spPr>
          <a:xfrm>
            <a:off x="3031610" y="0"/>
            <a:ext cx="3080781" cy="51435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lIns="121912" tIns="60956" rIns="121912" bIns="60956" rtlCol="0" anchor="ctr"/>
          <a:lstStyle/>
          <a:p>
            <a:pPr algn="ctr"/>
            <a:endParaRPr lang="en-US" dirty="0"/>
          </a:p>
        </p:txBody>
      </p:sp>
      <p:sp>
        <p:nvSpPr>
          <p:cNvPr id="28" name="Diagonal Stripe 27"/>
          <p:cNvSpPr/>
          <p:nvPr userDrawn="1"/>
        </p:nvSpPr>
        <p:spPr>
          <a:xfrm rot="2700000">
            <a:off x="2762631" y="3351338"/>
            <a:ext cx="3584322" cy="3584324"/>
          </a:xfrm>
          <a:prstGeom prst="diagStripe">
            <a:avLst/>
          </a:prstGeom>
          <a:solidFill>
            <a:srgbClr val="FFFFFF"/>
          </a:solidFill>
          <a:ln>
            <a:noFill/>
          </a:ln>
        </p:spPr>
        <p:style>
          <a:lnRef idx="2">
            <a:schemeClr val="dk1"/>
          </a:lnRef>
          <a:fillRef idx="1">
            <a:schemeClr val="lt1"/>
          </a:fillRef>
          <a:effectRef idx="0">
            <a:schemeClr val="dk1"/>
          </a:effectRef>
          <a:fontRef idx="minor">
            <a:schemeClr val="dk1"/>
          </a:fontRef>
        </p:style>
        <p:txBody>
          <a:bodyPr lIns="121912" tIns="60956" rIns="121912" bIns="60956" rtlCol="0" anchor="ctr"/>
          <a:lstStyle/>
          <a:p>
            <a:pPr algn="ctr"/>
            <a:endParaRPr lang="en-US" dirty="0">
              <a:solidFill>
                <a:schemeClr val="tx1"/>
              </a:solidFill>
            </a:endParaRPr>
          </a:p>
        </p:txBody>
      </p:sp>
      <p:sp>
        <p:nvSpPr>
          <p:cNvPr id="6" name="TextBox 5"/>
          <p:cNvSpPr txBox="1"/>
          <p:nvPr userDrawn="1"/>
        </p:nvSpPr>
        <p:spPr>
          <a:xfrm>
            <a:off x="835514" y="1197581"/>
            <a:ext cx="1373429" cy="400101"/>
          </a:xfrm>
          <a:prstGeom prst="rect">
            <a:avLst/>
          </a:prstGeom>
          <a:noFill/>
        </p:spPr>
        <p:txBody>
          <a:bodyPr wrap="none" lIns="121912" tIns="60956" rIns="121912" bIns="60956" rtlCol="0">
            <a:spAutoFit/>
          </a:bodyPr>
          <a:lstStyle/>
          <a:p>
            <a:pPr algn="ctr"/>
            <a:r>
              <a:rPr lang="en-US" b="1" dirty="0">
                <a:solidFill>
                  <a:srgbClr val="FFFFFF"/>
                </a:solidFill>
              </a:rPr>
              <a:t>CHALLENGE</a:t>
            </a:r>
          </a:p>
        </p:txBody>
      </p:sp>
      <p:grpSp>
        <p:nvGrpSpPr>
          <p:cNvPr id="8" name="Group 7"/>
          <p:cNvGrpSpPr/>
          <p:nvPr userDrawn="1"/>
        </p:nvGrpSpPr>
        <p:grpSpPr>
          <a:xfrm>
            <a:off x="1217429" y="0"/>
            <a:ext cx="609600" cy="277090"/>
            <a:chOff x="4139453" y="-33641"/>
            <a:chExt cx="838200" cy="381000"/>
          </a:xfrm>
        </p:grpSpPr>
        <p:sp>
          <p:nvSpPr>
            <p:cNvPr id="9" name="Isosceles Triangle 8"/>
            <p:cNvSpPr/>
            <p:nvPr/>
          </p:nvSpPr>
          <p:spPr>
            <a:xfrm flipV="1">
              <a:off x="4139453" y="-33641"/>
              <a:ext cx="838200" cy="381000"/>
            </a:xfrm>
            <a:prstGeom prst="triangle">
              <a:avLst/>
            </a:prstGeom>
            <a:solidFill>
              <a:srgbClr val="FFFFFF">
                <a:alpha val="32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 name="Isosceles Triangle 9"/>
            <p:cNvSpPr/>
            <p:nvPr/>
          </p:nvSpPr>
          <p:spPr>
            <a:xfrm flipV="1">
              <a:off x="4253753" y="-33641"/>
              <a:ext cx="609600" cy="277091"/>
            </a:xfrm>
            <a:prstGeom prst="triangl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cxnSp>
        <p:nvCxnSpPr>
          <p:cNvPr id="11" name="Straight Connector 10"/>
          <p:cNvCxnSpPr/>
          <p:nvPr userDrawn="1"/>
        </p:nvCxnSpPr>
        <p:spPr>
          <a:xfrm>
            <a:off x="1255529" y="1719312"/>
            <a:ext cx="533400" cy="0"/>
          </a:xfrm>
          <a:prstGeom prst="line">
            <a:avLst/>
          </a:prstGeom>
          <a:ln w="28575" cmpd="sng">
            <a:solidFill>
              <a:srgbClr val="FFFFFF"/>
            </a:solidFill>
          </a:ln>
        </p:spPr>
        <p:style>
          <a:lnRef idx="1">
            <a:schemeClr val="dk1"/>
          </a:lnRef>
          <a:fillRef idx="0">
            <a:schemeClr val="dk1"/>
          </a:fillRef>
          <a:effectRef idx="0">
            <a:schemeClr val="dk1"/>
          </a:effectRef>
          <a:fontRef idx="minor">
            <a:schemeClr val="tx1"/>
          </a:fontRef>
        </p:style>
      </p:cxnSp>
      <p:sp>
        <p:nvSpPr>
          <p:cNvPr id="12" name="TextBox 11"/>
          <p:cNvSpPr txBox="1"/>
          <p:nvPr userDrawn="1"/>
        </p:nvSpPr>
        <p:spPr>
          <a:xfrm>
            <a:off x="3945900" y="1216631"/>
            <a:ext cx="1243699" cy="400101"/>
          </a:xfrm>
          <a:prstGeom prst="rect">
            <a:avLst/>
          </a:prstGeom>
          <a:noFill/>
        </p:spPr>
        <p:txBody>
          <a:bodyPr wrap="none" lIns="121912" tIns="60956" rIns="121912" bIns="60956" rtlCol="0">
            <a:spAutoFit/>
          </a:bodyPr>
          <a:lstStyle/>
          <a:p>
            <a:pPr algn="ctr"/>
            <a:r>
              <a:rPr lang="en-US" b="1" dirty="0">
                <a:solidFill>
                  <a:schemeClr val="bg1"/>
                </a:solidFill>
              </a:rPr>
              <a:t>SOLUTION</a:t>
            </a:r>
          </a:p>
        </p:txBody>
      </p:sp>
      <p:cxnSp>
        <p:nvCxnSpPr>
          <p:cNvPr id="13" name="Straight Connector 12"/>
          <p:cNvCxnSpPr/>
          <p:nvPr userDrawn="1"/>
        </p:nvCxnSpPr>
        <p:spPr>
          <a:xfrm>
            <a:off x="4301048" y="1738362"/>
            <a:ext cx="533400" cy="0"/>
          </a:xfrm>
          <a:prstGeom prst="line">
            <a:avLst/>
          </a:prstGeom>
          <a:ln w="28575" cmpd="sng">
            <a:solidFill>
              <a:srgbClr val="FFFFFF"/>
            </a:solidFill>
          </a:ln>
        </p:spPr>
        <p:style>
          <a:lnRef idx="1">
            <a:schemeClr val="dk1"/>
          </a:lnRef>
          <a:fillRef idx="0">
            <a:schemeClr val="dk1"/>
          </a:fillRef>
          <a:effectRef idx="0">
            <a:schemeClr val="dk1"/>
          </a:effectRef>
          <a:fontRef idx="minor">
            <a:schemeClr val="tx1"/>
          </a:fontRef>
        </p:style>
      </p:cxnSp>
      <p:sp>
        <p:nvSpPr>
          <p:cNvPr id="14" name="TextBox 13"/>
          <p:cNvSpPr txBox="1"/>
          <p:nvPr userDrawn="1"/>
        </p:nvSpPr>
        <p:spPr>
          <a:xfrm>
            <a:off x="6859360" y="1197581"/>
            <a:ext cx="1524824" cy="400101"/>
          </a:xfrm>
          <a:prstGeom prst="rect">
            <a:avLst/>
          </a:prstGeom>
          <a:noFill/>
        </p:spPr>
        <p:txBody>
          <a:bodyPr wrap="square" lIns="121912" tIns="60956" rIns="121912" bIns="60956" rtlCol="0">
            <a:spAutoFit/>
          </a:bodyPr>
          <a:lstStyle/>
          <a:p>
            <a:pPr algn="ctr"/>
            <a:r>
              <a:rPr lang="en-US" b="1" dirty="0">
                <a:solidFill>
                  <a:srgbClr val="FFFFFF"/>
                </a:solidFill>
              </a:rPr>
              <a:t>RESULTS</a:t>
            </a:r>
          </a:p>
        </p:txBody>
      </p:sp>
      <p:grpSp>
        <p:nvGrpSpPr>
          <p:cNvPr id="15" name="Group 14"/>
          <p:cNvGrpSpPr/>
          <p:nvPr userDrawn="1"/>
        </p:nvGrpSpPr>
        <p:grpSpPr>
          <a:xfrm>
            <a:off x="7316972" y="0"/>
            <a:ext cx="609600" cy="277090"/>
            <a:chOff x="4139453" y="-33641"/>
            <a:chExt cx="838200" cy="381000"/>
          </a:xfrm>
        </p:grpSpPr>
        <p:sp>
          <p:nvSpPr>
            <p:cNvPr id="16" name="Isosceles Triangle 15"/>
            <p:cNvSpPr/>
            <p:nvPr/>
          </p:nvSpPr>
          <p:spPr>
            <a:xfrm flipV="1">
              <a:off x="4139453" y="-33641"/>
              <a:ext cx="838200" cy="381000"/>
            </a:xfrm>
            <a:prstGeom prst="triangle">
              <a:avLst/>
            </a:prstGeom>
            <a:solidFill>
              <a:srgbClr val="FFFFFF">
                <a:alpha val="32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7" name="Isosceles Triangle 16"/>
            <p:cNvSpPr/>
            <p:nvPr/>
          </p:nvSpPr>
          <p:spPr>
            <a:xfrm flipV="1">
              <a:off x="4253753" y="-33641"/>
              <a:ext cx="609600" cy="277091"/>
            </a:xfrm>
            <a:prstGeom prst="triangl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cxnSp>
        <p:nvCxnSpPr>
          <p:cNvPr id="18" name="Straight Connector 17"/>
          <p:cNvCxnSpPr/>
          <p:nvPr userDrawn="1"/>
        </p:nvCxnSpPr>
        <p:spPr>
          <a:xfrm>
            <a:off x="7355071" y="1719312"/>
            <a:ext cx="533400" cy="0"/>
          </a:xfrm>
          <a:prstGeom prst="line">
            <a:avLst/>
          </a:prstGeom>
          <a:ln w="28575" cmpd="sng">
            <a:solidFill>
              <a:srgbClr val="FFFFFF"/>
            </a:solidFill>
          </a:ln>
        </p:spPr>
        <p:style>
          <a:lnRef idx="1">
            <a:schemeClr val="dk1"/>
          </a:lnRef>
          <a:fillRef idx="0">
            <a:schemeClr val="dk1"/>
          </a:fillRef>
          <a:effectRef idx="0">
            <a:schemeClr val="dk1"/>
          </a:effectRef>
          <a:fontRef idx="minor">
            <a:schemeClr val="tx1"/>
          </a:fontRef>
        </p:style>
      </p:cxnSp>
      <p:grpSp>
        <p:nvGrpSpPr>
          <p:cNvPr id="22" name="Group 21"/>
          <p:cNvGrpSpPr/>
          <p:nvPr userDrawn="1"/>
        </p:nvGrpSpPr>
        <p:grpSpPr>
          <a:xfrm>
            <a:off x="4272515" y="0"/>
            <a:ext cx="609600" cy="277090"/>
            <a:chOff x="4139453" y="-33641"/>
            <a:chExt cx="838200" cy="381000"/>
          </a:xfrm>
        </p:grpSpPr>
        <p:sp>
          <p:nvSpPr>
            <p:cNvPr id="23" name="Isosceles Triangle 22"/>
            <p:cNvSpPr/>
            <p:nvPr/>
          </p:nvSpPr>
          <p:spPr>
            <a:xfrm flipV="1">
              <a:off x="4139453" y="-33641"/>
              <a:ext cx="838200" cy="381000"/>
            </a:xfrm>
            <a:prstGeom prst="triangle">
              <a:avLst/>
            </a:prstGeom>
            <a:solidFill>
              <a:srgbClr val="FFFFFF">
                <a:alpha val="32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4" name="Isosceles Triangle 23"/>
            <p:cNvSpPr/>
            <p:nvPr/>
          </p:nvSpPr>
          <p:spPr>
            <a:xfrm flipV="1">
              <a:off x="4253753" y="-33641"/>
              <a:ext cx="609600" cy="277091"/>
            </a:xfrm>
            <a:prstGeom prst="triangl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27" name="TextBox 26"/>
          <p:cNvSpPr txBox="1"/>
          <p:nvPr userDrawn="1"/>
        </p:nvSpPr>
        <p:spPr>
          <a:xfrm>
            <a:off x="123909" y="4901685"/>
            <a:ext cx="2695492" cy="184666"/>
          </a:xfrm>
          <a:prstGeom prst="rect">
            <a:avLst/>
          </a:prstGeom>
          <a:noFill/>
        </p:spPr>
        <p:txBody>
          <a:bodyPr wrap="square" lIns="91436" tIns="45718" rIns="91436" bIns="45718" rtlCol="0">
            <a:spAutoFit/>
          </a:bodyPr>
          <a:lstStyle/>
          <a:p>
            <a:r>
              <a:rPr lang="en-US" sz="600" dirty="0">
                <a:solidFill>
                  <a:schemeClr val="bg1"/>
                </a:solidFill>
              </a:rPr>
              <a:t>© 2017 Kaufman, Hall &amp; Associates, LLC. All rights reserved.</a:t>
            </a:r>
          </a:p>
        </p:txBody>
      </p:sp>
      <p:sp>
        <p:nvSpPr>
          <p:cNvPr id="29" name="Content Placeholder 8"/>
          <p:cNvSpPr>
            <a:spLocks noGrp="1"/>
          </p:cNvSpPr>
          <p:nvPr>
            <p:ph idx="12"/>
          </p:nvPr>
        </p:nvSpPr>
        <p:spPr>
          <a:xfrm>
            <a:off x="259925" y="1950115"/>
            <a:ext cx="2638969" cy="1983422"/>
          </a:xfrm>
          <a:prstGeom prst="rect">
            <a:avLst/>
          </a:prstGeom>
        </p:spPr>
        <p:txBody>
          <a:bodyPr>
            <a:normAutofit/>
          </a:bodyPr>
          <a:lstStyle>
            <a:lvl1pPr marL="0" indent="0">
              <a:buNone/>
              <a:defRPr sz="1400">
                <a:solidFill>
                  <a:srgbClr val="FFFFFF"/>
                </a:solidFill>
              </a:defRPr>
            </a:lvl1pPr>
            <a:lvl2pPr marL="457177" indent="0">
              <a:buNone/>
              <a:defRPr>
                <a:solidFill>
                  <a:srgbClr val="FFFFFF"/>
                </a:solidFill>
              </a:defRPr>
            </a:lvl2pPr>
            <a:lvl3pPr marL="914356" indent="0">
              <a:buNone/>
              <a:defRPr>
                <a:solidFill>
                  <a:srgbClr val="FFFFFF"/>
                </a:solidFill>
              </a:defRPr>
            </a:lvl3pPr>
            <a:lvl4pPr marL="1371532" indent="0">
              <a:buNone/>
              <a:defRPr>
                <a:solidFill>
                  <a:srgbClr val="FFFFFF"/>
                </a:solidFill>
              </a:defRPr>
            </a:lvl4pPr>
          </a:lstStyle>
          <a:p>
            <a:pPr lvl="0"/>
            <a:r>
              <a:rPr lang="en-US"/>
              <a:t>Click to edit Master text styles</a:t>
            </a:r>
          </a:p>
        </p:txBody>
      </p:sp>
      <p:sp>
        <p:nvSpPr>
          <p:cNvPr id="31" name="Content Placeholder 8"/>
          <p:cNvSpPr>
            <a:spLocks noGrp="1"/>
          </p:cNvSpPr>
          <p:nvPr>
            <p:ph idx="13"/>
          </p:nvPr>
        </p:nvSpPr>
        <p:spPr>
          <a:xfrm>
            <a:off x="3260482" y="1942214"/>
            <a:ext cx="2638969" cy="1983422"/>
          </a:xfrm>
          <a:prstGeom prst="rect">
            <a:avLst/>
          </a:prstGeom>
        </p:spPr>
        <p:txBody>
          <a:bodyPr>
            <a:normAutofit/>
          </a:bodyPr>
          <a:lstStyle>
            <a:lvl1pPr marL="0" indent="0">
              <a:buNone/>
              <a:defRPr sz="1400">
                <a:solidFill>
                  <a:srgbClr val="FFFFFF"/>
                </a:solidFill>
              </a:defRPr>
            </a:lvl1pPr>
            <a:lvl2pPr marL="457177" indent="0">
              <a:buNone/>
              <a:defRPr>
                <a:solidFill>
                  <a:srgbClr val="FFFFFF"/>
                </a:solidFill>
              </a:defRPr>
            </a:lvl2pPr>
            <a:lvl3pPr marL="914356" indent="0">
              <a:buNone/>
              <a:defRPr>
                <a:solidFill>
                  <a:srgbClr val="FFFFFF"/>
                </a:solidFill>
              </a:defRPr>
            </a:lvl3pPr>
            <a:lvl4pPr marL="1371532" indent="0">
              <a:buNone/>
              <a:defRPr>
                <a:solidFill>
                  <a:srgbClr val="FFFFFF"/>
                </a:solidFill>
              </a:defRPr>
            </a:lvl4pPr>
          </a:lstStyle>
          <a:p>
            <a:pPr lvl="0"/>
            <a:r>
              <a:rPr lang="en-US"/>
              <a:t>Click to edit Master text styles</a:t>
            </a:r>
          </a:p>
        </p:txBody>
      </p:sp>
      <p:sp>
        <p:nvSpPr>
          <p:cNvPr id="32" name="Content Placeholder 8"/>
          <p:cNvSpPr>
            <a:spLocks noGrp="1"/>
          </p:cNvSpPr>
          <p:nvPr>
            <p:ph idx="14"/>
          </p:nvPr>
        </p:nvSpPr>
        <p:spPr>
          <a:xfrm>
            <a:off x="6305913" y="1942214"/>
            <a:ext cx="2638969" cy="1983422"/>
          </a:xfrm>
          <a:prstGeom prst="rect">
            <a:avLst/>
          </a:prstGeom>
        </p:spPr>
        <p:txBody>
          <a:bodyPr>
            <a:normAutofit/>
          </a:bodyPr>
          <a:lstStyle>
            <a:lvl1pPr marL="0" indent="0">
              <a:buNone/>
              <a:defRPr sz="1400">
                <a:solidFill>
                  <a:srgbClr val="FFFFFF"/>
                </a:solidFill>
              </a:defRPr>
            </a:lvl1pPr>
            <a:lvl2pPr marL="457177" indent="0">
              <a:buNone/>
              <a:defRPr>
                <a:solidFill>
                  <a:srgbClr val="FFFFFF"/>
                </a:solidFill>
              </a:defRPr>
            </a:lvl2pPr>
            <a:lvl3pPr marL="914356" indent="0">
              <a:buNone/>
              <a:defRPr>
                <a:solidFill>
                  <a:srgbClr val="FFFFFF"/>
                </a:solidFill>
              </a:defRPr>
            </a:lvl3pPr>
            <a:lvl4pPr marL="1371532" indent="0">
              <a:buNone/>
              <a:defRPr>
                <a:solidFill>
                  <a:srgbClr val="FFFFFF"/>
                </a:solidFill>
              </a:defRPr>
            </a:lvl4pPr>
          </a:lstStyle>
          <a:p>
            <a:pPr lvl="0"/>
            <a:r>
              <a:rPr lang="en-US"/>
              <a:t>Click to edit Master text styles</a:t>
            </a:r>
          </a:p>
        </p:txBody>
      </p:sp>
    </p:spTree>
    <p:extLst>
      <p:ext uri="{BB962C8B-B14F-4D97-AF65-F5344CB8AC3E}">
        <p14:creationId xmlns:p14="http://schemas.microsoft.com/office/powerpoint/2010/main" val="4052032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ue Header">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nvGrpSpPr>
          <p:cNvPr id="6" name="Group 5"/>
          <p:cNvGrpSpPr/>
          <p:nvPr userDrawn="1"/>
        </p:nvGrpSpPr>
        <p:grpSpPr>
          <a:xfrm>
            <a:off x="4267200" y="0"/>
            <a:ext cx="609600" cy="277090"/>
            <a:chOff x="4139453" y="-33641"/>
            <a:chExt cx="838200" cy="381000"/>
          </a:xfrm>
        </p:grpSpPr>
        <p:sp>
          <p:nvSpPr>
            <p:cNvPr id="7" name="Isosceles Triangle 6"/>
            <p:cNvSpPr/>
            <p:nvPr/>
          </p:nvSpPr>
          <p:spPr>
            <a:xfrm flipV="1">
              <a:off x="4139453" y="-33641"/>
              <a:ext cx="838200" cy="381000"/>
            </a:xfrm>
            <a:prstGeom prst="triangle">
              <a:avLst/>
            </a:prstGeom>
            <a:solidFill>
              <a:srgbClr val="FFFFFF">
                <a:alpha val="32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 name="Isosceles Triangle 7"/>
            <p:cNvSpPr/>
            <p:nvPr/>
          </p:nvSpPr>
          <p:spPr>
            <a:xfrm flipV="1">
              <a:off x="4253753" y="-33641"/>
              <a:ext cx="609600" cy="277091"/>
            </a:xfrm>
            <a:prstGeom prst="triangl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10" name="Title 1"/>
          <p:cNvSpPr>
            <a:spLocks noGrp="1"/>
          </p:cNvSpPr>
          <p:nvPr>
            <p:ph type="title" hasCustomPrompt="1"/>
          </p:nvPr>
        </p:nvSpPr>
        <p:spPr>
          <a:xfrm>
            <a:off x="457200" y="438150"/>
            <a:ext cx="8229600" cy="381000"/>
          </a:xfrm>
          <a:prstGeom prst="rect">
            <a:avLst/>
          </a:prstGeom>
        </p:spPr>
        <p:txBody>
          <a:bodyPr/>
          <a:lstStyle>
            <a:lvl1pPr>
              <a:defRPr sz="2000" b="1" i="0">
                <a:solidFill>
                  <a:schemeClr val="bg1"/>
                </a:solidFill>
                <a:latin typeface="Calibri"/>
                <a:cs typeface="Calibri"/>
              </a:defRPr>
            </a:lvl1pPr>
          </a:lstStyle>
          <a:p>
            <a:r>
              <a:rPr lang="en-US" sz="2000" b="1">
                <a:solidFill>
                  <a:schemeClr val="bg2"/>
                </a:solidFill>
                <a:cs typeface="Calibri"/>
              </a:rPr>
              <a:t>HEADER</a:t>
            </a:r>
          </a:p>
        </p:txBody>
      </p:sp>
      <p:sp>
        <p:nvSpPr>
          <p:cNvPr id="9" name="TextBox 8"/>
          <p:cNvSpPr txBox="1"/>
          <p:nvPr userDrawn="1"/>
        </p:nvSpPr>
        <p:spPr>
          <a:xfrm>
            <a:off x="123909" y="4901685"/>
            <a:ext cx="2695492" cy="184666"/>
          </a:xfrm>
          <a:prstGeom prst="rect">
            <a:avLst/>
          </a:prstGeom>
          <a:noFill/>
        </p:spPr>
        <p:txBody>
          <a:bodyPr wrap="square" lIns="91436" tIns="45718" rIns="91436" bIns="45718" rtlCol="0">
            <a:spAutoFit/>
          </a:bodyPr>
          <a:lstStyle/>
          <a:p>
            <a:r>
              <a:rPr lang="en-US" sz="600" dirty="0">
                <a:solidFill>
                  <a:schemeClr val="bg1"/>
                </a:solidFill>
              </a:rPr>
              <a:t>© 2017 Kaufman, Hall &amp; Associates, LLC. All rights reserved.</a:t>
            </a:r>
          </a:p>
        </p:txBody>
      </p:sp>
    </p:spTree>
    <p:extLst>
      <p:ext uri="{BB962C8B-B14F-4D97-AF65-F5344CB8AC3E}">
        <p14:creationId xmlns:p14="http://schemas.microsoft.com/office/powerpoint/2010/main" val="3809000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ue">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 name="TextBox 3"/>
          <p:cNvSpPr txBox="1"/>
          <p:nvPr userDrawn="1"/>
        </p:nvSpPr>
        <p:spPr>
          <a:xfrm>
            <a:off x="123909" y="4901685"/>
            <a:ext cx="2695492" cy="184666"/>
          </a:xfrm>
          <a:prstGeom prst="rect">
            <a:avLst/>
          </a:prstGeom>
          <a:noFill/>
        </p:spPr>
        <p:txBody>
          <a:bodyPr wrap="square" lIns="91436" tIns="45718" rIns="91436" bIns="45718" rtlCol="0">
            <a:spAutoFit/>
          </a:bodyPr>
          <a:lstStyle/>
          <a:p>
            <a:r>
              <a:rPr lang="en-US" sz="600" dirty="0">
                <a:solidFill>
                  <a:schemeClr val="bg1"/>
                </a:solidFill>
              </a:rPr>
              <a:t>© 2017 Kaufman, Hall &amp; Associates, LLC. All rights reserved.</a:t>
            </a:r>
          </a:p>
        </p:txBody>
      </p:sp>
    </p:spTree>
    <p:extLst>
      <p:ext uri="{BB962C8B-B14F-4D97-AF65-F5344CB8AC3E}">
        <p14:creationId xmlns:p14="http://schemas.microsoft.com/office/powerpoint/2010/main" val="35287783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sp>
        <p:nvSpPr>
          <p:cNvPr id="7" name="Isosceles Triangle 6"/>
          <p:cNvSpPr/>
          <p:nvPr userDrawn="1"/>
        </p:nvSpPr>
        <p:spPr>
          <a:xfrm rot="10800000">
            <a:off x="3181006" y="2108497"/>
            <a:ext cx="4486368" cy="1570229"/>
          </a:xfrm>
          <a:prstGeom prst="triangle">
            <a:avLst>
              <a:gd name="adj" fmla="val 50479"/>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lIns="91436" tIns="45718" rIns="91436" bIns="45718" rtlCol="0" anchor="ctr"/>
          <a:lstStyle/>
          <a:p>
            <a:pPr algn="ctr"/>
            <a:endParaRPr lang="en-US" dirty="0"/>
          </a:p>
        </p:txBody>
      </p:sp>
      <p:grpSp>
        <p:nvGrpSpPr>
          <p:cNvPr id="11" name="Group 10"/>
          <p:cNvGrpSpPr/>
          <p:nvPr userDrawn="1"/>
        </p:nvGrpSpPr>
        <p:grpSpPr>
          <a:xfrm>
            <a:off x="4735607" y="-1095"/>
            <a:ext cx="1341124" cy="609600"/>
            <a:chOff x="4139453" y="-33641"/>
            <a:chExt cx="838200" cy="381000"/>
          </a:xfrm>
        </p:grpSpPr>
        <p:sp>
          <p:nvSpPr>
            <p:cNvPr id="12" name="Isosceles Triangle 11"/>
            <p:cNvSpPr/>
            <p:nvPr/>
          </p:nvSpPr>
          <p:spPr>
            <a:xfrm flipV="1">
              <a:off x="4139453" y="-33641"/>
              <a:ext cx="838200" cy="381000"/>
            </a:xfrm>
            <a:prstGeom prst="triangle">
              <a:avLst/>
            </a:prstGeom>
            <a:solidFill>
              <a:schemeClr val="accent2">
                <a:alpha val="32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3" name="Isosceles Triangle 12"/>
            <p:cNvSpPr/>
            <p:nvPr/>
          </p:nvSpPr>
          <p:spPr>
            <a:xfrm flipV="1">
              <a:off x="4253753" y="-33641"/>
              <a:ext cx="609600" cy="277091"/>
            </a:xfrm>
            <a:prstGeom prst="triangle">
              <a:avLst/>
            </a:prstGeom>
            <a:solidFill>
              <a:srgbClr val="005DA6"/>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15" name="Isosceles Triangle 14"/>
          <p:cNvSpPr/>
          <p:nvPr userDrawn="1"/>
        </p:nvSpPr>
        <p:spPr>
          <a:xfrm>
            <a:off x="3012343" y="2746580"/>
            <a:ext cx="4757985" cy="1631186"/>
          </a:xfrm>
          <a:prstGeom prst="triangle">
            <a:avLst>
              <a:gd name="adj" fmla="val 50479"/>
            </a:avLst>
          </a:prstGeom>
          <a:solidFill>
            <a:srgbClr val="005DA6">
              <a:alpha val="47000"/>
            </a:srgbClr>
          </a:solidFill>
          <a:ln>
            <a:noFill/>
          </a:ln>
        </p:spPr>
        <p:style>
          <a:lnRef idx="2">
            <a:schemeClr val="dk1"/>
          </a:lnRef>
          <a:fillRef idx="1">
            <a:schemeClr val="lt1"/>
          </a:fillRef>
          <a:effectRef idx="0">
            <a:schemeClr val="dk1"/>
          </a:effectRef>
          <a:fontRef idx="minor">
            <a:schemeClr val="dk1"/>
          </a:fontRef>
        </p:style>
        <p:txBody>
          <a:bodyPr lIns="91436" tIns="45718" rIns="91436" bIns="45718" rtlCol="0" anchor="ctr"/>
          <a:lstStyle/>
          <a:p>
            <a:pPr algn="ctr"/>
            <a:endParaRPr lang="en-US" dirty="0">
              <a:solidFill>
                <a:srgbClr val="0C3D69"/>
              </a:solidFill>
            </a:endParaRPr>
          </a:p>
        </p:txBody>
      </p:sp>
      <p:sp>
        <p:nvSpPr>
          <p:cNvPr id="9" name="Text Placeholder 8"/>
          <p:cNvSpPr>
            <a:spLocks noGrp="1"/>
          </p:cNvSpPr>
          <p:nvPr>
            <p:ph type="body" sz="quarter" idx="12" hasCustomPrompt="1"/>
          </p:nvPr>
        </p:nvSpPr>
        <p:spPr>
          <a:xfrm>
            <a:off x="440575" y="800101"/>
            <a:ext cx="5446246" cy="1075018"/>
          </a:xfrm>
          <a:prstGeom prst="rect">
            <a:avLst/>
          </a:prstGeom>
        </p:spPr>
        <p:txBody>
          <a:bodyPr vert="horz"/>
          <a:lstStyle>
            <a:lvl1pPr marL="0" indent="0">
              <a:buNone/>
              <a:defRPr sz="2800" b="1">
                <a:solidFill>
                  <a:schemeClr val="accent3"/>
                </a:solidFill>
              </a:defRPr>
            </a:lvl1pPr>
            <a:lvl2pPr marL="457177" indent="0">
              <a:buNone/>
              <a:defRPr sz="2800" b="1">
                <a:solidFill>
                  <a:schemeClr val="accent3"/>
                </a:solidFill>
              </a:defRPr>
            </a:lvl2pPr>
            <a:lvl3pPr marL="914356" indent="0">
              <a:buNone/>
              <a:defRPr sz="2800" b="1">
                <a:solidFill>
                  <a:schemeClr val="accent3"/>
                </a:solidFill>
              </a:defRPr>
            </a:lvl3pPr>
            <a:lvl4pPr marL="1371532" indent="0">
              <a:buNone/>
              <a:defRPr sz="2800" b="1">
                <a:solidFill>
                  <a:schemeClr val="accent3"/>
                </a:solidFill>
              </a:defRPr>
            </a:lvl4pPr>
            <a:lvl5pPr marL="1828709" indent="0">
              <a:buNone/>
              <a:defRPr sz="2800" b="1">
                <a:solidFill>
                  <a:schemeClr val="accent3"/>
                </a:solidFill>
              </a:defRPr>
            </a:lvl5pPr>
          </a:lstStyle>
          <a:p>
            <a:pPr lvl="0"/>
            <a:r>
              <a:rPr lang="en-US" dirty="0"/>
              <a:t>HEADER</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8026" y="767473"/>
            <a:ext cx="5493443" cy="3566160"/>
          </a:xfrm>
          <a:prstGeom prst="rect">
            <a:avLst/>
          </a:prstGeom>
        </p:spPr>
      </p:pic>
    </p:spTree>
    <p:extLst>
      <p:ext uri="{BB962C8B-B14F-4D97-AF65-F5344CB8AC3E}">
        <p14:creationId xmlns:p14="http://schemas.microsoft.com/office/powerpoint/2010/main" val="24878783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00151" y="273844"/>
            <a:ext cx="7029449" cy="584951"/>
          </a:xfrm>
        </p:spPr>
        <p:txBody>
          <a:bodyPr/>
          <a:lstStyle/>
          <a:p>
            <a:r>
              <a:rPr lang="en-US"/>
              <a:t>Click to edit Master title style</a:t>
            </a:r>
          </a:p>
        </p:txBody>
      </p:sp>
      <p:sp>
        <p:nvSpPr>
          <p:cNvPr id="3" name="Content Placeholder 2"/>
          <p:cNvSpPr>
            <a:spLocks noGrp="1"/>
          </p:cNvSpPr>
          <p:nvPr>
            <p:ph idx="1"/>
          </p:nvPr>
        </p:nvSpPr>
        <p:spPr/>
        <p:txBody>
          <a:bodyPr/>
          <a:lstStyle>
            <a:lvl1pPr>
              <a:defRPr sz="1800">
                <a:solidFill>
                  <a:srgbClr val="005DA6"/>
                </a:solidFill>
                <a:latin typeface="+mn-lt"/>
              </a:defRPr>
            </a:lvl1pPr>
            <a:lvl2pPr>
              <a:lnSpc>
                <a:spcPts val="1575"/>
              </a:lnSpc>
              <a:spcBef>
                <a:spcPts val="300"/>
              </a:spcBef>
              <a:defRPr sz="1350">
                <a:latin typeface="+mn-lt"/>
              </a:defRPr>
            </a:lvl2pPr>
            <a:lvl3pPr>
              <a:defRPr sz="1350">
                <a:latin typeface="+mn-lt"/>
              </a:defRPr>
            </a:lvl3pPr>
            <a:lvl4pPr>
              <a:defRPr sz="1200">
                <a:latin typeface="+mn-lt"/>
              </a:defRPr>
            </a:lvl4pPr>
            <a:lvl5pPr>
              <a:defRPr sz="12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453882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3" name="Rectangle 2"/>
          <p:cNvSpPr/>
          <p:nvPr userDrawn="1"/>
        </p:nvSpPr>
        <p:spPr>
          <a:xfrm>
            <a:off x="3505199" y="-3592"/>
            <a:ext cx="5660698" cy="5147092"/>
          </a:xfrm>
          <a:prstGeom prst="rect">
            <a:avLst/>
          </a:prstGeom>
          <a:solidFill>
            <a:srgbClr val="E6E6E6">
              <a:alpha val="70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 name="Right Triangle 4"/>
          <p:cNvSpPr/>
          <p:nvPr userDrawn="1"/>
        </p:nvSpPr>
        <p:spPr>
          <a:xfrm>
            <a:off x="0" y="1581150"/>
            <a:ext cx="1219200" cy="3562350"/>
          </a:xfrm>
          <a:prstGeom prst="rtTriangle">
            <a:avLst/>
          </a:prstGeom>
          <a:solidFill>
            <a:schemeClr val="accent1">
              <a:alpha val="57000"/>
            </a:schemeClr>
          </a:solidFill>
          <a:ln>
            <a:noFill/>
          </a:ln>
        </p:spPr>
        <p:style>
          <a:lnRef idx="2">
            <a:schemeClr val="dk1"/>
          </a:lnRef>
          <a:fillRef idx="1">
            <a:schemeClr val="lt1"/>
          </a:fillRef>
          <a:effectRef idx="0">
            <a:schemeClr val="dk1"/>
          </a:effectRef>
          <a:fontRef idx="minor">
            <a:schemeClr val="dk1"/>
          </a:fontRef>
        </p:style>
        <p:txBody>
          <a:bodyPr lIns="91436" tIns="45718" rIns="91436" bIns="45718" rtlCol="0" anchor="ctr"/>
          <a:lstStyle/>
          <a:p>
            <a:pPr algn="ctr"/>
            <a:endParaRPr lang="en-US" dirty="0"/>
          </a:p>
        </p:txBody>
      </p:sp>
      <p:sp>
        <p:nvSpPr>
          <p:cNvPr id="6" name="Right Triangle 5"/>
          <p:cNvSpPr/>
          <p:nvPr userDrawn="1"/>
        </p:nvSpPr>
        <p:spPr>
          <a:xfrm rot="10800000" flipH="1">
            <a:off x="0" y="0"/>
            <a:ext cx="694510" cy="2800350"/>
          </a:xfrm>
          <a:prstGeom prst="rtTriangle">
            <a:avLst/>
          </a:prstGeom>
          <a:solidFill>
            <a:schemeClr val="accent1">
              <a:alpha val="57000"/>
            </a:schemeClr>
          </a:solidFill>
          <a:ln>
            <a:noFill/>
          </a:ln>
        </p:spPr>
        <p:style>
          <a:lnRef idx="2">
            <a:schemeClr val="dk1"/>
          </a:lnRef>
          <a:fillRef idx="1">
            <a:schemeClr val="lt1"/>
          </a:fillRef>
          <a:effectRef idx="0">
            <a:schemeClr val="dk1"/>
          </a:effectRef>
          <a:fontRef idx="minor">
            <a:schemeClr val="dk1"/>
          </a:fontRef>
        </p:style>
        <p:txBody>
          <a:bodyPr lIns="91436" tIns="45718" rIns="91436" bIns="45718" rtlCol="0" anchor="ctr"/>
          <a:lstStyle/>
          <a:p>
            <a:pPr algn="ctr"/>
            <a:endParaRPr lang="en-US" dirty="0"/>
          </a:p>
          <a:p>
            <a:pPr algn="ctr"/>
            <a:endParaRPr lang="en-US" dirty="0"/>
          </a:p>
          <a:p>
            <a:pPr algn="ctr"/>
            <a:endParaRPr lang="en-US" dirty="0"/>
          </a:p>
          <a:p>
            <a:pPr algn="ctr"/>
            <a:endParaRPr lang="en-US" dirty="0"/>
          </a:p>
        </p:txBody>
      </p:sp>
      <p:cxnSp>
        <p:nvCxnSpPr>
          <p:cNvPr id="8" name="Straight Connector 7"/>
          <p:cNvCxnSpPr/>
          <p:nvPr userDrawn="1"/>
        </p:nvCxnSpPr>
        <p:spPr>
          <a:xfrm>
            <a:off x="816304" y="1581150"/>
            <a:ext cx="533400" cy="0"/>
          </a:xfrm>
          <a:prstGeom prst="line">
            <a:avLst/>
          </a:prstGeom>
          <a:ln w="28575" cmpd="sng">
            <a:solidFill>
              <a:schemeClr val="accent1"/>
            </a:solidFill>
          </a:ln>
        </p:spPr>
        <p:style>
          <a:lnRef idx="1">
            <a:schemeClr val="dk1"/>
          </a:lnRef>
          <a:fillRef idx="0">
            <a:schemeClr val="dk1"/>
          </a:fillRef>
          <a:effectRef idx="0">
            <a:schemeClr val="dk1"/>
          </a:effectRef>
          <a:fontRef idx="minor">
            <a:schemeClr val="tx1"/>
          </a:fontRef>
        </p:style>
      </p:cxnSp>
      <p:sp>
        <p:nvSpPr>
          <p:cNvPr id="2" name="TextBox 1"/>
          <p:cNvSpPr txBox="1"/>
          <p:nvPr userDrawn="1"/>
        </p:nvSpPr>
        <p:spPr>
          <a:xfrm>
            <a:off x="717469" y="1698307"/>
            <a:ext cx="2554417" cy="492443"/>
          </a:xfrm>
          <a:prstGeom prst="rect">
            <a:avLst/>
          </a:prstGeom>
          <a:noFill/>
        </p:spPr>
        <p:txBody>
          <a:bodyPr wrap="none" rtlCol="0">
            <a:spAutoFit/>
          </a:bodyPr>
          <a:lstStyle/>
          <a:p>
            <a:r>
              <a:rPr lang="en-US" sz="2600" b="1" i="0" dirty="0">
                <a:solidFill>
                  <a:srgbClr val="000000"/>
                </a:solidFill>
                <a:latin typeface="Calibri"/>
                <a:cs typeface="Calibri"/>
              </a:rPr>
              <a:t>TOPICS</a:t>
            </a:r>
            <a:r>
              <a:rPr lang="en-US" sz="2600" b="1" i="0" baseline="0" dirty="0">
                <a:solidFill>
                  <a:srgbClr val="000000"/>
                </a:solidFill>
                <a:latin typeface="Calibri"/>
                <a:cs typeface="Calibri"/>
              </a:rPr>
              <a:t> COVERED</a:t>
            </a:r>
            <a:endParaRPr lang="en-US" sz="2600" b="1" i="0" dirty="0">
              <a:solidFill>
                <a:srgbClr val="000000"/>
              </a:solidFill>
              <a:latin typeface="Calibri"/>
              <a:cs typeface="Calibri"/>
            </a:endParaRPr>
          </a:p>
        </p:txBody>
      </p:sp>
      <p:sp>
        <p:nvSpPr>
          <p:cNvPr id="11" name="Content Placeholder 3"/>
          <p:cNvSpPr>
            <a:spLocks noGrp="1"/>
          </p:cNvSpPr>
          <p:nvPr>
            <p:ph idx="12" hasCustomPrompt="1"/>
          </p:nvPr>
        </p:nvSpPr>
        <p:spPr>
          <a:xfrm>
            <a:off x="4970554" y="1564875"/>
            <a:ext cx="3390011" cy="2522420"/>
          </a:xfrm>
          <a:prstGeom prst="rect">
            <a:avLst/>
          </a:prstGeom>
        </p:spPr>
        <p:txBody>
          <a:bodyPr/>
          <a:lstStyle>
            <a:lvl1pPr marL="342900" indent="-342900">
              <a:lnSpc>
                <a:spcPct val="100000"/>
              </a:lnSpc>
              <a:buFont typeface="+mj-lt"/>
              <a:buAutoNum type="arabicPeriod"/>
              <a:defRPr sz="1600"/>
            </a:lvl1pPr>
          </a:lstStyle>
          <a:p>
            <a:pPr marL="274320" indent="-274320">
              <a:spcBef>
                <a:spcPts val="1200"/>
              </a:spcBef>
            </a:pPr>
            <a:r>
              <a:rPr lang="en-US">
                <a:solidFill>
                  <a:srgbClr val="000000"/>
                </a:solidFill>
              </a:rPr>
              <a:t>Agenda item</a:t>
            </a:r>
          </a:p>
          <a:p>
            <a:pPr marL="274320" indent="-274320">
              <a:spcBef>
                <a:spcPts val="1200"/>
              </a:spcBef>
            </a:pPr>
            <a:r>
              <a:rPr lang="en-US">
                <a:solidFill>
                  <a:srgbClr val="000000"/>
                </a:solidFill>
              </a:rPr>
              <a:t>Agenda item</a:t>
            </a:r>
          </a:p>
          <a:p>
            <a:pPr marL="274320" indent="-274320">
              <a:spcBef>
                <a:spcPts val="1200"/>
              </a:spcBef>
            </a:pPr>
            <a:r>
              <a:rPr lang="en-US">
                <a:solidFill>
                  <a:srgbClr val="000000"/>
                </a:solidFill>
              </a:rPr>
              <a:t>Agenda item</a:t>
            </a:r>
          </a:p>
          <a:p>
            <a:pPr marL="274320" indent="-274320">
              <a:spcBef>
                <a:spcPts val="1200"/>
              </a:spcBef>
            </a:pPr>
            <a:r>
              <a:rPr lang="en-US">
                <a:solidFill>
                  <a:srgbClr val="000000"/>
                </a:solidFill>
              </a:rPr>
              <a:t>Agenda item</a:t>
            </a:r>
          </a:p>
          <a:p>
            <a:pPr marL="274320" indent="-274320">
              <a:spcBef>
                <a:spcPts val="1200"/>
              </a:spcBef>
            </a:pPr>
            <a:r>
              <a:rPr lang="en-US">
                <a:solidFill>
                  <a:srgbClr val="000000"/>
                </a:solidFill>
              </a:rPr>
              <a:t>Agenda item</a:t>
            </a:r>
          </a:p>
        </p:txBody>
      </p:sp>
    </p:spTree>
    <p:extLst>
      <p:ext uri="{BB962C8B-B14F-4D97-AF65-F5344CB8AC3E}">
        <p14:creationId xmlns:p14="http://schemas.microsoft.com/office/powerpoint/2010/main" val="31968657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00151" y="273844"/>
            <a:ext cx="7029449" cy="584951"/>
          </a:xfrm>
        </p:spPr>
        <p:txBody>
          <a:bodyPr/>
          <a:lstStyle/>
          <a:p>
            <a:r>
              <a:rPr lang="en-US"/>
              <a:t>Click to edit Master title style</a:t>
            </a:r>
          </a:p>
        </p:txBody>
      </p:sp>
      <p:sp>
        <p:nvSpPr>
          <p:cNvPr id="3" name="Content Placeholder 2"/>
          <p:cNvSpPr>
            <a:spLocks noGrp="1"/>
          </p:cNvSpPr>
          <p:nvPr>
            <p:ph idx="1"/>
          </p:nvPr>
        </p:nvSpPr>
        <p:spPr/>
        <p:txBody>
          <a:bodyPr/>
          <a:lstStyle>
            <a:lvl1pPr marL="0" indent="0">
              <a:buFontTx/>
              <a:buNone/>
              <a:defRPr sz="1800">
                <a:solidFill>
                  <a:srgbClr val="005DA6"/>
                </a:solidFill>
                <a:latin typeface="+mn-lt"/>
              </a:defRPr>
            </a:lvl1pPr>
            <a:lvl2pPr marL="214313" indent="-214313">
              <a:lnSpc>
                <a:spcPts val="1575"/>
              </a:lnSpc>
              <a:spcBef>
                <a:spcPts val="300"/>
              </a:spcBef>
              <a:buFont typeface="Arial" panose="020B0604020202020204" pitchFamily="34" charset="0"/>
              <a:buChar char="•"/>
              <a:defRPr sz="1350">
                <a:latin typeface="+mn-lt"/>
              </a:defRPr>
            </a:lvl2pPr>
            <a:lvl3pPr marL="214313" indent="-214313">
              <a:buFont typeface="Arial" panose="020B0604020202020204" pitchFamily="34" charset="0"/>
              <a:buChar char="•"/>
              <a:defRPr sz="1350">
                <a:latin typeface="+mn-lt"/>
              </a:defRPr>
            </a:lvl3pPr>
            <a:lvl4pPr marL="214313" indent="-214313">
              <a:buFont typeface="Arial" panose="020B0604020202020204" pitchFamily="34" charset="0"/>
              <a:buChar char="•"/>
              <a:defRPr sz="1200">
                <a:latin typeface="+mn-lt"/>
              </a:defRPr>
            </a:lvl4pPr>
            <a:lvl5pPr marL="214313" indent="-214313">
              <a:buFont typeface="Arial" panose="020B0604020202020204" pitchFamily="34" charset="0"/>
              <a:buChar char="•"/>
              <a:defRPr sz="12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1039674"/>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00151" y="273844"/>
            <a:ext cx="7029449" cy="584951"/>
          </a:xfrm>
        </p:spPr>
        <p:txBody>
          <a:bodyPr/>
          <a:lstStyle/>
          <a:p>
            <a:r>
              <a:rPr lang="en-US"/>
              <a:t>Click to edit Master title style</a:t>
            </a:r>
          </a:p>
        </p:txBody>
      </p:sp>
      <p:sp>
        <p:nvSpPr>
          <p:cNvPr id="3" name="Content Placeholder 2"/>
          <p:cNvSpPr>
            <a:spLocks noGrp="1"/>
          </p:cNvSpPr>
          <p:nvPr>
            <p:ph idx="1"/>
          </p:nvPr>
        </p:nvSpPr>
        <p:spPr/>
        <p:txBody>
          <a:bodyPr>
            <a:normAutofit/>
          </a:bodyPr>
          <a:lstStyle>
            <a:lvl1pPr marL="171450" indent="-171450">
              <a:lnSpc>
                <a:spcPct val="100000"/>
              </a:lnSpc>
              <a:buFont typeface="Arial" panose="020B0604020202020204" pitchFamily="34" charset="0"/>
              <a:buChar char="•"/>
              <a:defRPr sz="1500" b="0">
                <a:solidFill>
                  <a:schemeClr val="tx1">
                    <a:lumMod val="65000"/>
                    <a:lumOff val="35000"/>
                  </a:schemeClr>
                </a:solidFill>
                <a:latin typeface="+mn-lt"/>
              </a:defRPr>
            </a:lvl1pPr>
            <a:lvl2pPr marL="171450" indent="-171450">
              <a:lnSpc>
                <a:spcPct val="100000"/>
              </a:lnSpc>
              <a:spcBef>
                <a:spcPts val="300"/>
              </a:spcBef>
              <a:buFont typeface="Arial" panose="020B0604020202020204" pitchFamily="34" charset="0"/>
              <a:buChar char="•"/>
              <a:defRPr sz="1500" b="0">
                <a:solidFill>
                  <a:schemeClr val="tx1">
                    <a:lumMod val="65000"/>
                    <a:lumOff val="35000"/>
                  </a:schemeClr>
                </a:solidFill>
                <a:latin typeface="+mn-lt"/>
              </a:defRPr>
            </a:lvl2pPr>
            <a:lvl3pPr marL="171450" indent="-171450">
              <a:lnSpc>
                <a:spcPct val="100000"/>
              </a:lnSpc>
              <a:buFont typeface="Arial" panose="020B0604020202020204" pitchFamily="34" charset="0"/>
              <a:buChar char="•"/>
              <a:defRPr sz="1500" b="0">
                <a:solidFill>
                  <a:schemeClr val="tx1">
                    <a:lumMod val="65000"/>
                    <a:lumOff val="35000"/>
                  </a:schemeClr>
                </a:solidFill>
                <a:latin typeface="+mn-lt"/>
              </a:defRPr>
            </a:lvl3pPr>
            <a:lvl4pPr marL="171450" indent="-171450">
              <a:lnSpc>
                <a:spcPct val="100000"/>
              </a:lnSpc>
              <a:buFont typeface="Arial" panose="020B0604020202020204" pitchFamily="34" charset="0"/>
              <a:buChar char="•"/>
              <a:defRPr sz="1500" b="0">
                <a:solidFill>
                  <a:schemeClr val="tx1">
                    <a:lumMod val="65000"/>
                    <a:lumOff val="35000"/>
                  </a:schemeClr>
                </a:solidFill>
                <a:latin typeface="+mn-lt"/>
              </a:defRPr>
            </a:lvl4pPr>
            <a:lvl5pPr marL="171450" indent="-171450">
              <a:lnSpc>
                <a:spcPct val="100000"/>
              </a:lnSpc>
              <a:buFont typeface="Arial" panose="020B0604020202020204" pitchFamily="34" charset="0"/>
              <a:buChar char="•"/>
              <a:defRPr sz="1500" b="0">
                <a:solidFill>
                  <a:schemeClr val="tx1">
                    <a:lumMod val="65000"/>
                    <a:lumOff val="35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0966408"/>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00151" y="273844"/>
            <a:ext cx="7029450" cy="584951"/>
          </a:xfrm>
        </p:spPr>
        <p:txBody>
          <a:bodyPr/>
          <a:lstStyle/>
          <a:p>
            <a:r>
              <a:rPr lang="en-US"/>
              <a:t>Click to edit Master title style</a:t>
            </a:r>
          </a:p>
        </p:txBody>
      </p:sp>
      <p:sp>
        <p:nvSpPr>
          <p:cNvPr id="3" name="Content Placeholder 2"/>
          <p:cNvSpPr>
            <a:spLocks noGrp="1"/>
          </p:cNvSpPr>
          <p:nvPr>
            <p:ph sz="half" idx="1"/>
          </p:nvPr>
        </p:nvSpPr>
        <p:spPr>
          <a:xfrm>
            <a:off x="1200150" y="1114426"/>
            <a:ext cx="3429000" cy="3518297"/>
          </a:xfrm>
        </p:spPr>
        <p:txBody>
          <a:bodyPr/>
          <a:lstStyle>
            <a:lvl2pPr>
              <a:defRPr sz="135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1" y="1114426"/>
            <a:ext cx="3429000" cy="3518297"/>
          </a:xfrm>
        </p:spPr>
        <p:txBody>
          <a:bodyPr/>
          <a:lstStyle>
            <a:lvl2pPr>
              <a:defRPr sz="135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10713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22" name="Rectangle 21"/>
          <p:cNvSpPr/>
          <p:nvPr userDrawn="1"/>
        </p:nvSpPr>
        <p:spPr>
          <a:xfrm>
            <a:off x="944850" y="857251"/>
            <a:ext cx="8199150" cy="93463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endParaRPr>
          </a:p>
        </p:txBody>
      </p:sp>
      <p:sp>
        <p:nvSpPr>
          <p:cNvPr id="2" name="Title 1"/>
          <p:cNvSpPr>
            <a:spLocks noGrp="1"/>
          </p:cNvSpPr>
          <p:nvPr>
            <p:ph type="title" hasCustomPrompt="1"/>
          </p:nvPr>
        </p:nvSpPr>
        <p:spPr>
          <a:xfrm>
            <a:off x="1202096" y="257175"/>
            <a:ext cx="2949178" cy="600075"/>
          </a:xfrm>
        </p:spPr>
        <p:txBody>
          <a:bodyPr anchor="b">
            <a:normAutofit/>
          </a:bodyPr>
          <a:lstStyle>
            <a:lvl1pPr>
              <a:defRPr sz="2700"/>
            </a:lvl1pPr>
          </a:lstStyle>
          <a:p>
            <a:r>
              <a:rPr lang="en-US"/>
              <a:t>Case Study</a:t>
            </a:r>
          </a:p>
        </p:txBody>
      </p:sp>
      <p:sp>
        <p:nvSpPr>
          <p:cNvPr id="3" name="Content Placeholder 2"/>
          <p:cNvSpPr>
            <a:spLocks noGrp="1"/>
          </p:cNvSpPr>
          <p:nvPr>
            <p:ph idx="1"/>
          </p:nvPr>
        </p:nvSpPr>
        <p:spPr>
          <a:xfrm>
            <a:off x="1202096" y="2146651"/>
            <a:ext cx="2311746" cy="2396774"/>
          </a:xfrm>
        </p:spPr>
        <p:txBody>
          <a:bodyPr>
            <a:normAutofit/>
          </a:bodyPr>
          <a:lstStyle>
            <a:lvl1pPr marL="137160" indent="-137160">
              <a:lnSpc>
                <a:spcPct val="100000"/>
              </a:lnSpc>
              <a:spcBef>
                <a:spcPts val="0"/>
              </a:spcBef>
              <a:buFont typeface="Arial" panose="020B0604020202020204" pitchFamily="34" charset="0"/>
              <a:buChar char="•"/>
              <a:defRPr sz="1200">
                <a:solidFill>
                  <a:schemeClr val="tx1">
                    <a:lumMod val="65000"/>
                    <a:lumOff val="35000"/>
                  </a:schemeClr>
                </a:solidFill>
              </a:defRPr>
            </a:lvl1pPr>
            <a:lvl2pPr marL="137160" indent="-137160">
              <a:lnSpc>
                <a:spcPct val="100000"/>
              </a:lnSpc>
              <a:spcBef>
                <a:spcPts val="0"/>
              </a:spcBef>
              <a:buFont typeface="Arial" panose="020B0604020202020204" pitchFamily="34" charset="0"/>
              <a:buChar char="•"/>
              <a:defRPr sz="1200">
                <a:solidFill>
                  <a:schemeClr val="tx1">
                    <a:lumMod val="65000"/>
                    <a:lumOff val="35000"/>
                  </a:schemeClr>
                </a:solidFill>
              </a:defRPr>
            </a:lvl2pPr>
            <a:lvl3pPr marL="137160" indent="-137160">
              <a:lnSpc>
                <a:spcPct val="100000"/>
              </a:lnSpc>
              <a:spcBef>
                <a:spcPts val="0"/>
              </a:spcBef>
              <a:buFont typeface="Arial" panose="020B0604020202020204" pitchFamily="34" charset="0"/>
              <a:buChar char="•"/>
              <a:defRPr sz="1200">
                <a:solidFill>
                  <a:schemeClr val="tx1">
                    <a:lumMod val="65000"/>
                    <a:lumOff val="35000"/>
                  </a:schemeClr>
                </a:solidFill>
              </a:defRPr>
            </a:lvl3pPr>
            <a:lvl4pPr marL="137160" indent="-137160">
              <a:lnSpc>
                <a:spcPct val="100000"/>
              </a:lnSpc>
              <a:spcBef>
                <a:spcPts val="0"/>
              </a:spcBef>
              <a:buFont typeface="Arial" panose="020B0604020202020204" pitchFamily="34" charset="0"/>
              <a:buChar char="•"/>
              <a:defRPr sz="1200">
                <a:solidFill>
                  <a:schemeClr val="tx1">
                    <a:lumMod val="65000"/>
                    <a:lumOff val="35000"/>
                  </a:schemeClr>
                </a:solidFill>
              </a:defRPr>
            </a:lvl4pPr>
            <a:lvl5pPr marL="137160" indent="-137160">
              <a:lnSpc>
                <a:spcPct val="100000"/>
              </a:lnSpc>
              <a:spcBef>
                <a:spcPts val="0"/>
              </a:spcBef>
              <a:buFont typeface="Arial" panose="020B0604020202020204" pitchFamily="34" charset="0"/>
              <a:buChar char="•"/>
              <a:defRPr sz="1200">
                <a:solidFill>
                  <a:schemeClr val="tx1">
                    <a:lumMod val="65000"/>
                    <a:lumOff val="35000"/>
                  </a:schemeClr>
                </a:solidFill>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hasCustomPrompt="1"/>
          </p:nvPr>
        </p:nvSpPr>
        <p:spPr>
          <a:xfrm>
            <a:off x="1202095" y="1028701"/>
            <a:ext cx="7395929" cy="1028699"/>
          </a:xfrm>
        </p:spPr>
        <p:txBody>
          <a:bodyPr/>
          <a:lstStyle>
            <a:lvl1pPr marL="0" indent="0">
              <a:lnSpc>
                <a:spcPct val="95000"/>
              </a:lnSpc>
              <a:buNone/>
              <a:defRPr sz="1200" baseline="0">
                <a:solidFill>
                  <a:schemeClr val="tx1">
                    <a:lumMod val="65000"/>
                    <a:lumOff val="3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Intro Text</a:t>
            </a:r>
          </a:p>
        </p:txBody>
      </p:sp>
      <p:sp>
        <p:nvSpPr>
          <p:cNvPr id="7" name="Content Placeholder 2"/>
          <p:cNvSpPr>
            <a:spLocks noGrp="1"/>
          </p:cNvSpPr>
          <p:nvPr>
            <p:ph idx="10"/>
          </p:nvPr>
        </p:nvSpPr>
        <p:spPr>
          <a:xfrm>
            <a:off x="3745712" y="2146651"/>
            <a:ext cx="2311746" cy="2396774"/>
          </a:xfrm>
        </p:spPr>
        <p:txBody>
          <a:bodyPr>
            <a:normAutofit/>
          </a:bodyPr>
          <a:lstStyle>
            <a:lvl1pPr marL="137160" indent="-137160">
              <a:lnSpc>
                <a:spcPct val="100000"/>
              </a:lnSpc>
              <a:spcBef>
                <a:spcPts val="0"/>
              </a:spcBef>
              <a:buFont typeface="Arial" panose="020B0604020202020204" pitchFamily="34" charset="0"/>
              <a:buChar char="•"/>
              <a:defRPr sz="1200">
                <a:solidFill>
                  <a:schemeClr val="tx1">
                    <a:lumMod val="65000"/>
                    <a:lumOff val="35000"/>
                  </a:schemeClr>
                </a:solidFill>
              </a:defRPr>
            </a:lvl1pPr>
            <a:lvl2pPr marL="137160" indent="-137160">
              <a:lnSpc>
                <a:spcPct val="100000"/>
              </a:lnSpc>
              <a:spcBef>
                <a:spcPts val="0"/>
              </a:spcBef>
              <a:buFont typeface="Arial" panose="020B0604020202020204" pitchFamily="34" charset="0"/>
              <a:buChar char="•"/>
              <a:defRPr sz="1200">
                <a:solidFill>
                  <a:schemeClr val="tx1">
                    <a:lumMod val="65000"/>
                    <a:lumOff val="35000"/>
                  </a:schemeClr>
                </a:solidFill>
              </a:defRPr>
            </a:lvl2pPr>
            <a:lvl3pPr marL="137160" indent="-137160">
              <a:lnSpc>
                <a:spcPct val="100000"/>
              </a:lnSpc>
              <a:spcBef>
                <a:spcPts val="0"/>
              </a:spcBef>
              <a:buFont typeface="Arial" panose="020B0604020202020204" pitchFamily="34" charset="0"/>
              <a:buChar char="•"/>
              <a:defRPr sz="1200">
                <a:solidFill>
                  <a:schemeClr val="tx1">
                    <a:lumMod val="65000"/>
                    <a:lumOff val="35000"/>
                  </a:schemeClr>
                </a:solidFill>
              </a:defRPr>
            </a:lvl3pPr>
            <a:lvl4pPr marL="137160" indent="-137160">
              <a:lnSpc>
                <a:spcPct val="100000"/>
              </a:lnSpc>
              <a:spcBef>
                <a:spcPts val="0"/>
              </a:spcBef>
              <a:buFont typeface="Arial" panose="020B0604020202020204" pitchFamily="34" charset="0"/>
              <a:buChar char="•"/>
              <a:defRPr sz="1200">
                <a:solidFill>
                  <a:schemeClr val="tx1">
                    <a:lumMod val="65000"/>
                    <a:lumOff val="35000"/>
                  </a:schemeClr>
                </a:solidFill>
              </a:defRPr>
            </a:lvl4pPr>
            <a:lvl5pPr marL="137160" indent="-137160">
              <a:lnSpc>
                <a:spcPct val="100000"/>
              </a:lnSpc>
              <a:spcBef>
                <a:spcPts val="0"/>
              </a:spcBef>
              <a:buFont typeface="Arial" panose="020B0604020202020204" pitchFamily="34" charset="0"/>
              <a:buChar char="•"/>
              <a:defRPr sz="1200">
                <a:solidFill>
                  <a:schemeClr val="tx1">
                    <a:lumMod val="65000"/>
                    <a:lumOff val="35000"/>
                  </a:schemeClr>
                </a:solidFill>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idx="11"/>
          </p:nvPr>
        </p:nvSpPr>
        <p:spPr>
          <a:xfrm>
            <a:off x="6289329" y="2146651"/>
            <a:ext cx="2311746" cy="2396774"/>
          </a:xfrm>
        </p:spPr>
        <p:txBody>
          <a:bodyPr>
            <a:normAutofit/>
          </a:bodyPr>
          <a:lstStyle>
            <a:lvl1pPr marL="137160" indent="-137160">
              <a:lnSpc>
                <a:spcPct val="100000"/>
              </a:lnSpc>
              <a:spcBef>
                <a:spcPts val="0"/>
              </a:spcBef>
              <a:buFont typeface="Arial" panose="020B0604020202020204" pitchFamily="34" charset="0"/>
              <a:buChar char="•"/>
              <a:defRPr sz="1200">
                <a:solidFill>
                  <a:schemeClr val="tx1">
                    <a:lumMod val="65000"/>
                    <a:lumOff val="35000"/>
                  </a:schemeClr>
                </a:solidFill>
              </a:defRPr>
            </a:lvl1pPr>
            <a:lvl2pPr marL="137160" indent="-137160">
              <a:lnSpc>
                <a:spcPct val="100000"/>
              </a:lnSpc>
              <a:spcBef>
                <a:spcPts val="0"/>
              </a:spcBef>
              <a:buFont typeface="Arial" panose="020B0604020202020204" pitchFamily="34" charset="0"/>
              <a:buChar char="•"/>
              <a:defRPr sz="1200">
                <a:solidFill>
                  <a:schemeClr val="tx1">
                    <a:lumMod val="65000"/>
                    <a:lumOff val="35000"/>
                  </a:schemeClr>
                </a:solidFill>
              </a:defRPr>
            </a:lvl2pPr>
            <a:lvl3pPr marL="137160" indent="-137160">
              <a:lnSpc>
                <a:spcPct val="100000"/>
              </a:lnSpc>
              <a:spcBef>
                <a:spcPts val="0"/>
              </a:spcBef>
              <a:buFont typeface="Arial" panose="020B0604020202020204" pitchFamily="34" charset="0"/>
              <a:buChar char="•"/>
              <a:defRPr sz="1200">
                <a:solidFill>
                  <a:schemeClr val="tx1">
                    <a:lumMod val="65000"/>
                    <a:lumOff val="35000"/>
                  </a:schemeClr>
                </a:solidFill>
              </a:defRPr>
            </a:lvl3pPr>
            <a:lvl4pPr marL="137160" indent="-137160">
              <a:lnSpc>
                <a:spcPct val="100000"/>
              </a:lnSpc>
              <a:spcBef>
                <a:spcPts val="0"/>
              </a:spcBef>
              <a:buFont typeface="Arial" panose="020B0604020202020204" pitchFamily="34" charset="0"/>
              <a:buChar char="•"/>
              <a:defRPr sz="1200">
                <a:solidFill>
                  <a:schemeClr val="tx1">
                    <a:lumMod val="65000"/>
                    <a:lumOff val="35000"/>
                  </a:schemeClr>
                </a:solidFill>
              </a:defRPr>
            </a:lvl4pPr>
            <a:lvl5pPr marL="137160" indent="-137160">
              <a:lnSpc>
                <a:spcPct val="100000"/>
              </a:lnSpc>
              <a:spcBef>
                <a:spcPts val="0"/>
              </a:spcBef>
              <a:buFont typeface="Arial" panose="020B0604020202020204" pitchFamily="34" charset="0"/>
              <a:buChar char="•"/>
              <a:defRPr sz="1200">
                <a:solidFill>
                  <a:schemeClr val="tx1">
                    <a:lumMod val="65000"/>
                    <a:lumOff val="35000"/>
                  </a:schemeClr>
                </a:solidFill>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a:xfrm>
            <a:off x="940323" y="1793146"/>
            <a:ext cx="8203678" cy="275735"/>
          </a:xfrm>
          <a:prstGeom prst="rect">
            <a:avLst/>
          </a:prstGeom>
          <a:solidFill>
            <a:srgbClr val="0064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endParaRPr>
          </a:p>
        </p:txBody>
      </p:sp>
      <p:cxnSp>
        <p:nvCxnSpPr>
          <p:cNvPr id="11" name="Straight Connector 10"/>
          <p:cNvCxnSpPr/>
          <p:nvPr userDrawn="1"/>
        </p:nvCxnSpPr>
        <p:spPr>
          <a:xfrm flipH="1">
            <a:off x="3633812" y="2068880"/>
            <a:ext cx="602" cy="24745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H="1">
            <a:off x="6165105" y="2068880"/>
            <a:ext cx="1203" cy="2474545"/>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8601076" y="1793146"/>
            <a:ext cx="542925" cy="275735"/>
          </a:xfrm>
          <a:prstGeom prst="rect">
            <a:avLst/>
          </a:prstGeom>
          <a:solidFill>
            <a:srgbClr val="0F4B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endParaRPr>
          </a:p>
        </p:txBody>
      </p:sp>
      <p:sp>
        <p:nvSpPr>
          <p:cNvPr id="14" name="Rectangle 13"/>
          <p:cNvSpPr/>
          <p:nvPr userDrawn="1"/>
        </p:nvSpPr>
        <p:spPr>
          <a:xfrm>
            <a:off x="944850" y="1793146"/>
            <a:ext cx="254195" cy="275735"/>
          </a:xfrm>
          <a:prstGeom prst="rect">
            <a:avLst/>
          </a:prstGeom>
          <a:solidFill>
            <a:srgbClr val="0F4B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endParaRPr>
          </a:p>
        </p:txBody>
      </p:sp>
      <p:sp>
        <p:nvSpPr>
          <p:cNvPr id="15" name="TextBox 14"/>
          <p:cNvSpPr txBox="1"/>
          <p:nvPr userDrawn="1"/>
        </p:nvSpPr>
        <p:spPr>
          <a:xfrm>
            <a:off x="1199045" y="1792513"/>
            <a:ext cx="2434768" cy="300082"/>
          </a:xfrm>
          <a:prstGeom prst="rect">
            <a:avLst/>
          </a:prstGeom>
          <a:noFill/>
        </p:spPr>
        <p:txBody>
          <a:bodyPr wrap="square" rtlCol="0">
            <a:spAutoFit/>
          </a:bodyPr>
          <a:lstStyle/>
          <a:p>
            <a:pPr algn="ctr" defTabSz="685800"/>
            <a:r>
              <a:rPr lang="en-US" sz="1350" b="1" dirty="0">
                <a:solidFill>
                  <a:prstClr val="white"/>
                </a:solidFill>
              </a:rPr>
              <a:t>Challenges</a:t>
            </a:r>
          </a:p>
        </p:txBody>
      </p:sp>
      <p:cxnSp>
        <p:nvCxnSpPr>
          <p:cNvPr id="16" name="Straight Connector 15"/>
          <p:cNvCxnSpPr/>
          <p:nvPr userDrawn="1"/>
        </p:nvCxnSpPr>
        <p:spPr>
          <a:xfrm flipH="1">
            <a:off x="3634414" y="1792830"/>
            <a:ext cx="602" cy="27636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H="1">
            <a:off x="6166308" y="1792514"/>
            <a:ext cx="602" cy="27636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userDrawn="1"/>
        </p:nvSpPr>
        <p:spPr>
          <a:xfrm>
            <a:off x="3633813" y="1792513"/>
            <a:ext cx="2532495" cy="300082"/>
          </a:xfrm>
          <a:prstGeom prst="rect">
            <a:avLst/>
          </a:prstGeom>
          <a:noFill/>
        </p:spPr>
        <p:txBody>
          <a:bodyPr wrap="square" rtlCol="0">
            <a:spAutoFit/>
          </a:bodyPr>
          <a:lstStyle/>
          <a:p>
            <a:pPr algn="ctr" defTabSz="685800"/>
            <a:r>
              <a:rPr lang="en-US" sz="1350" b="1" dirty="0">
                <a:solidFill>
                  <a:prstClr val="white"/>
                </a:solidFill>
              </a:rPr>
              <a:t>Solution</a:t>
            </a:r>
          </a:p>
        </p:txBody>
      </p:sp>
      <p:sp>
        <p:nvSpPr>
          <p:cNvPr id="21" name="TextBox 20"/>
          <p:cNvSpPr txBox="1"/>
          <p:nvPr userDrawn="1"/>
        </p:nvSpPr>
        <p:spPr>
          <a:xfrm>
            <a:off x="6165105" y="1792513"/>
            <a:ext cx="2432920" cy="300082"/>
          </a:xfrm>
          <a:prstGeom prst="rect">
            <a:avLst/>
          </a:prstGeom>
          <a:noFill/>
        </p:spPr>
        <p:txBody>
          <a:bodyPr wrap="square" rtlCol="0">
            <a:spAutoFit/>
          </a:bodyPr>
          <a:lstStyle/>
          <a:p>
            <a:pPr algn="ctr" defTabSz="685800"/>
            <a:r>
              <a:rPr lang="en-US" sz="1350" b="1" dirty="0">
                <a:solidFill>
                  <a:prstClr val="white"/>
                </a:solidFill>
              </a:rPr>
              <a:t>Results</a:t>
            </a:r>
          </a:p>
        </p:txBody>
      </p:sp>
    </p:spTree>
    <p:extLst>
      <p:ext uri="{BB962C8B-B14F-4D97-AF65-F5344CB8AC3E}">
        <p14:creationId xmlns:p14="http://schemas.microsoft.com/office/powerpoint/2010/main" val="312667517"/>
      </p:ext>
    </p:extLst>
  </p:cSld>
  <p:clrMapOvr>
    <a:masterClrMapping/>
  </p:clrMapOvr>
  <p:extLst>
    <p:ext uri="{DCECCB84-F9BA-43D5-87BE-67443E8EF086}">
      <p15:sldGuideLst xmlns:p15="http://schemas.microsoft.com/office/powerpoint/2012/main">
        <p15:guide id="1" orient="horz" pos="864">
          <p15:clr>
            <a:srgbClr val="FBAE40"/>
          </p15:clr>
        </p15:guide>
        <p15:guide id="2" pos="7224">
          <p15:clr>
            <a:srgbClr val="FBAE40"/>
          </p15:clr>
        </p15:guide>
        <p15:guide id="3" orient="horz" pos="381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00150" y="273844"/>
            <a:ext cx="7316391" cy="594836"/>
          </a:xfrm>
        </p:spPr>
        <p:txBody>
          <a:bodyPr/>
          <a:lstStyle/>
          <a:p>
            <a:r>
              <a:rPr lang="en-US"/>
              <a:t>Click to edit Master title style</a:t>
            </a:r>
          </a:p>
        </p:txBody>
      </p:sp>
      <p:sp>
        <p:nvSpPr>
          <p:cNvPr id="3" name="Text Placeholder 2"/>
          <p:cNvSpPr>
            <a:spLocks noGrp="1"/>
          </p:cNvSpPr>
          <p:nvPr>
            <p:ph type="body" idx="1"/>
          </p:nvPr>
        </p:nvSpPr>
        <p:spPr>
          <a:xfrm>
            <a:off x="1200149" y="1117997"/>
            <a:ext cx="3429000" cy="617934"/>
          </a:xfrm>
        </p:spPr>
        <p:txBody>
          <a:bodyPr anchor="b">
            <a:normAutofit/>
          </a:bodyPr>
          <a:lstStyle>
            <a:lvl1pPr marL="0" indent="0">
              <a:buNone/>
              <a:defRPr sz="1725"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200150" y="1735931"/>
            <a:ext cx="3429000" cy="2763441"/>
          </a:xfrm>
        </p:spPr>
        <p:txBody>
          <a:bodyPr/>
          <a:lstStyle>
            <a:lvl1pPr>
              <a:defRPr>
                <a:solidFill>
                  <a:schemeClr val="tx1">
                    <a:lumMod val="65000"/>
                    <a:lumOff val="35000"/>
                  </a:schemeClr>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00600" y="1117997"/>
            <a:ext cx="3429000" cy="617934"/>
          </a:xfrm>
        </p:spPr>
        <p:txBody>
          <a:bodyPr anchor="b">
            <a:normAutofit/>
          </a:bodyPr>
          <a:lstStyle>
            <a:lvl1pPr marL="0" indent="0">
              <a:buNone/>
              <a:defRPr sz="1725"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00599" y="1735931"/>
            <a:ext cx="3429000" cy="2763441"/>
          </a:xfrm>
        </p:spPr>
        <p:txBody>
          <a:bodyPr/>
          <a:lstStyle>
            <a:lvl1pPr>
              <a:defRPr>
                <a:solidFill>
                  <a:schemeClr val="tx1">
                    <a:lumMod val="65000"/>
                    <a:lumOff val="35000"/>
                  </a:schemeClr>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32592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089358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28228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02094" y="342900"/>
            <a:ext cx="2949178" cy="977265"/>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4314636" y="657226"/>
            <a:ext cx="4201905" cy="3738563"/>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8" name="Text Placeholder 3"/>
          <p:cNvSpPr>
            <a:spLocks noGrp="1"/>
          </p:cNvSpPr>
          <p:nvPr>
            <p:ph type="body" sz="half" idx="2"/>
          </p:nvPr>
        </p:nvSpPr>
        <p:spPr>
          <a:xfrm>
            <a:off x="1202096" y="1394460"/>
            <a:ext cx="2949178" cy="300728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2094637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cxnSp>
        <p:nvCxnSpPr>
          <p:cNvPr id="4" name="Straight Connector 3"/>
          <p:cNvCxnSpPr/>
          <p:nvPr userDrawn="1"/>
        </p:nvCxnSpPr>
        <p:spPr>
          <a:xfrm>
            <a:off x="663904" y="1428750"/>
            <a:ext cx="533400" cy="0"/>
          </a:xfrm>
          <a:prstGeom prst="line">
            <a:avLst/>
          </a:prstGeom>
          <a:ln w="28575" cmpd="sng">
            <a:solidFill>
              <a:schemeClr val="accent1"/>
            </a:solidFill>
          </a:ln>
        </p:spPr>
        <p:style>
          <a:lnRef idx="1">
            <a:schemeClr val="dk1"/>
          </a:lnRef>
          <a:fillRef idx="0">
            <a:schemeClr val="dk1"/>
          </a:fillRef>
          <a:effectRef idx="0">
            <a:schemeClr val="dk1"/>
          </a:effectRef>
          <a:fontRef idx="minor">
            <a:schemeClr val="tx1"/>
          </a:fontRef>
        </p:style>
      </p:cxnSp>
      <p:sp>
        <p:nvSpPr>
          <p:cNvPr id="9" name="Text Placeholder 8"/>
          <p:cNvSpPr>
            <a:spLocks noGrp="1"/>
          </p:cNvSpPr>
          <p:nvPr>
            <p:ph type="body" sz="quarter" idx="10" hasCustomPrompt="1"/>
          </p:nvPr>
        </p:nvSpPr>
        <p:spPr>
          <a:xfrm>
            <a:off x="533400" y="1543050"/>
            <a:ext cx="4495800" cy="1638300"/>
          </a:xfrm>
          <a:prstGeom prst="rect">
            <a:avLst/>
          </a:prstGeom>
        </p:spPr>
        <p:txBody>
          <a:bodyPr vert="horz"/>
          <a:lstStyle>
            <a:lvl1pPr marL="0" indent="0">
              <a:buNone/>
              <a:defRPr sz="2600" b="1" i="0" baseline="0">
                <a:solidFill>
                  <a:srgbClr val="000000"/>
                </a:solidFill>
                <a:latin typeface="Calibri"/>
                <a:cs typeface="Calibri"/>
              </a:defRPr>
            </a:lvl1pPr>
          </a:lstStyle>
          <a:p>
            <a:pPr lvl="0"/>
            <a:r>
              <a:rPr lang="en-US"/>
              <a:t>DIVIDER HEADER</a:t>
            </a:r>
          </a:p>
        </p:txBody>
      </p:sp>
    </p:spTree>
    <p:extLst>
      <p:ext uri="{BB962C8B-B14F-4D97-AF65-F5344CB8AC3E}">
        <p14:creationId xmlns:p14="http://schemas.microsoft.com/office/powerpoint/2010/main" val="328017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cxnSp>
        <p:nvCxnSpPr>
          <p:cNvPr id="4" name="Straight Connector 3"/>
          <p:cNvCxnSpPr/>
          <p:nvPr userDrawn="1"/>
        </p:nvCxnSpPr>
        <p:spPr>
          <a:xfrm>
            <a:off x="663904" y="1428750"/>
            <a:ext cx="533400" cy="0"/>
          </a:xfrm>
          <a:prstGeom prst="line">
            <a:avLst/>
          </a:prstGeom>
          <a:ln w="28575" cmpd="sng">
            <a:solidFill>
              <a:schemeClr val="accent1"/>
            </a:solidFill>
          </a:ln>
        </p:spPr>
        <p:style>
          <a:lnRef idx="1">
            <a:schemeClr val="dk1"/>
          </a:lnRef>
          <a:fillRef idx="0">
            <a:schemeClr val="dk1"/>
          </a:fillRef>
          <a:effectRef idx="0">
            <a:schemeClr val="dk1"/>
          </a:effectRef>
          <a:fontRef idx="minor">
            <a:schemeClr val="tx1"/>
          </a:fontRef>
        </p:style>
      </p:cxnSp>
      <p:sp>
        <p:nvSpPr>
          <p:cNvPr id="7" name="Rectangle 6"/>
          <p:cNvSpPr/>
          <p:nvPr userDrawn="1"/>
        </p:nvSpPr>
        <p:spPr>
          <a:xfrm>
            <a:off x="5029200" y="0"/>
            <a:ext cx="4114800" cy="51435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1" name="Right Triangle 10"/>
          <p:cNvSpPr/>
          <p:nvPr userDrawn="1"/>
        </p:nvSpPr>
        <p:spPr>
          <a:xfrm rot="16200000">
            <a:off x="7395894" y="3389551"/>
            <a:ext cx="2397006" cy="1143000"/>
          </a:xfrm>
          <a:prstGeom prst="rtTriangle">
            <a:avLst/>
          </a:prstGeom>
          <a:solidFill>
            <a:schemeClr val="bg1">
              <a:alpha val="50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a:endParaRPr lang="en-US" dirty="0"/>
          </a:p>
        </p:txBody>
      </p:sp>
      <p:sp>
        <p:nvSpPr>
          <p:cNvPr id="12" name="Isosceles Triangle 11"/>
          <p:cNvSpPr/>
          <p:nvPr userDrawn="1"/>
        </p:nvSpPr>
        <p:spPr>
          <a:xfrm rot="16200000">
            <a:off x="7870497" y="3105150"/>
            <a:ext cx="2057400" cy="533400"/>
          </a:xfrm>
          <a:prstGeom prst="triangle">
            <a:avLst/>
          </a:prstGeom>
          <a:solidFill>
            <a:srgbClr val="FFFFFF">
              <a:alpha val="39000"/>
            </a:srgb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a:endParaRPr lang="en-US" dirty="0"/>
          </a:p>
        </p:txBody>
      </p:sp>
      <p:sp>
        <p:nvSpPr>
          <p:cNvPr id="9" name="Text Placeholder 8"/>
          <p:cNvSpPr>
            <a:spLocks noGrp="1"/>
          </p:cNvSpPr>
          <p:nvPr>
            <p:ph type="body" sz="quarter" idx="10" hasCustomPrompt="1"/>
          </p:nvPr>
        </p:nvSpPr>
        <p:spPr>
          <a:xfrm>
            <a:off x="533400" y="1543050"/>
            <a:ext cx="4495800" cy="1638300"/>
          </a:xfrm>
          <a:prstGeom prst="rect">
            <a:avLst/>
          </a:prstGeom>
        </p:spPr>
        <p:txBody>
          <a:bodyPr vert="horz"/>
          <a:lstStyle>
            <a:lvl1pPr marL="0" indent="0">
              <a:buNone/>
              <a:defRPr sz="2600" b="1" i="0" baseline="0">
                <a:solidFill>
                  <a:srgbClr val="000000"/>
                </a:solidFill>
                <a:latin typeface="Calibri"/>
                <a:cs typeface="Calibri"/>
              </a:defRPr>
            </a:lvl1pPr>
          </a:lstStyle>
          <a:p>
            <a:pPr lvl="0"/>
            <a:r>
              <a:rPr lang="en-US"/>
              <a:t>DIVIDER HEADER</a:t>
            </a:r>
          </a:p>
        </p:txBody>
      </p:sp>
    </p:spTree>
    <p:extLst>
      <p:ext uri="{BB962C8B-B14F-4D97-AF65-F5344CB8AC3E}">
        <p14:creationId xmlns:p14="http://schemas.microsoft.com/office/powerpoint/2010/main" val="2005779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grpSp>
        <p:nvGrpSpPr>
          <p:cNvPr id="6" name="Group 5"/>
          <p:cNvGrpSpPr/>
          <p:nvPr userDrawn="1"/>
        </p:nvGrpSpPr>
        <p:grpSpPr>
          <a:xfrm>
            <a:off x="4267200" y="-19050"/>
            <a:ext cx="609600" cy="277090"/>
            <a:chOff x="4139453" y="-33641"/>
            <a:chExt cx="838200" cy="381000"/>
          </a:xfrm>
        </p:grpSpPr>
        <p:sp>
          <p:nvSpPr>
            <p:cNvPr id="7" name="Isosceles Triangle 6"/>
            <p:cNvSpPr/>
            <p:nvPr/>
          </p:nvSpPr>
          <p:spPr>
            <a:xfrm flipV="1">
              <a:off x="4139453" y="-33641"/>
              <a:ext cx="838200" cy="381000"/>
            </a:xfrm>
            <a:prstGeom prst="triangle">
              <a:avLst/>
            </a:prstGeom>
            <a:solidFill>
              <a:schemeClr val="accent2">
                <a:alpha val="3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 name="Isosceles Triangle 7"/>
            <p:cNvSpPr/>
            <p:nvPr/>
          </p:nvSpPr>
          <p:spPr>
            <a:xfrm flipV="1">
              <a:off x="4253753" y="-33641"/>
              <a:ext cx="609600" cy="277091"/>
            </a:xfrm>
            <a:prstGeom prst="triangle">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9" name="Title 1"/>
          <p:cNvSpPr>
            <a:spLocks noGrp="1"/>
          </p:cNvSpPr>
          <p:nvPr>
            <p:ph type="title" hasCustomPrompt="1"/>
          </p:nvPr>
        </p:nvSpPr>
        <p:spPr>
          <a:xfrm>
            <a:off x="457200" y="438150"/>
            <a:ext cx="8229600" cy="381000"/>
          </a:xfrm>
          <a:prstGeom prst="rect">
            <a:avLst/>
          </a:prstGeom>
        </p:spPr>
        <p:txBody>
          <a:bodyPr/>
          <a:lstStyle>
            <a:lvl1pPr>
              <a:defRPr sz="2000" b="1" i="0">
                <a:solidFill>
                  <a:schemeClr val="bg2"/>
                </a:solidFill>
                <a:latin typeface="Calibri"/>
                <a:cs typeface="Calibri"/>
              </a:defRPr>
            </a:lvl1pPr>
          </a:lstStyle>
          <a:p>
            <a:r>
              <a:rPr lang="en-US" sz="2000" b="1">
                <a:solidFill>
                  <a:schemeClr val="bg2"/>
                </a:solidFill>
                <a:cs typeface="Calibri"/>
              </a:rPr>
              <a:t>HEADER</a:t>
            </a:r>
          </a:p>
        </p:txBody>
      </p:sp>
    </p:spTree>
    <p:extLst>
      <p:ext uri="{BB962C8B-B14F-4D97-AF65-F5344CB8AC3E}">
        <p14:creationId xmlns:p14="http://schemas.microsoft.com/office/powerpoint/2010/main" val="2770014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Body text">
    <p:spTree>
      <p:nvGrpSpPr>
        <p:cNvPr id="1" name=""/>
        <p:cNvGrpSpPr/>
        <p:nvPr/>
      </p:nvGrpSpPr>
      <p:grpSpPr>
        <a:xfrm>
          <a:off x="0" y="0"/>
          <a:ext cx="0" cy="0"/>
          <a:chOff x="0" y="0"/>
          <a:chExt cx="0" cy="0"/>
        </a:xfrm>
      </p:grpSpPr>
      <p:sp>
        <p:nvSpPr>
          <p:cNvPr id="3" name="Content Placeholder 3"/>
          <p:cNvSpPr>
            <a:spLocks noGrp="1"/>
          </p:cNvSpPr>
          <p:nvPr>
            <p:ph idx="10"/>
          </p:nvPr>
        </p:nvSpPr>
        <p:spPr>
          <a:xfrm>
            <a:off x="457200" y="1123950"/>
            <a:ext cx="8229600" cy="3505200"/>
          </a:xfrm>
          <a:prstGeom prst="rect">
            <a:avLst/>
          </a:prstGeom>
        </p:spPr>
        <p:txBody>
          <a:bodyPr>
            <a:normAutofit/>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endParaRPr lang="en-US"/>
          </a:p>
        </p:txBody>
      </p:sp>
      <p:sp>
        <p:nvSpPr>
          <p:cNvPr id="14" name="Title 1"/>
          <p:cNvSpPr>
            <a:spLocks noGrp="1"/>
          </p:cNvSpPr>
          <p:nvPr>
            <p:ph type="title" hasCustomPrompt="1"/>
          </p:nvPr>
        </p:nvSpPr>
        <p:spPr>
          <a:xfrm>
            <a:off x="457200" y="438150"/>
            <a:ext cx="8229600" cy="381000"/>
          </a:xfrm>
          <a:prstGeom prst="rect">
            <a:avLst/>
          </a:prstGeom>
        </p:spPr>
        <p:txBody>
          <a:bodyPr/>
          <a:lstStyle>
            <a:lvl1pPr>
              <a:defRPr sz="2000" b="1" i="0">
                <a:solidFill>
                  <a:schemeClr val="bg2"/>
                </a:solidFill>
                <a:latin typeface="Calibri"/>
                <a:cs typeface="Calibri"/>
              </a:defRPr>
            </a:lvl1pPr>
          </a:lstStyle>
          <a:p>
            <a:r>
              <a:rPr lang="en-US" sz="2000" b="1">
                <a:solidFill>
                  <a:schemeClr val="bg2"/>
                </a:solidFill>
                <a:cs typeface="Calibri"/>
              </a:rPr>
              <a:t>HEADER</a:t>
            </a:r>
          </a:p>
        </p:txBody>
      </p:sp>
      <p:grpSp>
        <p:nvGrpSpPr>
          <p:cNvPr id="12" name="Group 11"/>
          <p:cNvGrpSpPr/>
          <p:nvPr userDrawn="1"/>
        </p:nvGrpSpPr>
        <p:grpSpPr>
          <a:xfrm>
            <a:off x="4267200" y="-19050"/>
            <a:ext cx="609600" cy="277090"/>
            <a:chOff x="4139453" y="-33641"/>
            <a:chExt cx="838200" cy="381000"/>
          </a:xfrm>
        </p:grpSpPr>
        <p:sp>
          <p:nvSpPr>
            <p:cNvPr id="15" name="Isosceles Triangle 14"/>
            <p:cNvSpPr/>
            <p:nvPr/>
          </p:nvSpPr>
          <p:spPr>
            <a:xfrm flipV="1">
              <a:off x="4139453" y="-33641"/>
              <a:ext cx="838200" cy="381000"/>
            </a:xfrm>
            <a:prstGeom prst="triangle">
              <a:avLst/>
            </a:prstGeom>
            <a:solidFill>
              <a:schemeClr val="accent2">
                <a:alpha val="3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6" name="Isosceles Triangle 15"/>
            <p:cNvSpPr/>
            <p:nvPr/>
          </p:nvSpPr>
          <p:spPr>
            <a:xfrm flipV="1">
              <a:off x="4253753" y="-33641"/>
              <a:ext cx="609600" cy="277091"/>
            </a:xfrm>
            <a:prstGeom prst="triangle">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1796449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Body text">
    <p:spTree>
      <p:nvGrpSpPr>
        <p:cNvPr id="1" name=""/>
        <p:cNvGrpSpPr/>
        <p:nvPr/>
      </p:nvGrpSpPr>
      <p:grpSpPr>
        <a:xfrm>
          <a:off x="0" y="0"/>
          <a:ext cx="0" cy="0"/>
          <a:chOff x="0" y="0"/>
          <a:chExt cx="0" cy="0"/>
        </a:xfrm>
      </p:grpSpPr>
      <p:sp>
        <p:nvSpPr>
          <p:cNvPr id="3" name="Content Placeholder 3"/>
          <p:cNvSpPr>
            <a:spLocks noGrp="1"/>
          </p:cNvSpPr>
          <p:nvPr>
            <p:ph idx="10"/>
          </p:nvPr>
        </p:nvSpPr>
        <p:spPr>
          <a:xfrm>
            <a:off x="457200" y="1123950"/>
            <a:ext cx="4038600" cy="3505200"/>
          </a:xfrm>
          <a:prstGeom prst="rect">
            <a:avLst/>
          </a:prstGeom>
        </p:spPr>
        <p:txBody>
          <a:bodyPr>
            <a:normAutofit/>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endParaRPr lang="en-US"/>
          </a:p>
        </p:txBody>
      </p:sp>
      <p:sp>
        <p:nvSpPr>
          <p:cNvPr id="4" name="Content Placeholder 4"/>
          <p:cNvSpPr>
            <a:spLocks noGrp="1"/>
          </p:cNvSpPr>
          <p:nvPr>
            <p:ph idx="11"/>
          </p:nvPr>
        </p:nvSpPr>
        <p:spPr>
          <a:xfrm>
            <a:off x="4648200" y="1123950"/>
            <a:ext cx="4038600" cy="3505200"/>
          </a:xfrm>
          <a:prstGeom prst="rect">
            <a:avLst/>
          </a:prstGeom>
        </p:spPr>
        <p:txBody>
          <a:bodyPr>
            <a:normAutofit/>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0"/>
            <a:r>
              <a:rPr lang="en-US"/>
              <a:t>Click to edit Master text styles</a:t>
            </a:r>
          </a:p>
          <a:p>
            <a:pPr lvl="1"/>
            <a:r>
              <a:rPr lang="en-US"/>
              <a:t>Second level</a:t>
            </a:r>
          </a:p>
          <a:p>
            <a:pPr lvl="2"/>
            <a:r>
              <a:rPr lang="en-US"/>
              <a:t>Third level</a:t>
            </a:r>
          </a:p>
          <a:p>
            <a:pPr lvl="3"/>
            <a:r>
              <a:rPr lang="en-US"/>
              <a:t>Fourth level</a:t>
            </a:r>
          </a:p>
          <a:p>
            <a:endParaRPr lang="en-US"/>
          </a:p>
        </p:txBody>
      </p:sp>
      <p:grpSp>
        <p:nvGrpSpPr>
          <p:cNvPr id="9" name="Group 8"/>
          <p:cNvGrpSpPr/>
          <p:nvPr userDrawn="1"/>
        </p:nvGrpSpPr>
        <p:grpSpPr>
          <a:xfrm>
            <a:off x="4267200" y="-19050"/>
            <a:ext cx="609600" cy="277090"/>
            <a:chOff x="4139453" y="-33641"/>
            <a:chExt cx="838200" cy="381000"/>
          </a:xfrm>
        </p:grpSpPr>
        <p:sp>
          <p:nvSpPr>
            <p:cNvPr id="10" name="Isosceles Triangle 9"/>
            <p:cNvSpPr/>
            <p:nvPr/>
          </p:nvSpPr>
          <p:spPr>
            <a:xfrm flipV="1">
              <a:off x="4139453" y="-33641"/>
              <a:ext cx="838200" cy="381000"/>
            </a:xfrm>
            <a:prstGeom prst="triangle">
              <a:avLst/>
            </a:prstGeom>
            <a:solidFill>
              <a:schemeClr val="accent2">
                <a:alpha val="32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1" name="Isosceles Triangle 10"/>
            <p:cNvSpPr/>
            <p:nvPr/>
          </p:nvSpPr>
          <p:spPr>
            <a:xfrm flipV="1">
              <a:off x="4253753" y="-33641"/>
              <a:ext cx="609600" cy="277091"/>
            </a:xfrm>
            <a:prstGeom prst="triangle">
              <a:avLst/>
            </a:prstGeom>
            <a:solidFill>
              <a:srgbClr val="105BA8"/>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14" name="Title 1"/>
          <p:cNvSpPr>
            <a:spLocks noGrp="1"/>
          </p:cNvSpPr>
          <p:nvPr>
            <p:ph type="title" hasCustomPrompt="1"/>
          </p:nvPr>
        </p:nvSpPr>
        <p:spPr>
          <a:xfrm>
            <a:off x="457200" y="438150"/>
            <a:ext cx="8229600" cy="381000"/>
          </a:xfrm>
          <a:prstGeom prst="rect">
            <a:avLst/>
          </a:prstGeom>
        </p:spPr>
        <p:txBody>
          <a:bodyPr/>
          <a:lstStyle>
            <a:lvl1pPr>
              <a:defRPr sz="2000" b="1" i="0">
                <a:solidFill>
                  <a:schemeClr val="bg2"/>
                </a:solidFill>
                <a:latin typeface="Calibri"/>
                <a:cs typeface="Calibri"/>
              </a:defRPr>
            </a:lvl1pPr>
          </a:lstStyle>
          <a:p>
            <a:r>
              <a:rPr lang="en-US" sz="2000" b="1">
                <a:solidFill>
                  <a:schemeClr val="bg2"/>
                </a:solidFill>
                <a:cs typeface="Calibri"/>
              </a:rPr>
              <a:t>HEADER</a:t>
            </a:r>
          </a:p>
        </p:txBody>
      </p:sp>
    </p:spTree>
    <p:extLst>
      <p:ext uri="{BB962C8B-B14F-4D97-AF65-F5344CB8AC3E}">
        <p14:creationId xmlns:p14="http://schemas.microsoft.com/office/powerpoint/2010/main" val="1200078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Body text - 2">
    <p:spTree>
      <p:nvGrpSpPr>
        <p:cNvPr id="1" name=""/>
        <p:cNvGrpSpPr/>
        <p:nvPr/>
      </p:nvGrpSpPr>
      <p:grpSpPr>
        <a:xfrm>
          <a:off x="0" y="0"/>
          <a:ext cx="0" cy="0"/>
          <a:chOff x="0" y="0"/>
          <a:chExt cx="0" cy="0"/>
        </a:xfrm>
      </p:grpSpPr>
      <p:sp>
        <p:nvSpPr>
          <p:cNvPr id="3" name="Content Placeholder 3"/>
          <p:cNvSpPr>
            <a:spLocks noGrp="1"/>
          </p:cNvSpPr>
          <p:nvPr>
            <p:ph idx="10"/>
          </p:nvPr>
        </p:nvSpPr>
        <p:spPr>
          <a:xfrm>
            <a:off x="457200" y="1125650"/>
            <a:ext cx="5410200" cy="3512139"/>
          </a:xfrm>
          <a:prstGeom prst="rect">
            <a:avLst/>
          </a:prstGeom>
        </p:spPr>
        <p:txBody>
          <a:bodyPr>
            <a:normAutofit/>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endParaRPr lang="en-US"/>
          </a:p>
        </p:txBody>
      </p:sp>
      <p:sp>
        <p:nvSpPr>
          <p:cNvPr id="4" name="Content Placeholder 4"/>
          <p:cNvSpPr>
            <a:spLocks noGrp="1"/>
          </p:cNvSpPr>
          <p:nvPr>
            <p:ph idx="11"/>
          </p:nvPr>
        </p:nvSpPr>
        <p:spPr>
          <a:xfrm>
            <a:off x="6019800" y="1125650"/>
            <a:ext cx="2667000" cy="3505200"/>
          </a:xfrm>
          <a:prstGeom prst="rect">
            <a:avLst/>
          </a:prstGeom>
        </p:spPr>
        <p:txBody>
          <a:bodyPr>
            <a:normAutofit/>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endParaRPr lang="en-US"/>
          </a:p>
        </p:txBody>
      </p:sp>
      <p:grpSp>
        <p:nvGrpSpPr>
          <p:cNvPr id="8" name="Group 7"/>
          <p:cNvGrpSpPr/>
          <p:nvPr userDrawn="1"/>
        </p:nvGrpSpPr>
        <p:grpSpPr>
          <a:xfrm>
            <a:off x="4267200" y="-19050"/>
            <a:ext cx="609600" cy="277090"/>
            <a:chOff x="4139453" y="-33641"/>
            <a:chExt cx="838200" cy="381000"/>
          </a:xfrm>
        </p:grpSpPr>
        <p:sp>
          <p:nvSpPr>
            <p:cNvPr id="9" name="Isosceles Triangle 8"/>
            <p:cNvSpPr/>
            <p:nvPr/>
          </p:nvSpPr>
          <p:spPr>
            <a:xfrm flipV="1">
              <a:off x="4139453" y="-33641"/>
              <a:ext cx="838200" cy="381000"/>
            </a:xfrm>
            <a:prstGeom prst="triangle">
              <a:avLst/>
            </a:prstGeom>
            <a:solidFill>
              <a:schemeClr val="accent2">
                <a:alpha val="32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 name="Isosceles Triangle 9"/>
            <p:cNvSpPr/>
            <p:nvPr/>
          </p:nvSpPr>
          <p:spPr>
            <a:xfrm flipV="1">
              <a:off x="4253753" y="-33641"/>
              <a:ext cx="609600" cy="277091"/>
            </a:xfrm>
            <a:prstGeom prst="triangle">
              <a:avLst/>
            </a:prstGeom>
            <a:solidFill>
              <a:srgbClr val="105BA8"/>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13" name="Title 1"/>
          <p:cNvSpPr>
            <a:spLocks noGrp="1"/>
          </p:cNvSpPr>
          <p:nvPr>
            <p:ph type="title" hasCustomPrompt="1"/>
          </p:nvPr>
        </p:nvSpPr>
        <p:spPr>
          <a:xfrm>
            <a:off x="457200" y="438150"/>
            <a:ext cx="8229600" cy="381000"/>
          </a:xfrm>
          <a:prstGeom prst="rect">
            <a:avLst/>
          </a:prstGeom>
        </p:spPr>
        <p:txBody>
          <a:bodyPr/>
          <a:lstStyle>
            <a:lvl1pPr>
              <a:defRPr sz="2000" b="1" i="0">
                <a:solidFill>
                  <a:schemeClr val="bg2"/>
                </a:solidFill>
                <a:latin typeface="Calibri"/>
                <a:cs typeface="Calibri"/>
              </a:defRPr>
            </a:lvl1pPr>
          </a:lstStyle>
          <a:p>
            <a:r>
              <a:rPr lang="en-US" sz="2000" b="1">
                <a:solidFill>
                  <a:schemeClr val="bg2"/>
                </a:solidFill>
                <a:cs typeface="Calibri"/>
              </a:rPr>
              <a:t>HEADER</a:t>
            </a:r>
          </a:p>
        </p:txBody>
      </p:sp>
    </p:spTree>
    <p:extLst>
      <p:ext uri="{BB962C8B-B14F-4D97-AF65-F5344CB8AC3E}">
        <p14:creationId xmlns:p14="http://schemas.microsoft.com/office/powerpoint/2010/main" val="53236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Body text">
    <p:spTree>
      <p:nvGrpSpPr>
        <p:cNvPr id="1" name=""/>
        <p:cNvGrpSpPr/>
        <p:nvPr/>
      </p:nvGrpSpPr>
      <p:grpSpPr>
        <a:xfrm>
          <a:off x="0" y="0"/>
          <a:ext cx="0" cy="0"/>
          <a:chOff x="0" y="0"/>
          <a:chExt cx="0" cy="0"/>
        </a:xfrm>
      </p:grpSpPr>
      <p:sp>
        <p:nvSpPr>
          <p:cNvPr id="3" name="Content Placeholder 8"/>
          <p:cNvSpPr>
            <a:spLocks noGrp="1"/>
          </p:cNvSpPr>
          <p:nvPr>
            <p:ph idx="12"/>
          </p:nvPr>
        </p:nvSpPr>
        <p:spPr>
          <a:xfrm>
            <a:off x="457199" y="1123950"/>
            <a:ext cx="2638969" cy="3505200"/>
          </a:xfrm>
          <a:prstGeom prst="rect">
            <a:avLst/>
          </a:prstGeom>
        </p:spPr>
        <p:txBody>
          <a:bodyPr>
            <a:normAutofit/>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endParaRPr lang="en-US"/>
          </a:p>
        </p:txBody>
      </p:sp>
      <p:sp>
        <p:nvSpPr>
          <p:cNvPr id="4" name="Content Placeholder 9"/>
          <p:cNvSpPr>
            <a:spLocks noGrp="1"/>
          </p:cNvSpPr>
          <p:nvPr>
            <p:ph idx="13"/>
          </p:nvPr>
        </p:nvSpPr>
        <p:spPr>
          <a:xfrm>
            <a:off x="3249705" y="1123950"/>
            <a:ext cx="2638969" cy="3505200"/>
          </a:xfrm>
          <a:prstGeom prst="rect">
            <a:avLst/>
          </a:prstGeom>
        </p:spPr>
        <p:txBody>
          <a:bodyPr>
            <a:normAutofit/>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endParaRPr lang="en-US"/>
          </a:p>
        </p:txBody>
      </p:sp>
      <p:sp>
        <p:nvSpPr>
          <p:cNvPr id="5" name="Content Placeholder 10"/>
          <p:cNvSpPr>
            <a:spLocks noGrp="1"/>
          </p:cNvSpPr>
          <p:nvPr>
            <p:ph idx="14"/>
          </p:nvPr>
        </p:nvSpPr>
        <p:spPr>
          <a:xfrm>
            <a:off x="6047830" y="1123950"/>
            <a:ext cx="2638969" cy="3505200"/>
          </a:xfrm>
          <a:prstGeom prst="rect">
            <a:avLst/>
          </a:prstGeom>
        </p:spPr>
        <p:txBody>
          <a:bodyPr>
            <a:normAutofit/>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endParaRPr lang="en-US"/>
          </a:p>
        </p:txBody>
      </p:sp>
      <p:grpSp>
        <p:nvGrpSpPr>
          <p:cNvPr id="7" name="Group 6"/>
          <p:cNvGrpSpPr/>
          <p:nvPr userDrawn="1"/>
        </p:nvGrpSpPr>
        <p:grpSpPr>
          <a:xfrm>
            <a:off x="4267200" y="-19050"/>
            <a:ext cx="609600" cy="277090"/>
            <a:chOff x="4139453" y="-33641"/>
            <a:chExt cx="838200" cy="381000"/>
          </a:xfrm>
        </p:grpSpPr>
        <p:sp>
          <p:nvSpPr>
            <p:cNvPr id="8" name="Isosceles Triangle 7"/>
            <p:cNvSpPr/>
            <p:nvPr/>
          </p:nvSpPr>
          <p:spPr>
            <a:xfrm flipV="1">
              <a:off x="4139453" y="-33641"/>
              <a:ext cx="838200" cy="381000"/>
            </a:xfrm>
            <a:prstGeom prst="triangle">
              <a:avLst/>
            </a:prstGeom>
            <a:solidFill>
              <a:schemeClr val="accent2">
                <a:alpha val="32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9" name="Isosceles Triangle 8"/>
            <p:cNvSpPr/>
            <p:nvPr/>
          </p:nvSpPr>
          <p:spPr>
            <a:xfrm flipV="1">
              <a:off x="4253753" y="-33641"/>
              <a:ext cx="609600" cy="277091"/>
            </a:xfrm>
            <a:prstGeom prst="triangle">
              <a:avLst/>
            </a:prstGeom>
            <a:solidFill>
              <a:srgbClr val="105BA8"/>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12" name="Title 1"/>
          <p:cNvSpPr>
            <a:spLocks noGrp="1"/>
          </p:cNvSpPr>
          <p:nvPr>
            <p:ph type="title" hasCustomPrompt="1"/>
          </p:nvPr>
        </p:nvSpPr>
        <p:spPr>
          <a:xfrm>
            <a:off x="457200" y="438150"/>
            <a:ext cx="8229600" cy="381000"/>
          </a:xfrm>
          <a:prstGeom prst="rect">
            <a:avLst/>
          </a:prstGeom>
        </p:spPr>
        <p:txBody>
          <a:bodyPr/>
          <a:lstStyle>
            <a:lvl1pPr>
              <a:defRPr sz="2000" b="1" i="0">
                <a:solidFill>
                  <a:schemeClr val="bg2"/>
                </a:solidFill>
                <a:latin typeface="Calibri"/>
                <a:cs typeface="Calibri"/>
              </a:defRPr>
            </a:lvl1pPr>
          </a:lstStyle>
          <a:p>
            <a:r>
              <a:rPr lang="en-US" sz="2000" b="1">
                <a:solidFill>
                  <a:schemeClr val="bg2"/>
                </a:solidFill>
                <a:cs typeface="Calibri"/>
              </a:rPr>
              <a:t>HEADER</a:t>
            </a:r>
          </a:p>
        </p:txBody>
      </p:sp>
    </p:spTree>
    <p:extLst>
      <p:ext uri="{BB962C8B-B14F-4D97-AF65-F5344CB8AC3E}">
        <p14:creationId xmlns:p14="http://schemas.microsoft.com/office/powerpoint/2010/main" val="4223003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7.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6.png"/><Relationship Id="rId5" Type="http://schemas.openxmlformats.org/officeDocument/2006/relationships/slideLayout" Target="../slideLayouts/slideLayout23.xml"/><Relationship Id="rId10"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3233584"/>
      </p:ext>
    </p:extLst>
  </p:cSld>
  <p:clrMap bg1="lt1" tx1="dk1" bg2="lt2" tx2="dk2" accent1="accent1" accent2="accent2" accent3="accent3" accent4="accent4" accent5="accent5" accent6="accent6" hlink="hlink" folHlink="folHlink"/>
  <p:sldLayoutIdLst>
    <p:sldLayoutId id="2147483720" r:id="rId1"/>
    <p:sldLayoutId id="2147483673" r:id="rId2"/>
    <p:sldLayoutId id="2147483682" r:id="rId3"/>
    <p:sldLayoutId id="2147483721" r:id="rId4"/>
    <p:sldLayoutId id="2147483675" r:id="rId5"/>
    <p:sldLayoutId id="2147483683" r:id="rId6"/>
    <p:sldLayoutId id="2147483678" r:id="rId7"/>
    <p:sldLayoutId id="2147483680" r:id="rId8"/>
    <p:sldLayoutId id="2147483679" r:id="rId9"/>
    <p:sldLayoutId id="2147483714" r:id="rId10"/>
    <p:sldLayoutId id="2147483717" r:id="rId11"/>
    <p:sldLayoutId id="2147483718" r:id="rId12"/>
    <p:sldLayoutId id="2147483719" r:id="rId13"/>
    <p:sldLayoutId id="2147483716" r:id="rId14"/>
    <p:sldLayoutId id="2147483713" r:id="rId15"/>
    <p:sldLayoutId id="2147483674" r:id="rId16"/>
    <p:sldLayoutId id="2147483676" r:id="rId17"/>
    <p:sldLayoutId id="2147483733" r:id="rId18"/>
  </p:sldLayoutIdLst>
  <p:hf hdr="0" ftr="0" dt="0"/>
  <p:txStyles>
    <p:titleStyle>
      <a:lvl1pPr algn="ctr" defTabSz="914355" rtl="0" eaLnBrk="1" latinLnBrk="0" hangingPunct="1">
        <a:spcBef>
          <a:spcPct val="0"/>
        </a:spcBef>
        <a:buNone/>
        <a:defRPr sz="2000" kern="1200">
          <a:solidFill>
            <a:srgbClr val="005DA6"/>
          </a:solidFill>
          <a:latin typeface="Calibri"/>
          <a:ea typeface="+mj-ea"/>
          <a:cs typeface="Calibri"/>
        </a:defRPr>
      </a:lvl1pPr>
    </p:titleStyle>
    <p:bodyStyle>
      <a:lvl1pPr marL="342884" marR="0" indent="-342884" algn="l" defTabSz="914355" rtl="0" eaLnBrk="1" fontAlgn="auto" latinLnBrk="0" hangingPunct="1">
        <a:lnSpc>
          <a:spcPct val="100000"/>
        </a:lnSpc>
        <a:spcBef>
          <a:spcPct val="20000"/>
        </a:spcBef>
        <a:spcAft>
          <a:spcPts val="0"/>
        </a:spcAft>
        <a:buClr>
          <a:srgbClr val="005DA6"/>
        </a:buClr>
        <a:buSzTx/>
        <a:buFont typeface="Arial" panose="020B0604020202020204" pitchFamily="34" charset="0"/>
        <a:buChar char="•"/>
        <a:tabLst/>
        <a:defRPr sz="2400" kern="1200">
          <a:solidFill>
            <a:schemeClr val="bg2">
              <a:lumMod val="75000"/>
              <a:lumOff val="25000"/>
            </a:schemeClr>
          </a:solidFill>
          <a:latin typeface="+mn-lt"/>
          <a:ea typeface="+mn-ea"/>
          <a:cs typeface="+mn-cs"/>
        </a:defRPr>
      </a:lvl1pPr>
      <a:lvl2pPr marL="742913" marR="0" indent="-285736" algn="l" defTabSz="914355" rtl="0" eaLnBrk="1" fontAlgn="auto" latinLnBrk="0" hangingPunct="1">
        <a:lnSpc>
          <a:spcPct val="100000"/>
        </a:lnSpc>
        <a:spcBef>
          <a:spcPct val="20000"/>
        </a:spcBef>
        <a:spcAft>
          <a:spcPts val="0"/>
        </a:spcAft>
        <a:buClr>
          <a:srgbClr val="005DA6"/>
        </a:buClr>
        <a:buSzTx/>
        <a:buFont typeface="Calibri" panose="020F0502020204030204" pitchFamily="34" charset="0"/>
        <a:buChar char="−"/>
        <a:tabLst/>
        <a:defRPr sz="2000" kern="1200">
          <a:solidFill>
            <a:schemeClr val="bg2">
              <a:lumMod val="75000"/>
              <a:lumOff val="25000"/>
            </a:schemeClr>
          </a:solidFill>
          <a:latin typeface="+mn-lt"/>
          <a:ea typeface="+mn-ea"/>
          <a:cs typeface="+mn-cs"/>
        </a:defRPr>
      </a:lvl2pPr>
      <a:lvl3pPr marL="1142944" marR="0" indent="-228588" algn="l" defTabSz="914355" rtl="0" eaLnBrk="1" fontAlgn="auto" latinLnBrk="0" hangingPunct="1">
        <a:lnSpc>
          <a:spcPct val="100000"/>
        </a:lnSpc>
        <a:spcBef>
          <a:spcPct val="20000"/>
        </a:spcBef>
        <a:spcAft>
          <a:spcPts val="0"/>
        </a:spcAft>
        <a:buClr>
          <a:srgbClr val="005DA6"/>
        </a:buClr>
        <a:buSzTx/>
        <a:buFont typeface="Arial" panose="020B0604020202020204" pitchFamily="34" charset="0"/>
        <a:buChar char="•"/>
        <a:tabLst/>
        <a:defRPr sz="1800" kern="1200">
          <a:solidFill>
            <a:schemeClr val="bg2">
              <a:lumMod val="75000"/>
              <a:lumOff val="25000"/>
            </a:schemeClr>
          </a:solidFill>
          <a:latin typeface="+mn-lt"/>
          <a:ea typeface="+mn-ea"/>
          <a:cs typeface="+mn-cs"/>
        </a:defRPr>
      </a:lvl3pPr>
      <a:lvl4pPr marL="1600120" marR="0" indent="-228588" algn="l" defTabSz="914355" rtl="0" eaLnBrk="1" fontAlgn="auto" latinLnBrk="0" hangingPunct="1">
        <a:lnSpc>
          <a:spcPct val="100000"/>
        </a:lnSpc>
        <a:spcBef>
          <a:spcPct val="20000"/>
        </a:spcBef>
        <a:spcAft>
          <a:spcPts val="0"/>
        </a:spcAft>
        <a:buClr>
          <a:srgbClr val="005DA6"/>
        </a:buClr>
        <a:buSzTx/>
        <a:buFont typeface="Calibri" panose="020F0502020204030204" pitchFamily="34" charset="0"/>
        <a:buChar char="−"/>
        <a:tabLst/>
        <a:defRPr sz="1800" kern="1200">
          <a:solidFill>
            <a:schemeClr val="bg2">
              <a:lumMod val="75000"/>
              <a:lumOff val="25000"/>
            </a:schemeClr>
          </a:solidFill>
          <a:latin typeface="+mn-lt"/>
          <a:ea typeface="+mn-ea"/>
          <a:cs typeface="+mn-cs"/>
        </a:defRPr>
      </a:lvl4pPr>
      <a:lvl5pPr marL="2057297" marR="0" indent="-228588" algn="l" defTabSz="914355" rtl="0" eaLnBrk="1" fontAlgn="auto" latinLnBrk="0" hangingPunct="1">
        <a:lnSpc>
          <a:spcPct val="100000"/>
        </a:lnSpc>
        <a:spcBef>
          <a:spcPct val="20000"/>
        </a:spcBef>
        <a:spcAft>
          <a:spcPts val="0"/>
        </a:spcAft>
        <a:buClr>
          <a:srgbClr val="005DA6"/>
        </a:buClr>
        <a:buSzTx/>
        <a:buFont typeface="Calibri" panose="020F0502020204030204" pitchFamily="34" charset="0"/>
        <a:buChar char="»"/>
        <a:tabLst/>
        <a:defRPr sz="1600" kern="1200">
          <a:solidFill>
            <a:schemeClr val="bg2">
              <a:lumMod val="75000"/>
              <a:lumOff val="25000"/>
            </a:schemeClr>
          </a:solidFill>
          <a:latin typeface="+mn-lt"/>
          <a:ea typeface="+mn-ea"/>
          <a:cs typeface="+mn-cs"/>
        </a:defRPr>
      </a:lvl5pPr>
      <a:lvl6pPr marL="2514474"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7880888" y="-1"/>
            <a:ext cx="1263112" cy="5143501"/>
          </a:xfrm>
          <a:prstGeom prst="rect">
            <a:avLst/>
          </a:prstGeom>
          <a:gradFill>
            <a:gsLst>
              <a:gs pos="0">
                <a:schemeClr val="bg1"/>
              </a:gs>
              <a:gs pos="100000">
                <a:schemeClr val="bg1">
                  <a:lumMod val="9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endParaRPr>
          </a:p>
        </p:txBody>
      </p:sp>
      <p:sp>
        <p:nvSpPr>
          <p:cNvPr id="2" name="Title Placeholder 1"/>
          <p:cNvSpPr>
            <a:spLocks noGrp="1"/>
          </p:cNvSpPr>
          <p:nvPr>
            <p:ph type="title"/>
          </p:nvPr>
        </p:nvSpPr>
        <p:spPr>
          <a:xfrm>
            <a:off x="1200151" y="257175"/>
            <a:ext cx="7029450" cy="60162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00150" y="1114426"/>
            <a:ext cx="7029450" cy="351829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2126817" y="4911585"/>
            <a:ext cx="4572000" cy="184666"/>
          </a:xfrm>
          <a:prstGeom prst="rect">
            <a:avLst/>
          </a:prstGeom>
        </p:spPr>
        <p:txBody>
          <a:bodyPr>
            <a:spAutoFit/>
          </a:bodyPr>
          <a:lstStyle/>
          <a:p>
            <a:pPr defTabSz="685800"/>
            <a:r>
              <a:rPr lang="en-US" sz="600" dirty="0">
                <a:solidFill>
                  <a:prstClr val="white">
                    <a:lumMod val="65000"/>
                  </a:prstClr>
                </a:solidFill>
              </a:rPr>
              <a:t>© 2017 Kaufman, Hall &amp; Associates, LLC. All rights reserved.</a:t>
            </a:r>
          </a:p>
        </p:txBody>
      </p:sp>
      <p:sp>
        <p:nvSpPr>
          <p:cNvPr id="12" name="TextBox 11"/>
          <p:cNvSpPr txBox="1"/>
          <p:nvPr userDrawn="1"/>
        </p:nvSpPr>
        <p:spPr>
          <a:xfrm>
            <a:off x="8229600" y="4759860"/>
            <a:ext cx="611109" cy="276999"/>
          </a:xfrm>
          <a:prstGeom prst="rect">
            <a:avLst/>
          </a:prstGeom>
          <a:noFill/>
        </p:spPr>
        <p:txBody>
          <a:bodyPr wrap="square" rtlCol="0">
            <a:spAutoFit/>
          </a:bodyPr>
          <a:lstStyle/>
          <a:p>
            <a:pPr algn="r" defTabSz="685800"/>
            <a:fld id="{30440E7D-CB2D-4FA5-825F-5D62A1322B05}" type="slidenum">
              <a:rPr lang="en-US" sz="1200" smtClean="0">
                <a:solidFill>
                  <a:prstClr val="black">
                    <a:lumMod val="50000"/>
                    <a:lumOff val="50000"/>
                  </a:prstClr>
                </a:solidFill>
              </a:rPr>
              <a:pPr algn="r" defTabSz="685800"/>
              <a:t>‹#›</a:t>
            </a:fld>
            <a:endParaRPr lang="en-US" sz="1200" dirty="0">
              <a:solidFill>
                <a:prstClr val="black">
                  <a:lumMod val="50000"/>
                  <a:lumOff val="50000"/>
                </a:prstClr>
              </a:solidFill>
            </a:endParaRPr>
          </a:p>
        </p:txBody>
      </p:sp>
      <p:pic>
        <p:nvPicPr>
          <p:cNvPr id="4" name="Picture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63631"/>
            <a:ext cx="992696" cy="5207131"/>
          </a:xfrm>
          <a:prstGeom prst="rect">
            <a:avLst/>
          </a:prstGeom>
        </p:spPr>
      </p:pic>
      <p:pic>
        <p:nvPicPr>
          <p:cNvPr id="5" name="Picture 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96963" y="4632723"/>
            <a:ext cx="996174" cy="454256"/>
          </a:xfrm>
          <a:prstGeom prst="rect">
            <a:avLst/>
          </a:prstGeom>
        </p:spPr>
      </p:pic>
    </p:spTree>
    <p:extLst>
      <p:ext uri="{BB962C8B-B14F-4D97-AF65-F5344CB8AC3E}">
        <p14:creationId xmlns:p14="http://schemas.microsoft.com/office/powerpoint/2010/main" val="586100601"/>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Lst>
  <p:txStyles>
    <p:titleStyle>
      <a:lvl1pPr algn="l" defTabSz="685800" rtl="0" eaLnBrk="1" latinLnBrk="0" hangingPunct="1">
        <a:lnSpc>
          <a:spcPct val="90000"/>
        </a:lnSpc>
        <a:spcBef>
          <a:spcPct val="0"/>
        </a:spcBef>
        <a:buNone/>
        <a:defRPr sz="2700" kern="1200">
          <a:solidFill>
            <a:srgbClr val="005DA6"/>
          </a:solidFill>
          <a:latin typeface="+mn-lt"/>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Clr>
          <a:srgbClr val="005DA6"/>
        </a:buClr>
        <a:buFont typeface="Arial" panose="020B0604020202020204" pitchFamily="34" charset="0"/>
        <a:buChar char="•"/>
        <a:defRPr sz="1800" b="0" kern="1200">
          <a:solidFill>
            <a:srgbClr val="005DA6"/>
          </a:solidFill>
          <a:latin typeface="+mn-lt"/>
          <a:ea typeface="+mn-ea"/>
          <a:cs typeface="Arial" panose="020B0604020202020204" pitchFamily="34" charset="0"/>
        </a:defRPr>
      </a:lvl1pPr>
      <a:lvl2pPr marL="514350" indent="-171450" algn="l" defTabSz="685800" rtl="0" eaLnBrk="1" latinLnBrk="0" hangingPunct="1">
        <a:lnSpc>
          <a:spcPts val="1575"/>
        </a:lnSpc>
        <a:spcBef>
          <a:spcPts val="750"/>
        </a:spcBef>
        <a:buClr>
          <a:srgbClr val="005DA6"/>
        </a:buClr>
        <a:buFont typeface="Calibri" panose="020F0502020204030204" pitchFamily="34" charset="0"/>
        <a:buChar char="−"/>
        <a:defRPr sz="1350" kern="1200">
          <a:solidFill>
            <a:schemeClr val="tx1">
              <a:lumMod val="65000"/>
              <a:lumOff val="35000"/>
            </a:schemeClr>
          </a:solidFill>
          <a:latin typeface="+mn-lt"/>
          <a:ea typeface="+mn-ea"/>
          <a:cs typeface="Arial" panose="020B0604020202020204" pitchFamily="34" charset="0"/>
        </a:defRPr>
      </a:lvl2pPr>
      <a:lvl3pPr marL="857250" indent="-171450" algn="l" defTabSz="685800" rtl="0" eaLnBrk="1" latinLnBrk="0" hangingPunct="1">
        <a:lnSpc>
          <a:spcPts val="1575"/>
        </a:lnSpc>
        <a:spcBef>
          <a:spcPts val="375"/>
        </a:spcBef>
        <a:buClr>
          <a:srgbClr val="005DA6"/>
        </a:buClr>
        <a:buFont typeface="Arial" panose="020B0604020202020204" pitchFamily="34" charset="0"/>
        <a:buChar char="•"/>
        <a:defRPr sz="1350" kern="1200">
          <a:solidFill>
            <a:schemeClr val="tx1">
              <a:lumMod val="65000"/>
              <a:lumOff val="35000"/>
            </a:schemeClr>
          </a:solidFill>
          <a:latin typeface="+mn-lt"/>
          <a:ea typeface="+mn-ea"/>
          <a:cs typeface="Arial" panose="020B0604020202020204" pitchFamily="34" charset="0"/>
        </a:defRPr>
      </a:lvl3pPr>
      <a:lvl4pPr marL="1200150" indent="-171450" algn="l" defTabSz="685800" rtl="0" eaLnBrk="1" latinLnBrk="0" hangingPunct="1">
        <a:lnSpc>
          <a:spcPts val="1575"/>
        </a:lnSpc>
        <a:spcBef>
          <a:spcPts val="375"/>
        </a:spcBef>
        <a:buClr>
          <a:srgbClr val="005DA6"/>
        </a:buClr>
        <a:buFont typeface="Calibri" panose="020F0502020204030204" pitchFamily="34" charset="0"/>
        <a:buChar char="−"/>
        <a:defRPr sz="1200" kern="1200">
          <a:solidFill>
            <a:schemeClr val="tx1">
              <a:lumMod val="65000"/>
              <a:lumOff val="35000"/>
            </a:schemeClr>
          </a:solidFill>
          <a:latin typeface="+mn-lt"/>
          <a:ea typeface="+mn-ea"/>
          <a:cs typeface="Arial" panose="020B0604020202020204" pitchFamily="34" charset="0"/>
        </a:defRPr>
      </a:lvl4pPr>
      <a:lvl5pPr marL="1543050" indent="-171450" algn="l" defTabSz="685800" rtl="0" eaLnBrk="1" latinLnBrk="0" hangingPunct="1">
        <a:lnSpc>
          <a:spcPts val="1575"/>
        </a:lnSpc>
        <a:spcBef>
          <a:spcPts val="375"/>
        </a:spcBef>
        <a:buClr>
          <a:srgbClr val="005DA6"/>
        </a:buClr>
        <a:buFont typeface="Calibri" panose="020F0502020204030204" pitchFamily="34" charset="0"/>
        <a:buChar char="»"/>
        <a:defRPr sz="1200" kern="1200">
          <a:solidFill>
            <a:schemeClr val="tx1">
              <a:lumMod val="65000"/>
              <a:lumOff val="35000"/>
            </a:schemeClr>
          </a:solidFill>
          <a:latin typeface="+mn-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008">
          <p15:clr>
            <a:srgbClr val="F26B43"/>
          </p15:clr>
        </p15:guide>
        <p15:guide id="2" orient="horz" pos="552">
          <p15:clr>
            <a:srgbClr val="F26B43"/>
          </p15:clr>
        </p15:guide>
        <p15:guide id="3" orient="horz" pos="936">
          <p15:clr>
            <a:srgbClr val="F26B43"/>
          </p15:clr>
        </p15:guide>
        <p15:guide id="4" orient="horz" pos="216">
          <p15:clr>
            <a:srgbClr val="F26B43"/>
          </p15:clr>
        </p15:guide>
        <p15:guide id="5" pos="6912">
          <p15:clr>
            <a:srgbClr val="F26B43"/>
          </p15:clr>
        </p15:guide>
        <p15:guide id="6" pos="1080">
          <p15:clr>
            <a:srgbClr val="F26B43"/>
          </p15:clr>
        </p15:guide>
        <p15:guide id="7" orient="horz" pos="72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3" Type="http://schemas.openxmlformats.org/officeDocument/2006/relationships/hyperlink" Target="mailto:ubo@seattleu.edu" TargetMode="External"/><Relationship Id="rId2" Type="http://schemas.openxmlformats.org/officeDocument/2006/relationships/hyperlink" Target="https://www.seattleu.edu/university-budget-office/" TargetMode="External"/><Relationship Id="rId1" Type="http://schemas.openxmlformats.org/officeDocument/2006/relationships/slideLayout" Target="../slideLayouts/slideLayout6.xml"/><Relationship Id="rId5" Type="http://schemas.openxmlformats.org/officeDocument/2006/relationships/hyperlink" Target="mailto:nconte@seattleu.edu" TargetMode="External"/><Relationship Id="rId4" Type="http://schemas.openxmlformats.org/officeDocument/2006/relationships/hyperlink" Target="mailto:hanadab@seattleu.edu"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190364" y="1678920"/>
            <a:ext cx="2816995" cy="2183506"/>
          </a:xfrm>
        </p:spPr>
        <p:txBody>
          <a:bodyPr/>
          <a:lstStyle/>
          <a:p>
            <a:r>
              <a:rPr lang="en-US" dirty="0"/>
              <a:t>Axiom - </a:t>
            </a:r>
          </a:p>
          <a:p>
            <a:r>
              <a:rPr lang="en-US" dirty="0"/>
              <a:t>Labor Planning -</a:t>
            </a:r>
          </a:p>
          <a:p>
            <a:r>
              <a:rPr lang="en-US" dirty="0"/>
              <a:t>Updating the Plan File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843" y="775474"/>
            <a:ext cx="2211037" cy="548640"/>
          </a:xfrm>
          <a:prstGeom prst="rect">
            <a:avLst/>
          </a:prstGeom>
        </p:spPr>
      </p:pic>
      <p:sp>
        <p:nvSpPr>
          <p:cNvPr id="7" name="TextBox 6">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9/15/22</a:t>
            </a:r>
            <a:endParaRPr lang="en-US" sz="1200" dirty="0">
              <a:solidFill>
                <a:schemeClr val="bg2"/>
              </a:solidFill>
              <a:cs typeface="Calibri"/>
            </a:endParaRPr>
          </a:p>
        </p:txBody>
      </p:sp>
    </p:spTree>
    <p:extLst>
      <p:ext uri="{BB962C8B-B14F-4D97-AF65-F5344CB8AC3E}">
        <p14:creationId xmlns:p14="http://schemas.microsoft.com/office/powerpoint/2010/main" val="464083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0"/>
          </p:nvPr>
        </p:nvSpPr>
        <p:spPr>
          <a:xfrm>
            <a:off x="457200" y="2040790"/>
            <a:ext cx="8229600" cy="2588360"/>
          </a:xfrm>
        </p:spPr>
        <p:txBody>
          <a:bodyPr>
            <a:noAutofit/>
          </a:bodyPr>
          <a:lstStyle/>
          <a:p>
            <a:r>
              <a:rPr lang="en-US" dirty="0"/>
              <a:t>Section is color-coded orange with inactive cells that cannot be edited</a:t>
            </a:r>
          </a:p>
          <a:p>
            <a:r>
              <a:rPr lang="en-US" dirty="0"/>
              <a:t>This data reflects HR record information current as of the last nightly data import</a:t>
            </a:r>
          </a:p>
          <a:p>
            <a:pPr lvl="1"/>
            <a:r>
              <a:rPr lang="en-US" sz="1800" dirty="0"/>
              <a:t>Very occasionally, this section will be notated to indicate that HR records are historic rather than current</a:t>
            </a:r>
          </a:p>
          <a:p>
            <a:pPr lvl="1"/>
            <a:r>
              <a:rPr lang="en-US" sz="1800" dirty="0"/>
              <a:t>This section of data cannot be updated by the user</a:t>
            </a:r>
          </a:p>
        </p:txBody>
      </p:sp>
      <p:sp>
        <p:nvSpPr>
          <p:cNvPr id="5" name="Title 4"/>
          <p:cNvSpPr>
            <a:spLocks noGrp="1"/>
          </p:cNvSpPr>
          <p:nvPr>
            <p:ph type="title"/>
          </p:nvPr>
        </p:nvSpPr>
        <p:spPr/>
        <p:txBody>
          <a:bodyPr/>
          <a:lstStyle/>
          <a:p>
            <a:r>
              <a:rPr lang="en-US" dirty="0"/>
              <a:t>LaborPlan Sections: Current HR System Information</a:t>
            </a:r>
          </a:p>
        </p:txBody>
      </p:sp>
      <p:sp>
        <p:nvSpPr>
          <p:cNvPr id="8" name="TextBox 7">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9/15/22</a:t>
            </a:r>
            <a:endParaRPr lang="en-US" sz="1200" dirty="0">
              <a:solidFill>
                <a:schemeClr val="bg2"/>
              </a:solidFill>
              <a:cs typeface="Calibri"/>
            </a:endParaRPr>
          </a:p>
        </p:txBody>
      </p:sp>
      <p:sp>
        <p:nvSpPr>
          <p:cNvPr id="9" name="TextBox 8">
            <a:extLst>
              <a:ext uri="{FF2B5EF4-FFF2-40B4-BE49-F238E27FC236}">
                <a16:creationId xmlns:a16="http://schemas.microsoft.com/office/drawing/2014/main" id="{43B5A705-AC07-4573-B8AF-923E1D08ABBD}"/>
              </a:ext>
            </a:extLst>
          </p:cNvPr>
          <p:cNvSpPr txBox="1"/>
          <p:nvPr/>
        </p:nvSpPr>
        <p:spPr>
          <a:xfrm>
            <a:off x="0" y="4779820"/>
            <a:ext cx="914399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dirty="0">
                <a:solidFill>
                  <a:schemeClr val="bg2"/>
                </a:solidFill>
                <a:cs typeface="Calibri"/>
              </a:rPr>
              <a:t>10</a:t>
            </a:r>
            <a:endParaRPr lang="en-US" dirty="0">
              <a:solidFill>
                <a:schemeClr val="bg2"/>
              </a:solidFill>
            </a:endParaRPr>
          </a:p>
        </p:txBody>
      </p:sp>
      <p:pic>
        <p:nvPicPr>
          <p:cNvPr id="3" name="Picture 2"/>
          <p:cNvPicPr>
            <a:picLocks noChangeAspect="1"/>
          </p:cNvPicPr>
          <p:nvPr/>
        </p:nvPicPr>
        <p:blipFill>
          <a:blip r:embed="rId2"/>
          <a:stretch>
            <a:fillRect/>
          </a:stretch>
        </p:blipFill>
        <p:spPr>
          <a:xfrm>
            <a:off x="2652711" y="969820"/>
            <a:ext cx="3838575" cy="762000"/>
          </a:xfrm>
          <a:prstGeom prst="rect">
            <a:avLst/>
          </a:prstGeom>
          <a:solidFill>
            <a:schemeClr val="bg1"/>
          </a:solidFill>
          <a:ln w="25400">
            <a:solidFill>
              <a:srgbClr val="C00000"/>
            </a:solidFill>
          </a:ln>
        </p:spPr>
      </p:pic>
    </p:spTree>
    <p:extLst>
      <p:ext uri="{BB962C8B-B14F-4D97-AF65-F5344CB8AC3E}">
        <p14:creationId xmlns:p14="http://schemas.microsoft.com/office/powerpoint/2010/main" val="3847388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0"/>
          </p:nvPr>
        </p:nvSpPr>
        <p:spPr>
          <a:xfrm>
            <a:off x="457200" y="2242361"/>
            <a:ext cx="8229600" cy="2386789"/>
          </a:xfrm>
        </p:spPr>
        <p:txBody>
          <a:bodyPr>
            <a:noAutofit/>
          </a:bodyPr>
          <a:lstStyle/>
          <a:p>
            <a:r>
              <a:rPr lang="en-US" dirty="0"/>
              <a:t>This section can be edited by users as indicated by the blue highlighted cells in the line items</a:t>
            </a:r>
          </a:p>
          <a:p>
            <a:r>
              <a:rPr lang="en-US" dirty="0"/>
              <a:t>When Labor Plan Files are rolled forward in a new fiscal year, this Plan data becomes the Foundational data in the new files</a:t>
            </a:r>
          </a:p>
          <a:p>
            <a:r>
              <a:rPr lang="en-US" dirty="0"/>
              <a:t>The UBO will work with SCMA Financial Managers at the beginning of the fiscal year and in the fall to ensure this section of data is updated to align with base budget data available in Colleague</a:t>
            </a:r>
          </a:p>
        </p:txBody>
      </p:sp>
      <p:sp>
        <p:nvSpPr>
          <p:cNvPr id="5" name="Title 4"/>
          <p:cNvSpPr>
            <a:spLocks noGrp="1"/>
          </p:cNvSpPr>
          <p:nvPr>
            <p:ph type="title"/>
          </p:nvPr>
        </p:nvSpPr>
        <p:spPr/>
        <p:txBody>
          <a:bodyPr/>
          <a:lstStyle/>
          <a:p>
            <a:r>
              <a:rPr lang="en-US" dirty="0"/>
              <a:t>LaborPlan Sections: Plan for [Next Fiscal Year] Base Budget</a:t>
            </a:r>
          </a:p>
        </p:txBody>
      </p:sp>
      <p:sp>
        <p:nvSpPr>
          <p:cNvPr id="7" name="TextBox 6">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9/15/22</a:t>
            </a:r>
            <a:endParaRPr lang="en-US" sz="1200" dirty="0">
              <a:solidFill>
                <a:schemeClr val="bg2"/>
              </a:solidFill>
              <a:cs typeface="Calibri"/>
            </a:endParaRPr>
          </a:p>
        </p:txBody>
      </p:sp>
      <p:sp>
        <p:nvSpPr>
          <p:cNvPr id="9" name="TextBox 8">
            <a:extLst>
              <a:ext uri="{FF2B5EF4-FFF2-40B4-BE49-F238E27FC236}">
                <a16:creationId xmlns:a16="http://schemas.microsoft.com/office/drawing/2014/main" id="{43B5A705-AC07-4573-B8AF-923E1D08ABBD}"/>
              </a:ext>
            </a:extLst>
          </p:cNvPr>
          <p:cNvSpPr txBox="1"/>
          <p:nvPr/>
        </p:nvSpPr>
        <p:spPr>
          <a:xfrm>
            <a:off x="0" y="4779820"/>
            <a:ext cx="914399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dirty="0">
                <a:solidFill>
                  <a:schemeClr val="bg2"/>
                </a:solidFill>
                <a:cs typeface="Calibri"/>
              </a:rPr>
              <a:t>11</a:t>
            </a:r>
            <a:endParaRPr lang="en-US" dirty="0">
              <a:solidFill>
                <a:schemeClr val="bg2"/>
              </a:solidFill>
            </a:endParaRPr>
          </a:p>
        </p:txBody>
      </p:sp>
      <p:sp>
        <p:nvSpPr>
          <p:cNvPr id="4" name="TextBox 3"/>
          <p:cNvSpPr txBox="1"/>
          <p:nvPr/>
        </p:nvSpPr>
        <p:spPr>
          <a:xfrm>
            <a:off x="3749749" y="1878681"/>
            <a:ext cx="3437861" cy="276999"/>
          </a:xfrm>
          <a:prstGeom prst="rect">
            <a:avLst/>
          </a:prstGeom>
          <a:noFill/>
        </p:spPr>
        <p:txBody>
          <a:bodyPr wrap="square" rtlCol="0">
            <a:spAutoFit/>
          </a:bodyPr>
          <a:lstStyle/>
          <a:p>
            <a:r>
              <a:rPr lang="en-US" sz="1200" dirty="0">
                <a:solidFill>
                  <a:srgbClr val="C00000"/>
                </a:solidFill>
              </a:rPr>
              <a:t>[Next Fiscal Year] in this example is FY22</a:t>
            </a:r>
          </a:p>
        </p:txBody>
      </p:sp>
      <p:cxnSp>
        <p:nvCxnSpPr>
          <p:cNvPr id="11" name="Straight Arrow Connector 10"/>
          <p:cNvCxnSpPr/>
          <p:nvPr/>
        </p:nvCxnSpPr>
        <p:spPr>
          <a:xfrm flipH="1" flipV="1">
            <a:off x="3466214" y="1507861"/>
            <a:ext cx="283535" cy="590971"/>
          </a:xfrm>
          <a:prstGeom prst="straightConnector1">
            <a:avLst/>
          </a:prstGeom>
          <a:ln w="12700" cmpd="sng">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pic>
        <p:nvPicPr>
          <p:cNvPr id="8" name="Picture 7" descr="A picture containing text&#10;&#10;Description automatically generated">
            <a:extLst>
              <a:ext uri="{FF2B5EF4-FFF2-40B4-BE49-F238E27FC236}">
                <a16:creationId xmlns:a16="http://schemas.microsoft.com/office/drawing/2014/main" id="{92C34D1A-45B5-4D97-9637-B9FE8AECB2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9044" y="874659"/>
            <a:ext cx="4648200" cy="619125"/>
          </a:xfrm>
          <a:prstGeom prst="rect">
            <a:avLst/>
          </a:prstGeom>
          <a:ln w="19050">
            <a:solidFill>
              <a:srgbClr val="FF0000"/>
            </a:solidFill>
          </a:ln>
        </p:spPr>
      </p:pic>
    </p:spTree>
    <p:extLst>
      <p:ext uri="{BB962C8B-B14F-4D97-AF65-F5344CB8AC3E}">
        <p14:creationId xmlns:p14="http://schemas.microsoft.com/office/powerpoint/2010/main" val="1854327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wrap="none"/>
          <a:lstStyle/>
          <a:p>
            <a:pPr>
              <a:spcBef>
                <a:spcPts val="624"/>
              </a:spcBef>
            </a:pPr>
            <a:r>
              <a:rPr lang="en-US" dirty="0"/>
              <a:t>2. How Do I Update PCC</a:t>
            </a:r>
            <a:br>
              <a:rPr lang="en-US" dirty="0"/>
            </a:br>
            <a:r>
              <a:rPr lang="en-US" dirty="0"/>
              <a:t>Records in the Labor Planning</a:t>
            </a:r>
            <a:br>
              <a:rPr lang="en-US" dirty="0"/>
            </a:br>
            <a:r>
              <a:rPr lang="en-US" dirty="0"/>
              <a:t>Plan File?</a:t>
            </a:r>
            <a:br>
              <a:rPr lang="en-US" dirty="0"/>
            </a:br>
            <a:endParaRPr lang="en-US" dirty="0"/>
          </a:p>
          <a:p>
            <a:pPr>
              <a:spcBef>
                <a:spcPts val="624"/>
              </a:spcBef>
            </a:pPr>
            <a:endParaRPr lang="en-US" dirty="0"/>
          </a:p>
        </p:txBody>
      </p:sp>
      <p:sp>
        <p:nvSpPr>
          <p:cNvPr id="3" name="TextBox 2">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9/15/22</a:t>
            </a:r>
            <a:endParaRPr lang="en-US" sz="1200" dirty="0">
              <a:solidFill>
                <a:schemeClr val="bg2"/>
              </a:solidFill>
              <a:cs typeface="Calibri"/>
            </a:endParaRPr>
          </a:p>
        </p:txBody>
      </p:sp>
      <p:sp>
        <p:nvSpPr>
          <p:cNvPr id="4" name="TextBox 3">
            <a:extLst>
              <a:ext uri="{FF2B5EF4-FFF2-40B4-BE49-F238E27FC236}">
                <a16:creationId xmlns:a16="http://schemas.microsoft.com/office/drawing/2014/main" id="{43B5A705-AC07-4573-B8AF-923E1D08ABBD}"/>
              </a:ext>
            </a:extLst>
          </p:cNvPr>
          <p:cNvSpPr txBox="1"/>
          <p:nvPr/>
        </p:nvSpPr>
        <p:spPr>
          <a:xfrm>
            <a:off x="0" y="4779820"/>
            <a:ext cx="914399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dirty="0">
                <a:solidFill>
                  <a:schemeClr val="bg2"/>
                </a:solidFill>
                <a:cs typeface="Calibri"/>
              </a:rPr>
              <a:t>12</a:t>
            </a:r>
            <a:endParaRPr lang="en-US" dirty="0">
              <a:solidFill>
                <a:schemeClr val="bg2"/>
              </a:solidFill>
            </a:endParaRPr>
          </a:p>
        </p:txBody>
      </p:sp>
    </p:spTree>
    <p:extLst>
      <p:ext uri="{BB962C8B-B14F-4D97-AF65-F5344CB8AC3E}">
        <p14:creationId xmlns:p14="http://schemas.microsoft.com/office/powerpoint/2010/main" val="344686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wrap="none"/>
          <a:lstStyle/>
          <a:p>
            <a:pPr>
              <a:spcBef>
                <a:spcPts val="624"/>
              </a:spcBef>
            </a:pPr>
            <a:r>
              <a:rPr lang="en-US" dirty="0"/>
              <a:t>2.a Adding a PCC Record to the</a:t>
            </a:r>
            <a:br>
              <a:rPr lang="en-US" dirty="0"/>
            </a:br>
            <a:r>
              <a:rPr lang="en-US" dirty="0"/>
              <a:t>Labor Planning Plan File</a:t>
            </a:r>
            <a:br>
              <a:rPr lang="en-US" dirty="0"/>
            </a:br>
            <a:endParaRPr lang="en-US" dirty="0"/>
          </a:p>
          <a:p>
            <a:pPr>
              <a:spcBef>
                <a:spcPts val="624"/>
              </a:spcBef>
            </a:pPr>
            <a:endParaRPr lang="en-US" dirty="0"/>
          </a:p>
        </p:txBody>
      </p:sp>
      <p:sp>
        <p:nvSpPr>
          <p:cNvPr id="3" name="TextBox 2">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9/15/22</a:t>
            </a:r>
            <a:endParaRPr lang="en-US" sz="1200" dirty="0">
              <a:solidFill>
                <a:schemeClr val="bg2"/>
              </a:solidFill>
              <a:cs typeface="Calibri"/>
            </a:endParaRPr>
          </a:p>
        </p:txBody>
      </p:sp>
      <p:sp>
        <p:nvSpPr>
          <p:cNvPr id="4" name="TextBox 3">
            <a:extLst>
              <a:ext uri="{FF2B5EF4-FFF2-40B4-BE49-F238E27FC236}">
                <a16:creationId xmlns:a16="http://schemas.microsoft.com/office/drawing/2014/main" id="{43B5A705-AC07-4573-B8AF-923E1D08ABBD}"/>
              </a:ext>
            </a:extLst>
          </p:cNvPr>
          <p:cNvSpPr txBox="1"/>
          <p:nvPr/>
        </p:nvSpPr>
        <p:spPr>
          <a:xfrm>
            <a:off x="0" y="4779820"/>
            <a:ext cx="914399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dirty="0">
                <a:solidFill>
                  <a:schemeClr val="bg2"/>
                </a:solidFill>
                <a:cs typeface="Calibri"/>
              </a:rPr>
              <a:t>13</a:t>
            </a:r>
            <a:endParaRPr lang="en-US" dirty="0">
              <a:solidFill>
                <a:schemeClr val="bg2"/>
              </a:solidFill>
            </a:endParaRPr>
          </a:p>
        </p:txBody>
      </p:sp>
    </p:spTree>
    <p:extLst>
      <p:ext uri="{BB962C8B-B14F-4D97-AF65-F5344CB8AC3E}">
        <p14:creationId xmlns:p14="http://schemas.microsoft.com/office/powerpoint/2010/main" val="2440509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0"/>
          </p:nvPr>
        </p:nvSpPr>
        <p:spPr>
          <a:xfrm>
            <a:off x="457200" y="2201779"/>
            <a:ext cx="8229600" cy="2427370"/>
          </a:xfrm>
        </p:spPr>
        <p:txBody>
          <a:bodyPr>
            <a:noAutofit/>
          </a:bodyPr>
          <a:lstStyle/>
          <a:p>
            <a:pPr>
              <a:spcAft>
                <a:spcPts val="600"/>
              </a:spcAft>
            </a:pPr>
            <a:r>
              <a:rPr lang="en-US" dirty="0"/>
              <a:t>Only the UBO can create a new Position Control Code (PCC), but users can create a new-PCC placeholder record in the Labor Planning Plan File</a:t>
            </a:r>
          </a:p>
          <a:p>
            <a:pPr>
              <a:spcAft>
                <a:spcPts val="600"/>
              </a:spcAft>
            </a:pPr>
            <a:r>
              <a:rPr lang="en-US" dirty="0"/>
              <a:t>To request a new PCC, select the ‘Add new PCC to [Faculty / Staff] section’</a:t>
            </a:r>
          </a:p>
          <a:p>
            <a:pPr lvl="1"/>
            <a:r>
              <a:rPr lang="en-US" sz="1800" dirty="0"/>
              <a:t>Located directly above ‘Total Faculty’ and ‘Total Staff’</a:t>
            </a:r>
          </a:p>
          <a:p>
            <a:pPr lvl="1">
              <a:spcBef>
                <a:spcPts val="0"/>
              </a:spcBef>
              <a:spcAft>
                <a:spcPts val="600"/>
              </a:spcAft>
            </a:pPr>
            <a:r>
              <a:rPr lang="en-US" sz="1800" dirty="0"/>
              <a:t>Axiom will ask for a PCC Description or position title</a:t>
            </a:r>
          </a:p>
          <a:p>
            <a:pPr>
              <a:spcAft>
                <a:spcPts val="600"/>
              </a:spcAft>
            </a:pPr>
            <a:r>
              <a:rPr lang="en-US" dirty="0"/>
              <a:t>A temporary PCC line item will be created in the Labor Plan File to which the user can add an employee-position and distribution (GL).</a:t>
            </a:r>
            <a:endParaRPr lang="en-US" sz="1800" dirty="0"/>
          </a:p>
        </p:txBody>
      </p:sp>
      <p:sp>
        <p:nvSpPr>
          <p:cNvPr id="5" name="Title 4"/>
          <p:cNvSpPr>
            <a:spLocks noGrp="1"/>
          </p:cNvSpPr>
          <p:nvPr>
            <p:ph type="title"/>
          </p:nvPr>
        </p:nvSpPr>
        <p:spPr/>
        <p:txBody>
          <a:bodyPr/>
          <a:lstStyle/>
          <a:p>
            <a:r>
              <a:rPr lang="en-US" dirty="0"/>
              <a:t>LaborPlan Sections: Requesting a New PCC</a:t>
            </a:r>
          </a:p>
        </p:txBody>
      </p:sp>
      <p:pic>
        <p:nvPicPr>
          <p:cNvPr id="2" name="Picture 1"/>
          <p:cNvPicPr>
            <a:picLocks noChangeAspect="1"/>
          </p:cNvPicPr>
          <p:nvPr/>
        </p:nvPicPr>
        <p:blipFill>
          <a:blip r:embed="rId2"/>
          <a:stretch>
            <a:fillRect/>
          </a:stretch>
        </p:blipFill>
        <p:spPr>
          <a:xfrm>
            <a:off x="1416205" y="1246416"/>
            <a:ext cx="2599702" cy="605103"/>
          </a:xfrm>
          <a:prstGeom prst="rect">
            <a:avLst/>
          </a:prstGeom>
          <a:ln w="25400">
            <a:solidFill>
              <a:srgbClr val="C00000"/>
            </a:solidFill>
          </a:ln>
          <a:effectLst/>
        </p:spPr>
      </p:pic>
      <p:pic>
        <p:nvPicPr>
          <p:cNvPr id="3" name="Picture 2"/>
          <p:cNvPicPr>
            <a:picLocks noChangeAspect="1"/>
          </p:cNvPicPr>
          <p:nvPr/>
        </p:nvPicPr>
        <p:blipFill>
          <a:blip r:embed="rId3"/>
          <a:stretch>
            <a:fillRect/>
          </a:stretch>
        </p:blipFill>
        <p:spPr>
          <a:xfrm>
            <a:off x="5095114" y="1246076"/>
            <a:ext cx="2607593" cy="603504"/>
          </a:xfrm>
          <a:prstGeom prst="rect">
            <a:avLst/>
          </a:prstGeom>
          <a:ln w="25400">
            <a:solidFill>
              <a:srgbClr val="C00000"/>
            </a:solidFill>
          </a:ln>
          <a:effectLst/>
        </p:spPr>
      </p:pic>
      <p:sp>
        <p:nvSpPr>
          <p:cNvPr id="7" name="TextBox 6">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9/15/22</a:t>
            </a:r>
            <a:endParaRPr lang="en-US" sz="1200" dirty="0">
              <a:solidFill>
                <a:schemeClr val="bg2"/>
              </a:solidFill>
              <a:cs typeface="Calibri"/>
            </a:endParaRPr>
          </a:p>
        </p:txBody>
      </p:sp>
      <p:sp>
        <p:nvSpPr>
          <p:cNvPr id="8" name="TextBox 7">
            <a:extLst>
              <a:ext uri="{FF2B5EF4-FFF2-40B4-BE49-F238E27FC236}">
                <a16:creationId xmlns:a16="http://schemas.microsoft.com/office/drawing/2014/main" id="{43B5A705-AC07-4573-B8AF-923E1D08ABBD}"/>
              </a:ext>
            </a:extLst>
          </p:cNvPr>
          <p:cNvSpPr txBox="1"/>
          <p:nvPr/>
        </p:nvSpPr>
        <p:spPr>
          <a:xfrm>
            <a:off x="0" y="4779820"/>
            <a:ext cx="914399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dirty="0">
                <a:solidFill>
                  <a:schemeClr val="bg2"/>
                </a:solidFill>
                <a:cs typeface="Calibri"/>
              </a:rPr>
              <a:t>14</a:t>
            </a:r>
            <a:endParaRPr lang="en-US" dirty="0">
              <a:solidFill>
                <a:schemeClr val="bg2"/>
              </a:solidFill>
            </a:endParaRPr>
          </a:p>
        </p:txBody>
      </p:sp>
    </p:spTree>
    <p:extLst>
      <p:ext uri="{BB962C8B-B14F-4D97-AF65-F5344CB8AC3E}">
        <p14:creationId xmlns:p14="http://schemas.microsoft.com/office/powerpoint/2010/main" val="3842153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wrap="none"/>
          <a:lstStyle/>
          <a:p>
            <a:pPr>
              <a:spcBef>
                <a:spcPts val="624"/>
              </a:spcBef>
            </a:pPr>
            <a:r>
              <a:rPr lang="en-US" dirty="0"/>
              <a:t>2.b Adjusting the Employee</a:t>
            </a:r>
            <a:br>
              <a:rPr lang="en-US" dirty="0"/>
            </a:br>
            <a:r>
              <a:rPr lang="en-US" dirty="0"/>
              <a:t>attached to a PCC Record in </a:t>
            </a:r>
            <a:br>
              <a:rPr lang="en-US" dirty="0"/>
            </a:br>
            <a:r>
              <a:rPr lang="en-US" dirty="0"/>
              <a:t>the Labor Planning Plan File</a:t>
            </a:r>
            <a:br>
              <a:rPr lang="en-US" dirty="0"/>
            </a:br>
            <a:endParaRPr lang="en-US" dirty="0"/>
          </a:p>
          <a:p>
            <a:pPr>
              <a:spcBef>
                <a:spcPts val="624"/>
              </a:spcBef>
            </a:pPr>
            <a:endParaRPr lang="en-US" dirty="0"/>
          </a:p>
        </p:txBody>
      </p:sp>
      <p:sp>
        <p:nvSpPr>
          <p:cNvPr id="3" name="TextBox 2">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9/15/22</a:t>
            </a:r>
            <a:endParaRPr lang="en-US" sz="1200" dirty="0">
              <a:solidFill>
                <a:schemeClr val="bg2"/>
              </a:solidFill>
              <a:cs typeface="Calibri"/>
            </a:endParaRPr>
          </a:p>
        </p:txBody>
      </p:sp>
      <p:sp>
        <p:nvSpPr>
          <p:cNvPr id="4" name="TextBox 3">
            <a:extLst>
              <a:ext uri="{FF2B5EF4-FFF2-40B4-BE49-F238E27FC236}">
                <a16:creationId xmlns:a16="http://schemas.microsoft.com/office/drawing/2014/main" id="{43B5A705-AC07-4573-B8AF-923E1D08ABBD}"/>
              </a:ext>
            </a:extLst>
          </p:cNvPr>
          <p:cNvSpPr txBox="1"/>
          <p:nvPr/>
        </p:nvSpPr>
        <p:spPr>
          <a:xfrm>
            <a:off x="0" y="4779820"/>
            <a:ext cx="914399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dirty="0">
                <a:solidFill>
                  <a:schemeClr val="bg2"/>
                </a:solidFill>
                <a:cs typeface="Calibri"/>
              </a:rPr>
              <a:t>15</a:t>
            </a:r>
            <a:endParaRPr lang="en-US" dirty="0">
              <a:solidFill>
                <a:schemeClr val="bg2"/>
              </a:solidFill>
            </a:endParaRPr>
          </a:p>
        </p:txBody>
      </p:sp>
    </p:spTree>
    <p:extLst>
      <p:ext uri="{BB962C8B-B14F-4D97-AF65-F5344CB8AC3E}">
        <p14:creationId xmlns:p14="http://schemas.microsoft.com/office/powerpoint/2010/main" val="1255129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53623"/>
          <a:stretch/>
        </p:blipFill>
        <p:spPr>
          <a:xfrm>
            <a:off x="5102727" y="1085635"/>
            <a:ext cx="3079460" cy="1255332"/>
          </a:xfrm>
          <a:prstGeom prst="rect">
            <a:avLst/>
          </a:prstGeom>
          <a:ln w="25400">
            <a:solidFill>
              <a:srgbClr val="C00000"/>
            </a:solidFill>
          </a:ln>
          <a:effectLst/>
        </p:spPr>
      </p:pic>
      <p:sp>
        <p:nvSpPr>
          <p:cNvPr id="5" name="Title 4"/>
          <p:cNvSpPr>
            <a:spLocks noGrp="1"/>
          </p:cNvSpPr>
          <p:nvPr>
            <p:ph type="title"/>
          </p:nvPr>
        </p:nvSpPr>
        <p:spPr/>
        <p:txBody>
          <a:bodyPr/>
          <a:lstStyle/>
          <a:p>
            <a:r>
              <a:rPr lang="en-US" dirty="0"/>
              <a:t>PCC Record Updates : Add Another Employee-Position to PCC …</a:t>
            </a:r>
          </a:p>
        </p:txBody>
      </p:sp>
      <p:sp>
        <p:nvSpPr>
          <p:cNvPr id="7" name="Rectangle 6">
            <a:extLst>
              <a:ext uri="{FF2B5EF4-FFF2-40B4-BE49-F238E27FC236}">
                <a16:creationId xmlns:a16="http://schemas.microsoft.com/office/drawing/2014/main" id="{617999B4-54FF-43F1-84E1-96C69EE67C48}"/>
              </a:ext>
            </a:extLst>
          </p:cNvPr>
          <p:cNvSpPr/>
          <p:nvPr/>
        </p:nvSpPr>
        <p:spPr>
          <a:xfrm>
            <a:off x="5288241" y="2146886"/>
            <a:ext cx="2204168" cy="194081"/>
          </a:xfrm>
          <a:prstGeom prst="rect">
            <a:avLst/>
          </a:prstGeom>
          <a:no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8" name="TextBox 7">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9/15/22</a:t>
            </a:r>
            <a:endParaRPr lang="en-US" sz="1200" dirty="0">
              <a:solidFill>
                <a:schemeClr val="bg2"/>
              </a:solidFill>
              <a:cs typeface="Calibri"/>
            </a:endParaRPr>
          </a:p>
        </p:txBody>
      </p:sp>
      <p:sp>
        <p:nvSpPr>
          <p:cNvPr id="9" name="TextBox 8">
            <a:extLst>
              <a:ext uri="{FF2B5EF4-FFF2-40B4-BE49-F238E27FC236}">
                <a16:creationId xmlns:a16="http://schemas.microsoft.com/office/drawing/2014/main" id="{43B5A705-AC07-4573-B8AF-923E1D08ABBD}"/>
              </a:ext>
            </a:extLst>
          </p:cNvPr>
          <p:cNvSpPr txBox="1"/>
          <p:nvPr/>
        </p:nvSpPr>
        <p:spPr>
          <a:xfrm>
            <a:off x="0" y="4779820"/>
            <a:ext cx="914399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dirty="0">
                <a:solidFill>
                  <a:schemeClr val="bg2"/>
                </a:solidFill>
                <a:cs typeface="Calibri"/>
              </a:rPr>
              <a:t>16</a:t>
            </a:r>
          </a:p>
        </p:txBody>
      </p:sp>
      <p:sp>
        <p:nvSpPr>
          <p:cNvPr id="10" name="Content Placeholder 5"/>
          <p:cNvSpPr txBox="1">
            <a:spLocks/>
          </p:cNvSpPr>
          <p:nvPr/>
        </p:nvSpPr>
        <p:spPr>
          <a:xfrm>
            <a:off x="457198" y="1022773"/>
            <a:ext cx="8229601" cy="3751394"/>
          </a:xfrm>
          <a:prstGeom prst="rect">
            <a:avLst/>
          </a:prstGeom>
        </p:spPr>
        <p:txBody>
          <a:bodyPr>
            <a:noAutofit/>
          </a:bodyPr>
          <a:lstStyle>
            <a:lvl1pPr marL="342884" marR="0" indent="-342884" algn="l" defTabSz="914355" rtl="0" eaLnBrk="1" fontAlgn="auto" latinLnBrk="0" hangingPunct="1">
              <a:lnSpc>
                <a:spcPct val="100000"/>
              </a:lnSpc>
              <a:spcBef>
                <a:spcPct val="20000"/>
              </a:spcBef>
              <a:spcAft>
                <a:spcPts val="0"/>
              </a:spcAft>
              <a:buClr>
                <a:srgbClr val="005DA6"/>
              </a:buClr>
              <a:buSzTx/>
              <a:buFont typeface="Arial" panose="020B0604020202020204" pitchFamily="34" charset="0"/>
              <a:buChar char="•"/>
              <a:tabLst/>
              <a:defRPr sz="2000" kern="1200">
                <a:solidFill>
                  <a:schemeClr val="bg2">
                    <a:lumMod val="75000"/>
                    <a:lumOff val="25000"/>
                  </a:schemeClr>
                </a:solidFill>
                <a:latin typeface="+mn-lt"/>
                <a:ea typeface="+mn-ea"/>
                <a:cs typeface="+mn-cs"/>
              </a:defRPr>
            </a:lvl1pPr>
            <a:lvl2pPr marL="742913" marR="0" indent="-285736" algn="l" defTabSz="914355" rtl="0" eaLnBrk="1" fontAlgn="auto" latinLnBrk="0" hangingPunct="1">
              <a:lnSpc>
                <a:spcPct val="100000"/>
              </a:lnSpc>
              <a:spcBef>
                <a:spcPct val="20000"/>
              </a:spcBef>
              <a:spcAft>
                <a:spcPts val="0"/>
              </a:spcAft>
              <a:buClr>
                <a:srgbClr val="005DA6"/>
              </a:buClr>
              <a:buSzTx/>
              <a:buFont typeface="Calibri" panose="020F0502020204030204" pitchFamily="34" charset="0"/>
              <a:buChar char="−"/>
              <a:tabLst/>
              <a:defRPr sz="2000" kern="1200">
                <a:solidFill>
                  <a:schemeClr val="bg2">
                    <a:lumMod val="75000"/>
                    <a:lumOff val="25000"/>
                  </a:schemeClr>
                </a:solidFill>
                <a:latin typeface="+mn-lt"/>
                <a:ea typeface="+mn-ea"/>
                <a:cs typeface="+mn-cs"/>
              </a:defRPr>
            </a:lvl2pPr>
            <a:lvl3pPr marL="1142944" marR="0" indent="-228588" algn="l" defTabSz="914355" rtl="0" eaLnBrk="1" fontAlgn="auto" latinLnBrk="0" hangingPunct="1">
              <a:lnSpc>
                <a:spcPct val="100000"/>
              </a:lnSpc>
              <a:spcBef>
                <a:spcPct val="20000"/>
              </a:spcBef>
              <a:spcAft>
                <a:spcPts val="0"/>
              </a:spcAft>
              <a:buClr>
                <a:srgbClr val="005DA6"/>
              </a:buClr>
              <a:buSzTx/>
              <a:buFont typeface="Arial" panose="020B0604020202020204" pitchFamily="34" charset="0"/>
              <a:buChar char="•"/>
              <a:tabLst/>
              <a:defRPr sz="1800" kern="1200">
                <a:solidFill>
                  <a:schemeClr val="bg2">
                    <a:lumMod val="75000"/>
                    <a:lumOff val="25000"/>
                  </a:schemeClr>
                </a:solidFill>
                <a:latin typeface="+mn-lt"/>
                <a:ea typeface="+mn-ea"/>
                <a:cs typeface="+mn-cs"/>
              </a:defRPr>
            </a:lvl3pPr>
            <a:lvl4pPr marL="1600120" marR="0" indent="-228588" algn="l" defTabSz="914355" rtl="0" eaLnBrk="1" fontAlgn="auto" latinLnBrk="0" hangingPunct="1">
              <a:lnSpc>
                <a:spcPct val="100000"/>
              </a:lnSpc>
              <a:spcBef>
                <a:spcPct val="20000"/>
              </a:spcBef>
              <a:spcAft>
                <a:spcPts val="0"/>
              </a:spcAft>
              <a:buClr>
                <a:srgbClr val="005DA6"/>
              </a:buClr>
              <a:buSzTx/>
              <a:buFont typeface="Calibri" panose="020F0502020204030204" pitchFamily="34" charset="0"/>
              <a:buChar char="−"/>
              <a:tabLst/>
              <a:defRPr sz="1800" kern="1200">
                <a:solidFill>
                  <a:schemeClr val="bg2">
                    <a:lumMod val="75000"/>
                    <a:lumOff val="25000"/>
                  </a:schemeClr>
                </a:solidFill>
                <a:latin typeface="+mn-lt"/>
                <a:ea typeface="+mn-ea"/>
                <a:cs typeface="+mn-cs"/>
              </a:defRPr>
            </a:lvl4pPr>
            <a:lvl5pPr marL="2057297" marR="0" indent="-228588" algn="l" defTabSz="914355" rtl="0" eaLnBrk="1" fontAlgn="auto" latinLnBrk="0" hangingPunct="1">
              <a:lnSpc>
                <a:spcPct val="100000"/>
              </a:lnSpc>
              <a:spcBef>
                <a:spcPct val="20000"/>
              </a:spcBef>
              <a:spcAft>
                <a:spcPts val="0"/>
              </a:spcAft>
              <a:buClr>
                <a:srgbClr val="005DA6"/>
              </a:buClr>
              <a:buSzTx/>
              <a:buFont typeface="Calibri" panose="020F0502020204030204" pitchFamily="34" charset="0"/>
              <a:buChar char="»"/>
              <a:tabLst/>
              <a:defRPr sz="1600" kern="1200">
                <a:solidFill>
                  <a:schemeClr val="bg2">
                    <a:lumMod val="75000"/>
                    <a:lumOff val="25000"/>
                  </a:schemeClr>
                </a:solidFill>
                <a:latin typeface="+mn-lt"/>
                <a:ea typeface="+mn-ea"/>
                <a:cs typeface="+mn-cs"/>
              </a:defRPr>
            </a:lvl5pPr>
            <a:lvl6pPr marL="2514474"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Click on this selection to update the </a:t>
            </a:r>
            <a:br>
              <a:rPr lang="en-US" dirty="0"/>
            </a:br>
            <a:r>
              <a:rPr lang="en-US" dirty="0"/>
              <a:t>PCC record for the following:</a:t>
            </a:r>
          </a:p>
          <a:p>
            <a:pPr lvl="1"/>
            <a:r>
              <a:rPr lang="en-US" dirty="0"/>
              <a:t>Attach a new employee’s data</a:t>
            </a:r>
            <a:br>
              <a:rPr lang="en-US" dirty="0"/>
            </a:br>
            <a:r>
              <a:rPr lang="en-US" dirty="0"/>
              <a:t>to the PCC record </a:t>
            </a:r>
          </a:p>
          <a:p>
            <a:pPr lvl="1"/>
            <a:r>
              <a:rPr lang="en-US" dirty="0"/>
              <a:t>Add an employee placeholder to</a:t>
            </a:r>
            <a:br>
              <a:rPr lang="en-US" dirty="0"/>
            </a:br>
            <a:r>
              <a:rPr lang="en-US" dirty="0"/>
              <a:t>the PCC record when an employee has left and a new employee has not yet been hired</a:t>
            </a:r>
          </a:p>
          <a:p>
            <a:r>
              <a:rPr lang="en-US" dirty="0"/>
              <a:t>Generally, updating an Employee-Position brings the Labor Plan File into line with the HR data section</a:t>
            </a:r>
          </a:p>
          <a:p>
            <a:pPr lvl="1"/>
            <a:r>
              <a:rPr lang="en-US" dirty="0"/>
              <a:t>If a variance occurs between the budget and HR data for the new employee, this could signal the need for a Budget Transfer</a:t>
            </a:r>
          </a:p>
        </p:txBody>
      </p:sp>
    </p:spTree>
    <p:extLst>
      <p:ext uri="{BB962C8B-B14F-4D97-AF65-F5344CB8AC3E}">
        <p14:creationId xmlns:p14="http://schemas.microsoft.com/office/powerpoint/2010/main" val="200768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PCC Record Updates : Add Another Employee-Position to PCC … (cont.)</a:t>
            </a:r>
          </a:p>
        </p:txBody>
      </p:sp>
      <p:sp>
        <p:nvSpPr>
          <p:cNvPr id="8" name="TextBox 7">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9/15/22</a:t>
            </a:r>
            <a:endParaRPr lang="en-US" sz="1200" dirty="0">
              <a:solidFill>
                <a:schemeClr val="bg2"/>
              </a:solidFill>
              <a:cs typeface="Calibri"/>
            </a:endParaRPr>
          </a:p>
        </p:txBody>
      </p:sp>
      <p:sp>
        <p:nvSpPr>
          <p:cNvPr id="9" name="TextBox 8">
            <a:extLst>
              <a:ext uri="{FF2B5EF4-FFF2-40B4-BE49-F238E27FC236}">
                <a16:creationId xmlns:a16="http://schemas.microsoft.com/office/drawing/2014/main" id="{43B5A705-AC07-4573-B8AF-923E1D08ABBD}"/>
              </a:ext>
            </a:extLst>
          </p:cNvPr>
          <p:cNvSpPr txBox="1"/>
          <p:nvPr/>
        </p:nvSpPr>
        <p:spPr>
          <a:xfrm>
            <a:off x="0" y="4779820"/>
            <a:ext cx="914399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dirty="0">
                <a:solidFill>
                  <a:schemeClr val="bg2"/>
                </a:solidFill>
                <a:cs typeface="Calibri"/>
              </a:rPr>
              <a:t>17</a:t>
            </a:r>
            <a:endParaRPr lang="en-US" dirty="0">
              <a:solidFill>
                <a:schemeClr val="bg2"/>
              </a:solidFill>
            </a:endParaRPr>
          </a:p>
        </p:txBody>
      </p:sp>
      <p:sp>
        <p:nvSpPr>
          <p:cNvPr id="10" name="Content Placeholder 5"/>
          <p:cNvSpPr txBox="1">
            <a:spLocks/>
          </p:cNvSpPr>
          <p:nvPr/>
        </p:nvSpPr>
        <p:spPr>
          <a:xfrm>
            <a:off x="457198" y="995680"/>
            <a:ext cx="8229601" cy="3778487"/>
          </a:xfrm>
          <a:prstGeom prst="rect">
            <a:avLst/>
          </a:prstGeom>
        </p:spPr>
        <p:txBody>
          <a:bodyPr>
            <a:noAutofit/>
          </a:bodyPr>
          <a:lstStyle>
            <a:lvl1pPr marL="342884" marR="0" indent="-342884" algn="l" defTabSz="914355" rtl="0" eaLnBrk="1" fontAlgn="auto" latinLnBrk="0" hangingPunct="1">
              <a:lnSpc>
                <a:spcPct val="100000"/>
              </a:lnSpc>
              <a:spcBef>
                <a:spcPct val="20000"/>
              </a:spcBef>
              <a:spcAft>
                <a:spcPts val="0"/>
              </a:spcAft>
              <a:buClr>
                <a:srgbClr val="005DA6"/>
              </a:buClr>
              <a:buSzTx/>
              <a:buFont typeface="Arial" panose="020B0604020202020204" pitchFamily="34" charset="0"/>
              <a:buChar char="•"/>
              <a:tabLst/>
              <a:defRPr sz="2000" kern="1200">
                <a:solidFill>
                  <a:schemeClr val="bg2">
                    <a:lumMod val="75000"/>
                    <a:lumOff val="25000"/>
                  </a:schemeClr>
                </a:solidFill>
                <a:latin typeface="+mn-lt"/>
                <a:ea typeface="+mn-ea"/>
                <a:cs typeface="+mn-cs"/>
              </a:defRPr>
            </a:lvl1pPr>
            <a:lvl2pPr marL="742913" marR="0" indent="-285736" algn="l" defTabSz="914355" rtl="0" eaLnBrk="1" fontAlgn="auto" latinLnBrk="0" hangingPunct="1">
              <a:lnSpc>
                <a:spcPct val="100000"/>
              </a:lnSpc>
              <a:spcBef>
                <a:spcPct val="20000"/>
              </a:spcBef>
              <a:spcAft>
                <a:spcPts val="0"/>
              </a:spcAft>
              <a:buClr>
                <a:srgbClr val="005DA6"/>
              </a:buClr>
              <a:buSzTx/>
              <a:buFont typeface="Calibri" panose="020F0502020204030204" pitchFamily="34" charset="0"/>
              <a:buChar char="−"/>
              <a:tabLst/>
              <a:defRPr sz="2000" kern="1200">
                <a:solidFill>
                  <a:schemeClr val="bg2">
                    <a:lumMod val="75000"/>
                    <a:lumOff val="25000"/>
                  </a:schemeClr>
                </a:solidFill>
                <a:latin typeface="+mn-lt"/>
                <a:ea typeface="+mn-ea"/>
                <a:cs typeface="+mn-cs"/>
              </a:defRPr>
            </a:lvl2pPr>
            <a:lvl3pPr marL="1142944" marR="0" indent="-228588" algn="l" defTabSz="914355" rtl="0" eaLnBrk="1" fontAlgn="auto" latinLnBrk="0" hangingPunct="1">
              <a:lnSpc>
                <a:spcPct val="100000"/>
              </a:lnSpc>
              <a:spcBef>
                <a:spcPct val="20000"/>
              </a:spcBef>
              <a:spcAft>
                <a:spcPts val="0"/>
              </a:spcAft>
              <a:buClr>
                <a:srgbClr val="005DA6"/>
              </a:buClr>
              <a:buSzTx/>
              <a:buFont typeface="Arial" panose="020B0604020202020204" pitchFamily="34" charset="0"/>
              <a:buChar char="•"/>
              <a:tabLst/>
              <a:defRPr sz="1800" kern="1200">
                <a:solidFill>
                  <a:schemeClr val="bg2">
                    <a:lumMod val="75000"/>
                    <a:lumOff val="25000"/>
                  </a:schemeClr>
                </a:solidFill>
                <a:latin typeface="+mn-lt"/>
                <a:ea typeface="+mn-ea"/>
                <a:cs typeface="+mn-cs"/>
              </a:defRPr>
            </a:lvl3pPr>
            <a:lvl4pPr marL="1600120" marR="0" indent="-228588" algn="l" defTabSz="914355" rtl="0" eaLnBrk="1" fontAlgn="auto" latinLnBrk="0" hangingPunct="1">
              <a:lnSpc>
                <a:spcPct val="100000"/>
              </a:lnSpc>
              <a:spcBef>
                <a:spcPct val="20000"/>
              </a:spcBef>
              <a:spcAft>
                <a:spcPts val="0"/>
              </a:spcAft>
              <a:buClr>
                <a:srgbClr val="005DA6"/>
              </a:buClr>
              <a:buSzTx/>
              <a:buFont typeface="Calibri" panose="020F0502020204030204" pitchFamily="34" charset="0"/>
              <a:buChar char="−"/>
              <a:tabLst/>
              <a:defRPr sz="1800" kern="1200">
                <a:solidFill>
                  <a:schemeClr val="bg2">
                    <a:lumMod val="75000"/>
                    <a:lumOff val="25000"/>
                  </a:schemeClr>
                </a:solidFill>
                <a:latin typeface="+mn-lt"/>
                <a:ea typeface="+mn-ea"/>
                <a:cs typeface="+mn-cs"/>
              </a:defRPr>
            </a:lvl4pPr>
            <a:lvl5pPr marL="2057297" marR="0" indent="-228588" algn="l" defTabSz="914355" rtl="0" eaLnBrk="1" fontAlgn="auto" latinLnBrk="0" hangingPunct="1">
              <a:lnSpc>
                <a:spcPct val="100000"/>
              </a:lnSpc>
              <a:spcBef>
                <a:spcPct val="20000"/>
              </a:spcBef>
              <a:spcAft>
                <a:spcPts val="0"/>
              </a:spcAft>
              <a:buClr>
                <a:srgbClr val="005DA6"/>
              </a:buClr>
              <a:buSzTx/>
              <a:buFont typeface="Calibri" panose="020F0502020204030204" pitchFamily="34" charset="0"/>
              <a:buChar char="»"/>
              <a:tabLst/>
              <a:defRPr sz="1600" kern="1200">
                <a:solidFill>
                  <a:schemeClr val="bg2">
                    <a:lumMod val="75000"/>
                    <a:lumOff val="25000"/>
                  </a:schemeClr>
                </a:solidFill>
                <a:latin typeface="+mn-lt"/>
                <a:ea typeface="+mn-ea"/>
                <a:cs typeface="+mn-cs"/>
              </a:defRPr>
            </a:lvl5pPr>
            <a:lvl6pPr marL="2514474"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Clicking on the ‘Add Another Employee-Position to</a:t>
            </a:r>
            <a:br>
              <a:rPr lang="en-US" dirty="0"/>
            </a:br>
            <a:r>
              <a:rPr lang="en-US" dirty="0"/>
              <a:t>PCC …’ option causes a </a:t>
            </a:r>
            <a:r>
              <a:rPr lang="en-US" dirty="0" err="1"/>
              <a:t>Calc</a:t>
            </a:r>
            <a:r>
              <a:rPr lang="en-US" dirty="0"/>
              <a:t> Method Variables popup</a:t>
            </a:r>
            <a:br>
              <a:rPr lang="en-US" dirty="0"/>
            </a:br>
            <a:r>
              <a:rPr lang="en-US" dirty="0"/>
              <a:t>menu to open</a:t>
            </a:r>
          </a:p>
          <a:p>
            <a:r>
              <a:rPr lang="en-US" dirty="0"/>
              <a:t>Click on the drop-down field under ‘Select Employee’</a:t>
            </a:r>
            <a:br>
              <a:rPr lang="en-US" dirty="0"/>
            </a:br>
            <a:r>
              <a:rPr lang="en-US" dirty="0"/>
              <a:t>to open a popup window of potential selections</a:t>
            </a:r>
          </a:p>
          <a:p>
            <a:pPr lvl="1"/>
            <a:r>
              <a:rPr lang="en-US" dirty="0"/>
              <a:t>This is a long list of current employee-position</a:t>
            </a:r>
            <a:br>
              <a:rPr lang="en-US" dirty="0"/>
            </a:br>
            <a:r>
              <a:rPr lang="en-US" dirty="0"/>
              <a:t>records – start typing the employee’s</a:t>
            </a:r>
            <a:br>
              <a:rPr lang="en-US" dirty="0"/>
            </a:br>
            <a:r>
              <a:rPr lang="en-US" dirty="0"/>
              <a:t>last name to jump to that area of the</a:t>
            </a:r>
            <a:br>
              <a:rPr lang="en-US" dirty="0"/>
            </a:br>
            <a:r>
              <a:rPr lang="en-US" dirty="0"/>
              <a:t>selections</a:t>
            </a:r>
          </a:p>
          <a:p>
            <a:pPr lvl="1"/>
            <a:r>
              <a:rPr lang="en-US" dirty="0"/>
              <a:t>If a new employee has not been hired or</a:t>
            </a:r>
            <a:br>
              <a:rPr lang="en-US" dirty="0"/>
            </a:br>
            <a:r>
              <a:rPr lang="en-US" dirty="0"/>
              <a:t>an HR record is not yet available for the new employee, select the first “*Placeholder” option </a:t>
            </a:r>
          </a:p>
        </p:txBody>
      </p:sp>
      <p:pic>
        <p:nvPicPr>
          <p:cNvPr id="2" name="Picture 1"/>
          <p:cNvPicPr>
            <a:picLocks noChangeAspect="1"/>
          </p:cNvPicPr>
          <p:nvPr/>
        </p:nvPicPr>
        <p:blipFill rotWithShape="1">
          <a:blip r:embed="rId2"/>
          <a:srcRect l="1080" t="1555" r="1835" b="2279"/>
          <a:stretch/>
        </p:blipFill>
        <p:spPr>
          <a:xfrm>
            <a:off x="6582225" y="990027"/>
            <a:ext cx="2104573" cy="1973549"/>
          </a:xfrm>
          <a:prstGeom prst="rect">
            <a:avLst/>
          </a:prstGeom>
          <a:ln w="25400">
            <a:solidFill>
              <a:srgbClr val="C00000"/>
            </a:solidFill>
          </a:ln>
        </p:spPr>
      </p:pic>
      <p:pic>
        <p:nvPicPr>
          <p:cNvPr id="11" name="Content Placeholder 3"/>
          <p:cNvPicPr>
            <a:picLocks noGrp="1" noChangeAspect="1"/>
          </p:cNvPicPr>
          <p:nvPr>
            <p:ph idx="10"/>
          </p:nvPr>
        </p:nvPicPr>
        <p:blipFill rotWithShape="1">
          <a:blip r:embed="rId3"/>
          <a:srcRect l="15030" t="17029" r="73342" b="72226"/>
          <a:stretch/>
        </p:blipFill>
        <p:spPr>
          <a:xfrm>
            <a:off x="5839343" y="3262097"/>
            <a:ext cx="2847455" cy="864782"/>
          </a:xfrm>
          <a:prstGeom prst="rect">
            <a:avLst/>
          </a:prstGeom>
          <a:ln w="25400">
            <a:solidFill>
              <a:srgbClr val="C00000"/>
            </a:solidFill>
          </a:ln>
        </p:spPr>
      </p:pic>
    </p:spTree>
    <p:extLst>
      <p:ext uri="{BB962C8B-B14F-4D97-AF65-F5344CB8AC3E}">
        <p14:creationId xmlns:p14="http://schemas.microsoft.com/office/powerpoint/2010/main" val="4118674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PCC Record Updates : Add Another Employee-Position to PCC … (cont.)</a:t>
            </a:r>
          </a:p>
        </p:txBody>
      </p:sp>
      <p:sp>
        <p:nvSpPr>
          <p:cNvPr id="8" name="TextBox 7">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9/15/22</a:t>
            </a:r>
            <a:endParaRPr lang="en-US" sz="1200" dirty="0">
              <a:solidFill>
                <a:schemeClr val="bg2"/>
              </a:solidFill>
              <a:cs typeface="Calibri"/>
            </a:endParaRPr>
          </a:p>
        </p:txBody>
      </p:sp>
      <p:sp>
        <p:nvSpPr>
          <p:cNvPr id="9" name="TextBox 8">
            <a:extLst>
              <a:ext uri="{FF2B5EF4-FFF2-40B4-BE49-F238E27FC236}">
                <a16:creationId xmlns:a16="http://schemas.microsoft.com/office/drawing/2014/main" id="{43B5A705-AC07-4573-B8AF-923E1D08ABBD}"/>
              </a:ext>
            </a:extLst>
          </p:cNvPr>
          <p:cNvSpPr txBox="1"/>
          <p:nvPr/>
        </p:nvSpPr>
        <p:spPr>
          <a:xfrm>
            <a:off x="0" y="4779820"/>
            <a:ext cx="914399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dirty="0">
                <a:solidFill>
                  <a:schemeClr val="bg2"/>
                </a:solidFill>
                <a:cs typeface="Calibri"/>
              </a:rPr>
              <a:t>18</a:t>
            </a:r>
            <a:endParaRPr lang="en-US" dirty="0">
              <a:solidFill>
                <a:schemeClr val="bg2"/>
              </a:solidFill>
            </a:endParaRPr>
          </a:p>
        </p:txBody>
      </p:sp>
      <p:sp>
        <p:nvSpPr>
          <p:cNvPr id="10" name="Content Placeholder 5"/>
          <p:cNvSpPr txBox="1">
            <a:spLocks/>
          </p:cNvSpPr>
          <p:nvPr/>
        </p:nvSpPr>
        <p:spPr>
          <a:xfrm>
            <a:off x="457198" y="995680"/>
            <a:ext cx="8229601" cy="3778487"/>
          </a:xfrm>
          <a:prstGeom prst="rect">
            <a:avLst/>
          </a:prstGeom>
        </p:spPr>
        <p:txBody>
          <a:bodyPr>
            <a:noAutofit/>
          </a:bodyPr>
          <a:lstStyle>
            <a:lvl1pPr marL="342884" marR="0" indent="-342884" algn="l" defTabSz="914355" rtl="0" eaLnBrk="1" fontAlgn="auto" latinLnBrk="0" hangingPunct="1">
              <a:lnSpc>
                <a:spcPct val="100000"/>
              </a:lnSpc>
              <a:spcBef>
                <a:spcPct val="20000"/>
              </a:spcBef>
              <a:spcAft>
                <a:spcPts val="0"/>
              </a:spcAft>
              <a:buClr>
                <a:srgbClr val="005DA6"/>
              </a:buClr>
              <a:buSzTx/>
              <a:buFont typeface="Arial" panose="020B0604020202020204" pitchFamily="34" charset="0"/>
              <a:buChar char="•"/>
              <a:tabLst/>
              <a:defRPr sz="2000" kern="1200">
                <a:solidFill>
                  <a:schemeClr val="bg2">
                    <a:lumMod val="75000"/>
                    <a:lumOff val="25000"/>
                  </a:schemeClr>
                </a:solidFill>
                <a:latin typeface="+mn-lt"/>
                <a:ea typeface="+mn-ea"/>
                <a:cs typeface="+mn-cs"/>
              </a:defRPr>
            </a:lvl1pPr>
            <a:lvl2pPr marL="742913" marR="0" indent="-285736" algn="l" defTabSz="914355" rtl="0" eaLnBrk="1" fontAlgn="auto" latinLnBrk="0" hangingPunct="1">
              <a:lnSpc>
                <a:spcPct val="100000"/>
              </a:lnSpc>
              <a:spcBef>
                <a:spcPct val="20000"/>
              </a:spcBef>
              <a:spcAft>
                <a:spcPts val="0"/>
              </a:spcAft>
              <a:buClr>
                <a:srgbClr val="005DA6"/>
              </a:buClr>
              <a:buSzTx/>
              <a:buFont typeface="Calibri" panose="020F0502020204030204" pitchFamily="34" charset="0"/>
              <a:buChar char="−"/>
              <a:tabLst/>
              <a:defRPr sz="2000" kern="1200">
                <a:solidFill>
                  <a:schemeClr val="bg2">
                    <a:lumMod val="75000"/>
                    <a:lumOff val="25000"/>
                  </a:schemeClr>
                </a:solidFill>
                <a:latin typeface="+mn-lt"/>
                <a:ea typeface="+mn-ea"/>
                <a:cs typeface="+mn-cs"/>
              </a:defRPr>
            </a:lvl2pPr>
            <a:lvl3pPr marL="1142944" marR="0" indent="-228588" algn="l" defTabSz="914355" rtl="0" eaLnBrk="1" fontAlgn="auto" latinLnBrk="0" hangingPunct="1">
              <a:lnSpc>
                <a:spcPct val="100000"/>
              </a:lnSpc>
              <a:spcBef>
                <a:spcPct val="20000"/>
              </a:spcBef>
              <a:spcAft>
                <a:spcPts val="0"/>
              </a:spcAft>
              <a:buClr>
                <a:srgbClr val="005DA6"/>
              </a:buClr>
              <a:buSzTx/>
              <a:buFont typeface="Arial" panose="020B0604020202020204" pitchFamily="34" charset="0"/>
              <a:buChar char="•"/>
              <a:tabLst/>
              <a:defRPr sz="1800" kern="1200">
                <a:solidFill>
                  <a:schemeClr val="bg2">
                    <a:lumMod val="75000"/>
                    <a:lumOff val="25000"/>
                  </a:schemeClr>
                </a:solidFill>
                <a:latin typeface="+mn-lt"/>
                <a:ea typeface="+mn-ea"/>
                <a:cs typeface="+mn-cs"/>
              </a:defRPr>
            </a:lvl3pPr>
            <a:lvl4pPr marL="1600120" marR="0" indent="-228588" algn="l" defTabSz="914355" rtl="0" eaLnBrk="1" fontAlgn="auto" latinLnBrk="0" hangingPunct="1">
              <a:lnSpc>
                <a:spcPct val="100000"/>
              </a:lnSpc>
              <a:spcBef>
                <a:spcPct val="20000"/>
              </a:spcBef>
              <a:spcAft>
                <a:spcPts val="0"/>
              </a:spcAft>
              <a:buClr>
                <a:srgbClr val="005DA6"/>
              </a:buClr>
              <a:buSzTx/>
              <a:buFont typeface="Calibri" panose="020F0502020204030204" pitchFamily="34" charset="0"/>
              <a:buChar char="−"/>
              <a:tabLst/>
              <a:defRPr sz="1800" kern="1200">
                <a:solidFill>
                  <a:schemeClr val="bg2">
                    <a:lumMod val="75000"/>
                    <a:lumOff val="25000"/>
                  </a:schemeClr>
                </a:solidFill>
                <a:latin typeface="+mn-lt"/>
                <a:ea typeface="+mn-ea"/>
                <a:cs typeface="+mn-cs"/>
              </a:defRPr>
            </a:lvl4pPr>
            <a:lvl5pPr marL="2057297" marR="0" indent="-228588" algn="l" defTabSz="914355" rtl="0" eaLnBrk="1" fontAlgn="auto" latinLnBrk="0" hangingPunct="1">
              <a:lnSpc>
                <a:spcPct val="100000"/>
              </a:lnSpc>
              <a:spcBef>
                <a:spcPct val="20000"/>
              </a:spcBef>
              <a:spcAft>
                <a:spcPts val="0"/>
              </a:spcAft>
              <a:buClr>
                <a:srgbClr val="005DA6"/>
              </a:buClr>
              <a:buSzTx/>
              <a:buFont typeface="Calibri" panose="020F0502020204030204" pitchFamily="34" charset="0"/>
              <a:buChar char="»"/>
              <a:tabLst/>
              <a:defRPr sz="1600" kern="1200">
                <a:solidFill>
                  <a:schemeClr val="bg2">
                    <a:lumMod val="75000"/>
                    <a:lumOff val="25000"/>
                  </a:schemeClr>
                </a:solidFill>
                <a:latin typeface="+mn-lt"/>
                <a:ea typeface="+mn-ea"/>
                <a:cs typeface="+mn-cs"/>
              </a:defRPr>
            </a:lvl5pPr>
            <a:lvl6pPr marL="2514474"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Once an Employee record has been selected, </a:t>
            </a:r>
            <a:br>
              <a:rPr lang="en-US" dirty="0"/>
            </a:br>
            <a:r>
              <a:rPr lang="en-US" dirty="0"/>
              <a:t>enter a Value for each additional field by double-</a:t>
            </a:r>
            <a:br>
              <a:rPr lang="en-US" dirty="0"/>
            </a:br>
            <a:r>
              <a:rPr lang="en-US" dirty="0"/>
              <a:t>clicking in the empty field box or the ‘Choose </a:t>
            </a:r>
            <a:br>
              <a:rPr lang="en-US" dirty="0"/>
            </a:br>
            <a:r>
              <a:rPr lang="en-US" dirty="0"/>
              <a:t>Value’ button to open a window of potential</a:t>
            </a:r>
            <a:br>
              <a:rPr lang="en-US" dirty="0"/>
            </a:br>
            <a:r>
              <a:rPr lang="en-US" dirty="0"/>
              <a:t>selections for each field.</a:t>
            </a:r>
          </a:p>
          <a:p>
            <a:pPr lvl="1"/>
            <a:r>
              <a:rPr lang="en-US" dirty="0"/>
              <a:t>Click on an item to select it for the field</a:t>
            </a:r>
          </a:p>
          <a:p>
            <a:pPr lvl="1"/>
            <a:r>
              <a:rPr lang="en-US" dirty="0"/>
              <a:t>The Activity Field will be limited to those</a:t>
            </a:r>
            <a:br>
              <a:rPr lang="en-US" dirty="0"/>
            </a:br>
            <a:r>
              <a:rPr lang="en-US" dirty="0"/>
              <a:t>Activities belonging to the current SCMA Labor Plan File</a:t>
            </a:r>
          </a:p>
          <a:p>
            <a:pPr lvl="1"/>
            <a:r>
              <a:rPr lang="en-US" dirty="0"/>
              <a:t>Once the fields have been completed, click ‘OK’.</a:t>
            </a:r>
          </a:p>
        </p:txBody>
      </p:sp>
      <p:pic>
        <p:nvPicPr>
          <p:cNvPr id="2" name="Picture 1"/>
          <p:cNvPicPr>
            <a:picLocks noChangeAspect="1"/>
          </p:cNvPicPr>
          <p:nvPr/>
        </p:nvPicPr>
        <p:blipFill rotWithShape="1">
          <a:blip r:embed="rId2"/>
          <a:srcRect l="1080" t="1555" r="1835" b="2279"/>
          <a:stretch/>
        </p:blipFill>
        <p:spPr>
          <a:xfrm>
            <a:off x="6372447" y="990027"/>
            <a:ext cx="2314352" cy="2170268"/>
          </a:xfrm>
          <a:prstGeom prst="rect">
            <a:avLst/>
          </a:prstGeom>
          <a:ln w="25400">
            <a:solidFill>
              <a:srgbClr val="C00000"/>
            </a:solidFill>
          </a:ln>
        </p:spPr>
      </p:pic>
    </p:spTree>
    <p:extLst>
      <p:ext uri="{BB962C8B-B14F-4D97-AF65-F5344CB8AC3E}">
        <p14:creationId xmlns:p14="http://schemas.microsoft.com/office/powerpoint/2010/main" val="2768782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PCC Record Updates : Add Another Employee-Position to PCC … (cont.)</a:t>
            </a:r>
          </a:p>
        </p:txBody>
      </p:sp>
      <p:sp>
        <p:nvSpPr>
          <p:cNvPr id="8" name="TextBox 7">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9/15/22</a:t>
            </a:r>
            <a:endParaRPr lang="en-US" sz="1200" dirty="0">
              <a:solidFill>
                <a:schemeClr val="bg2"/>
              </a:solidFill>
              <a:cs typeface="Calibri"/>
            </a:endParaRPr>
          </a:p>
        </p:txBody>
      </p:sp>
      <p:sp>
        <p:nvSpPr>
          <p:cNvPr id="9" name="TextBox 8">
            <a:extLst>
              <a:ext uri="{FF2B5EF4-FFF2-40B4-BE49-F238E27FC236}">
                <a16:creationId xmlns:a16="http://schemas.microsoft.com/office/drawing/2014/main" id="{43B5A705-AC07-4573-B8AF-923E1D08ABBD}"/>
              </a:ext>
            </a:extLst>
          </p:cNvPr>
          <p:cNvSpPr txBox="1"/>
          <p:nvPr/>
        </p:nvSpPr>
        <p:spPr>
          <a:xfrm>
            <a:off x="0" y="4779820"/>
            <a:ext cx="914399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dirty="0">
                <a:solidFill>
                  <a:schemeClr val="bg2"/>
                </a:solidFill>
                <a:cs typeface="Calibri"/>
              </a:rPr>
              <a:t>19</a:t>
            </a:r>
            <a:endParaRPr lang="en-US" dirty="0">
              <a:solidFill>
                <a:schemeClr val="bg2"/>
              </a:solidFill>
            </a:endParaRPr>
          </a:p>
        </p:txBody>
      </p:sp>
      <p:sp>
        <p:nvSpPr>
          <p:cNvPr id="10" name="Content Placeholder 5"/>
          <p:cNvSpPr txBox="1">
            <a:spLocks/>
          </p:cNvSpPr>
          <p:nvPr/>
        </p:nvSpPr>
        <p:spPr>
          <a:xfrm>
            <a:off x="457198" y="978196"/>
            <a:ext cx="8229601" cy="3795972"/>
          </a:xfrm>
          <a:prstGeom prst="rect">
            <a:avLst/>
          </a:prstGeom>
        </p:spPr>
        <p:txBody>
          <a:bodyPr>
            <a:noAutofit/>
          </a:bodyPr>
          <a:lstStyle>
            <a:lvl1pPr marL="342884" marR="0" indent="-342884" algn="l" defTabSz="914355" rtl="0" eaLnBrk="1" fontAlgn="auto" latinLnBrk="0" hangingPunct="1">
              <a:lnSpc>
                <a:spcPct val="100000"/>
              </a:lnSpc>
              <a:spcBef>
                <a:spcPct val="20000"/>
              </a:spcBef>
              <a:spcAft>
                <a:spcPts val="0"/>
              </a:spcAft>
              <a:buClr>
                <a:srgbClr val="005DA6"/>
              </a:buClr>
              <a:buSzTx/>
              <a:buFont typeface="Arial" panose="020B0604020202020204" pitchFamily="34" charset="0"/>
              <a:buChar char="•"/>
              <a:tabLst/>
              <a:defRPr sz="2000" kern="1200">
                <a:solidFill>
                  <a:schemeClr val="bg2">
                    <a:lumMod val="75000"/>
                    <a:lumOff val="25000"/>
                  </a:schemeClr>
                </a:solidFill>
                <a:latin typeface="+mn-lt"/>
                <a:ea typeface="+mn-ea"/>
                <a:cs typeface="+mn-cs"/>
              </a:defRPr>
            </a:lvl1pPr>
            <a:lvl2pPr marL="742913" marR="0" indent="-285736" algn="l" defTabSz="914355" rtl="0" eaLnBrk="1" fontAlgn="auto" latinLnBrk="0" hangingPunct="1">
              <a:lnSpc>
                <a:spcPct val="100000"/>
              </a:lnSpc>
              <a:spcBef>
                <a:spcPct val="20000"/>
              </a:spcBef>
              <a:spcAft>
                <a:spcPts val="0"/>
              </a:spcAft>
              <a:buClr>
                <a:srgbClr val="005DA6"/>
              </a:buClr>
              <a:buSzTx/>
              <a:buFont typeface="Calibri" panose="020F0502020204030204" pitchFamily="34" charset="0"/>
              <a:buChar char="−"/>
              <a:tabLst/>
              <a:defRPr sz="2000" kern="1200">
                <a:solidFill>
                  <a:schemeClr val="bg2">
                    <a:lumMod val="75000"/>
                    <a:lumOff val="25000"/>
                  </a:schemeClr>
                </a:solidFill>
                <a:latin typeface="+mn-lt"/>
                <a:ea typeface="+mn-ea"/>
                <a:cs typeface="+mn-cs"/>
              </a:defRPr>
            </a:lvl2pPr>
            <a:lvl3pPr marL="1142944" marR="0" indent="-228588" algn="l" defTabSz="914355" rtl="0" eaLnBrk="1" fontAlgn="auto" latinLnBrk="0" hangingPunct="1">
              <a:lnSpc>
                <a:spcPct val="100000"/>
              </a:lnSpc>
              <a:spcBef>
                <a:spcPct val="20000"/>
              </a:spcBef>
              <a:spcAft>
                <a:spcPts val="0"/>
              </a:spcAft>
              <a:buClr>
                <a:srgbClr val="005DA6"/>
              </a:buClr>
              <a:buSzTx/>
              <a:buFont typeface="Arial" panose="020B0604020202020204" pitchFamily="34" charset="0"/>
              <a:buChar char="•"/>
              <a:tabLst/>
              <a:defRPr sz="1800" kern="1200">
                <a:solidFill>
                  <a:schemeClr val="bg2">
                    <a:lumMod val="75000"/>
                    <a:lumOff val="25000"/>
                  </a:schemeClr>
                </a:solidFill>
                <a:latin typeface="+mn-lt"/>
                <a:ea typeface="+mn-ea"/>
                <a:cs typeface="+mn-cs"/>
              </a:defRPr>
            </a:lvl3pPr>
            <a:lvl4pPr marL="1600120" marR="0" indent="-228588" algn="l" defTabSz="914355" rtl="0" eaLnBrk="1" fontAlgn="auto" latinLnBrk="0" hangingPunct="1">
              <a:lnSpc>
                <a:spcPct val="100000"/>
              </a:lnSpc>
              <a:spcBef>
                <a:spcPct val="20000"/>
              </a:spcBef>
              <a:spcAft>
                <a:spcPts val="0"/>
              </a:spcAft>
              <a:buClr>
                <a:srgbClr val="005DA6"/>
              </a:buClr>
              <a:buSzTx/>
              <a:buFont typeface="Calibri" panose="020F0502020204030204" pitchFamily="34" charset="0"/>
              <a:buChar char="−"/>
              <a:tabLst/>
              <a:defRPr sz="1800" kern="1200">
                <a:solidFill>
                  <a:schemeClr val="bg2">
                    <a:lumMod val="75000"/>
                    <a:lumOff val="25000"/>
                  </a:schemeClr>
                </a:solidFill>
                <a:latin typeface="+mn-lt"/>
                <a:ea typeface="+mn-ea"/>
                <a:cs typeface="+mn-cs"/>
              </a:defRPr>
            </a:lvl4pPr>
            <a:lvl5pPr marL="2057297" marR="0" indent="-228588" algn="l" defTabSz="914355" rtl="0" eaLnBrk="1" fontAlgn="auto" latinLnBrk="0" hangingPunct="1">
              <a:lnSpc>
                <a:spcPct val="100000"/>
              </a:lnSpc>
              <a:spcBef>
                <a:spcPct val="20000"/>
              </a:spcBef>
              <a:spcAft>
                <a:spcPts val="0"/>
              </a:spcAft>
              <a:buClr>
                <a:srgbClr val="005DA6"/>
              </a:buClr>
              <a:buSzTx/>
              <a:buFont typeface="Calibri" panose="020F0502020204030204" pitchFamily="34" charset="0"/>
              <a:buChar char="»"/>
              <a:tabLst/>
              <a:defRPr sz="1600" kern="1200">
                <a:solidFill>
                  <a:schemeClr val="bg2">
                    <a:lumMod val="75000"/>
                    <a:lumOff val="25000"/>
                  </a:schemeClr>
                </a:solidFill>
                <a:latin typeface="+mn-lt"/>
                <a:ea typeface="+mn-ea"/>
                <a:cs typeface="+mn-cs"/>
              </a:defRPr>
            </a:lvl5pPr>
            <a:lvl6pPr marL="2514474"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Once you have approved the ‘</a:t>
            </a:r>
            <a:r>
              <a:rPr lang="en-US" dirty="0" err="1"/>
              <a:t>Calc</a:t>
            </a:r>
            <a:r>
              <a:rPr lang="en-US" dirty="0"/>
              <a:t> Method Variables’ selections, a new line of information will be added to the PCC record in the Labor Plan File</a:t>
            </a:r>
          </a:p>
          <a:p>
            <a:r>
              <a:rPr lang="en-US" dirty="0"/>
              <a:t>Only cells highlighted in blue in the new GL distribution line can be altered by the user:</a:t>
            </a:r>
          </a:p>
          <a:p>
            <a:pPr lvl="1"/>
            <a:r>
              <a:rPr lang="en-US" sz="1800" dirty="0"/>
              <a:t>Users cannot make updates to the General, Foundation, or HR sections of the PCC record</a:t>
            </a:r>
          </a:p>
          <a:p>
            <a:pPr lvl="1"/>
            <a:r>
              <a:rPr lang="en-US" sz="1800" dirty="0"/>
              <a:t>Depending on the budget cycle, users can make updates to the ‘Current Year’ and ‘Plan for [Upcoming Fiscal Year] Base Budget’ sections of the PCC Record</a:t>
            </a:r>
          </a:p>
        </p:txBody>
      </p:sp>
      <p:sp>
        <p:nvSpPr>
          <p:cNvPr id="4" name="TextBox 3"/>
          <p:cNvSpPr txBox="1"/>
          <p:nvPr/>
        </p:nvSpPr>
        <p:spPr>
          <a:xfrm>
            <a:off x="545805" y="3690726"/>
            <a:ext cx="942753" cy="954107"/>
          </a:xfrm>
          <a:prstGeom prst="rect">
            <a:avLst/>
          </a:prstGeom>
          <a:noFill/>
        </p:spPr>
        <p:txBody>
          <a:bodyPr wrap="square" rtlCol="0">
            <a:spAutoFit/>
          </a:bodyPr>
          <a:lstStyle/>
          <a:p>
            <a:r>
              <a:rPr lang="en-US" sz="1400" dirty="0">
                <a:solidFill>
                  <a:srgbClr val="FF0000"/>
                </a:solidFill>
              </a:rPr>
              <a:t>General section: Not open for edit</a:t>
            </a:r>
          </a:p>
        </p:txBody>
      </p:sp>
      <p:cxnSp>
        <p:nvCxnSpPr>
          <p:cNvPr id="7" name="Straight Arrow Connector 6"/>
          <p:cNvCxnSpPr/>
          <p:nvPr/>
        </p:nvCxnSpPr>
        <p:spPr>
          <a:xfrm>
            <a:off x="1268819" y="4060058"/>
            <a:ext cx="368595" cy="0"/>
          </a:xfrm>
          <a:prstGeom prst="straightConnector1">
            <a:avLst/>
          </a:prstGeom>
          <a:ln w="12700" cmpd="sng">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7813987" y="3572540"/>
            <a:ext cx="1074832" cy="1169551"/>
          </a:xfrm>
          <a:prstGeom prst="rect">
            <a:avLst/>
          </a:prstGeom>
          <a:noFill/>
        </p:spPr>
        <p:txBody>
          <a:bodyPr wrap="square" rtlCol="0">
            <a:spAutoFit/>
          </a:bodyPr>
          <a:lstStyle/>
          <a:p>
            <a:r>
              <a:rPr lang="en-US" sz="1400" dirty="0">
                <a:solidFill>
                  <a:srgbClr val="FF0000"/>
                </a:solidFill>
              </a:rPr>
              <a:t>Plan for … section: Blue cells are open for edit</a:t>
            </a:r>
          </a:p>
        </p:txBody>
      </p:sp>
      <p:cxnSp>
        <p:nvCxnSpPr>
          <p:cNvPr id="14" name="Straight Arrow Connector 13"/>
          <p:cNvCxnSpPr/>
          <p:nvPr/>
        </p:nvCxnSpPr>
        <p:spPr>
          <a:xfrm flipH="1">
            <a:off x="7449879" y="3941135"/>
            <a:ext cx="364107" cy="0"/>
          </a:xfrm>
          <a:prstGeom prst="straightConnector1">
            <a:avLst/>
          </a:prstGeom>
          <a:ln w="12700" cmpd="sng">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pic>
        <p:nvPicPr>
          <p:cNvPr id="6" name="Picture 5" descr="Graphical user interface, table&#10;&#10;Description automatically generated">
            <a:extLst>
              <a:ext uri="{FF2B5EF4-FFF2-40B4-BE49-F238E27FC236}">
                <a16:creationId xmlns:a16="http://schemas.microsoft.com/office/drawing/2014/main" id="{9C76A859-442B-4CD2-9F07-80DCDFDBBE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2678" y="3690726"/>
            <a:ext cx="5767200" cy="1121171"/>
          </a:xfrm>
          <a:prstGeom prst="rect">
            <a:avLst/>
          </a:prstGeom>
          <a:ln w="19050">
            <a:solidFill>
              <a:srgbClr val="FF0000"/>
            </a:solidFill>
          </a:ln>
        </p:spPr>
      </p:pic>
    </p:spTree>
    <p:extLst>
      <p:ext uri="{BB962C8B-B14F-4D97-AF65-F5344CB8AC3E}">
        <p14:creationId xmlns:p14="http://schemas.microsoft.com/office/powerpoint/2010/main" val="2820105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2"/>
          </p:nvPr>
        </p:nvSpPr>
        <p:spPr>
          <a:xfrm>
            <a:off x="3508585" y="548928"/>
            <a:ext cx="5249335" cy="4156615"/>
          </a:xfrm>
        </p:spPr>
        <p:txBody>
          <a:bodyPr anchor="t"/>
          <a:lstStyle/>
          <a:p>
            <a:pPr>
              <a:spcAft>
                <a:spcPts val="600"/>
              </a:spcAft>
            </a:pPr>
            <a:r>
              <a:rPr lang="en-US" sz="1200" dirty="0"/>
              <a:t>What Information Is Available In The Labor Planning Plan File? </a:t>
            </a:r>
            <a:r>
              <a:rPr lang="en-US" sz="1200" b="1" dirty="0"/>
              <a:t>(Slide 3)</a:t>
            </a:r>
            <a:endParaRPr lang="en-US" sz="1200" dirty="0"/>
          </a:p>
          <a:p>
            <a:pPr>
              <a:buFont typeface="+mj-lt"/>
              <a:buAutoNum type="arabicPeriod" startAt="2"/>
            </a:pPr>
            <a:r>
              <a:rPr lang="en-US" sz="1200" dirty="0"/>
              <a:t>How Do I Update PCC Records in the Labor Planning Plan File? (</a:t>
            </a:r>
            <a:r>
              <a:rPr lang="en-US" sz="1200" b="1" dirty="0"/>
              <a:t>Slide 12</a:t>
            </a:r>
            <a:r>
              <a:rPr lang="en-US" sz="1200" dirty="0"/>
              <a:t>)</a:t>
            </a:r>
          </a:p>
          <a:p>
            <a:pPr marL="685800" indent="-338138">
              <a:buFont typeface="Arial" panose="020B0604020202020204" pitchFamily="34" charset="0"/>
              <a:buChar char="•"/>
            </a:pPr>
            <a:r>
              <a:rPr lang="en-US" sz="1200" dirty="0"/>
              <a:t>Adding a PCC Record to the Labor Planning Plan File </a:t>
            </a:r>
            <a:r>
              <a:rPr lang="en-US" sz="1200" b="1" dirty="0"/>
              <a:t>(Slide 13)</a:t>
            </a:r>
            <a:endParaRPr lang="en-US" sz="1200" dirty="0"/>
          </a:p>
          <a:p>
            <a:pPr marL="685800" indent="-338138">
              <a:buFont typeface="Arial" panose="020B0604020202020204" pitchFamily="34" charset="0"/>
              <a:buChar char="•"/>
            </a:pPr>
            <a:r>
              <a:rPr lang="en-US" sz="1200" dirty="0"/>
              <a:t>Adjusting the Employee attached to a PCC Record in the Labor Planning Plan File </a:t>
            </a:r>
            <a:r>
              <a:rPr lang="en-US" sz="1200" b="1" dirty="0"/>
              <a:t>(Slide 15)</a:t>
            </a:r>
            <a:endParaRPr lang="en-US" sz="1200" dirty="0"/>
          </a:p>
          <a:p>
            <a:pPr marL="685800" indent="-338138">
              <a:spcAft>
                <a:spcPts val="600"/>
              </a:spcAft>
              <a:buFont typeface="Arial" panose="020B0604020202020204" pitchFamily="34" charset="0"/>
              <a:buChar char="•"/>
            </a:pPr>
            <a:r>
              <a:rPr lang="en-US" sz="1200" dirty="0"/>
              <a:t>Adjusting the GL Distribution data for a PCC Record in the Labor Planning Plan File </a:t>
            </a:r>
            <a:r>
              <a:rPr lang="en-US" sz="1200" b="1" dirty="0"/>
              <a:t>(Slide 20)</a:t>
            </a:r>
            <a:endParaRPr lang="en-US" sz="1200" dirty="0"/>
          </a:p>
          <a:p>
            <a:pPr>
              <a:spcAft>
                <a:spcPts val="600"/>
              </a:spcAft>
              <a:buFont typeface="+mj-lt"/>
              <a:buAutoNum type="arabicPeriod" startAt="3"/>
            </a:pPr>
            <a:r>
              <a:rPr lang="en-US" sz="1200" dirty="0"/>
              <a:t>How Do I Update OTHER RESOURCES – Non-Stipend records in the Labor Planning Plan File? </a:t>
            </a:r>
            <a:r>
              <a:rPr lang="en-US" sz="1200" b="1" dirty="0"/>
              <a:t>(Slide 24)</a:t>
            </a:r>
            <a:endParaRPr lang="en-US" sz="1200" dirty="0"/>
          </a:p>
          <a:p>
            <a:pPr>
              <a:spcAft>
                <a:spcPts val="600"/>
              </a:spcAft>
              <a:buFont typeface="+mj-lt"/>
              <a:buAutoNum type="arabicPeriod" startAt="3"/>
            </a:pPr>
            <a:r>
              <a:rPr lang="en-US" sz="1200" dirty="0"/>
              <a:t>How Do I Update STIPENDS – ONLY records in the Labor Planning Plan File? </a:t>
            </a:r>
            <a:r>
              <a:rPr lang="en-US" sz="1200" b="1" dirty="0"/>
              <a:t>(Slide 31)</a:t>
            </a:r>
            <a:endParaRPr lang="en-US" sz="1200" dirty="0"/>
          </a:p>
          <a:p>
            <a:pPr>
              <a:buFont typeface="+mj-lt"/>
              <a:buAutoNum type="arabicPeriod" startAt="3"/>
            </a:pPr>
            <a:r>
              <a:rPr lang="en-US" sz="1200" dirty="0"/>
              <a:t>How Do I Update the ‘Plan for [Upcoming Fiscal Year] Base Budget’ Section? </a:t>
            </a:r>
            <a:r>
              <a:rPr lang="en-US" sz="1200" b="1" dirty="0"/>
              <a:t>(Slide 36)</a:t>
            </a:r>
            <a:endParaRPr lang="en-US" sz="1200" dirty="0"/>
          </a:p>
          <a:p>
            <a:pPr marL="685800" indent="-338138">
              <a:buFont typeface="Arial" panose="020B0604020202020204" pitchFamily="34" charset="0"/>
              <a:buChar char="•"/>
            </a:pPr>
            <a:r>
              <a:rPr lang="en-US" sz="1200" dirty="0"/>
              <a:t>Updating PCC Records </a:t>
            </a:r>
            <a:r>
              <a:rPr lang="en-US" sz="1200" b="1" dirty="0"/>
              <a:t>(Slide 37)</a:t>
            </a:r>
            <a:endParaRPr lang="en-US" sz="1200" dirty="0"/>
          </a:p>
          <a:p>
            <a:pPr marL="685800" indent="-338138">
              <a:spcAft>
                <a:spcPts val="600"/>
              </a:spcAft>
              <a:buFont typeface="Arial" panose="020B0604020202020204" pitchFamily="34" charset="0"/>
              <a:buChar char="•"/>
            </a:pPr>
            <a:r>
              <a:rPr lang="en-US" sz="1200" dirty="0"/>
              <a:t>Updating Other Records </a:t>
            </a:r>
            <a:r>
              <a:rPr lang="en-US" sz="1200" b="1" dirty="0"/>
              <a:t>(Slide 44)</a:t>
            </a:r>
            <a:endParaRPr lang="en-US" sz="1200" dirty="0"/>
          </a:p>
          <a:p>
            <a:pPr>
              <a:spcAft>
                <a:spcPts val="600"/>
              </a:spcAft>
              <a:buFont typeface="+mj-lt"/>
              <a:buAutoNum type="arabicPeriod" startAt="6"/>
            </a:pPr>
            <a:r>
              <a:rPr lang="en-US" sz="1200" dirty="0"/>
              <a:t>How Do I Save My Labor Planning Plan File? </a:t>
            </a:r>
            <a:r>
              <a:rPr lang="en-US" sz="1200" b="1" dirty="0"/>
              <a:t>(Slide 46)</a:t>
            </a:r>
            <a:endParaRPr lang="en-US" sz="1200" dirty="0">
              <a:cs typeface="Calibri"/>
            </a:endParaRPr>
          </a:p>
          <a:p>
            <a:pPr>
              <a:buAutoNum type="arabicPeriod" startAt="6"/>
            </a:pPr>
            <a:r>
              <a:rPr lang="en-US" sz="1200" dirty="0"/>
              <a:t>Where Can I Get Help With My Labor Planning Plan File? </a:t>
            </a:r>
            <a:r>
              <a:rPr lang="en-US" sz="1200" b="1"/>
              <a:t>(Slide </a:t>
            </a:r>
            <a:r>
              <a:rPr lang="en-US" sz="1200" b="1" dirty="0"/>
              <a:t>49)</a:t>
            </a:r>
            <a:endParaRPr lang="en-US" sz="1200" dirty="0"/>
          </a:p>
        </p:txBody>
      </p:sp>
      <p:sp>
        <p:nvSpPr>
          <p:cNvPr id="6" name="TextBox 5">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9/15/22</a:t>
            </a:r>
            <a:endParaRPr lang="en-US" sz="1200" dirty="0">
              <a:solidFill>
                <a:schemeClr val="bg2"/>
              </a:solidFill>
              <a:cs typeface="Calibri"/>
            </a:endParaRPr>
          </a:p>
        </p:txBody>
      </p:sp>
      <p:sp>
        <p:nvSpPr>
          <p:cNvPr id="7" name="TextBox 6">
            <a:extLst>
              <a:ext uri="{FF2B5EF4-FFF2-40B4-BE49-F238E27FC236}">
                <a16:creationId xmlns:a16="http://schemas.microsoft.com/office/drawing/2014/main" id="{43B5A705-AC07-4573-B8AF-923E1D08ABBD}"/>
              </a:ext>
            </a:extLst>
          </p:cNvPr>
          <p:cNvSpPr txBox="1"/>
          <p:nvPr/>
        </p:nvSpPr>
        <p:spPr>
          <a:xfrm>
            <a:off x="0" y="4779820"/>
            <a:ext cx="914399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dirty="0">
                <a:solidFill>
                  <a:schemeClr val="bg2"/>
                </a:solidFill>
                <a:cs typeface="Calibri"/>
              </a:rPr>
              <a:t>2</a:t>
            </a:r>
            <a:endParaRPr lang="en-US" dirty="0">
              <a:solidFill>
                <a:schemeClr val="bg2"/>
              </a:solidFill>
            </a:endParaRPr>
          </a:p>
        </p:txBody>
      </p:sp>
    </p:spTree>
    <p:extLst>
      <p:ext uri="{BB962C8B-B14F-4D97-AF65-F5344CB8AC3E}">
        <p14:creationId xmlns:p14="http://schemas.microsoft.com/office/powerpoint/2010/main" val="3546022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wrap="none"/>
          <a:lstStyle/>
          <a:p>
            <a:pPr>
              <a:spcBef>
                <a:spcPts val="624"/>
              </a:spcBef>
            </a:pPr>
            <a:r>
              <a:rPr lang="en-US" dirty="0"/>
              <a:t>2.c Adjusting the GL </a:t>
            </a:r>
            <a:br>
              <a:rPr lang="en-US" dirty="0"/>
            </a:br>
            <a:r>
              <a:rPr lang="en-US" dirty="0"/>
              <a:t>Distribution data for a PCC</a:t>
            </a:r>
            <a:br>
              <a:rPr lang="en-US" dirty="0"/>
            </a:br>
            <a:r>
              <a:rPr lang="en-US" dirty="0"/>
              <a:t>Record in the Labor Planning</a:t>
            </a:r>
            <a:br>
              <a:rPr lang="en-US" dirty="0"/>
            </a:br>
            <a:r>
              <a:rPr lang="en-US" dirty="0"/>
              <a:t>Plan File</a:t>
            </a:r>
            <a:br>
              <a:rPr lang="en-US" dirty="0"/>
            </a:br>
            <a:endParaRPr lang="en-US" dirty="0"/>
          </a:p>
          <a:p>
            <a:pPr>
              <a:spcBef>
                <a:spcPts val="624"/>
              </a:spcBef>
            </a:pPr>
            <a:endParaRPr lang="en-US" dirty="0"/>
          </a:p>
        </p:txBody>
      </p:sp>
      <p:sp>
        <p:nvSpPr>
          <p:cNvPr id="3" name="TextBox 2">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9/15/22</a:t>
            </a:r>
            <a:endParaRPr lang="en-US" sz="1200" dirty="0">
              <a:solidFill>
                <a:schemeClr val="bg2"/>
              </a:solidFill>
              <a:cs typeface="Calibri"/>
            </a:endParaRPr>
          </a:p>
        </p:txBody>
      </p:sp>
      <p:sp>
        <p:nvSpPr>
          <p:cNvPr id="4" name="TextBox 3">
            <a:extLst>
              <a:ext uri="{FF2B5EF4-FFF2-40B4-BE49-F238E27FC236}">
                <a16:creationId xmlns:a16="http://schemas.microsoft.com/office/drawing/2014/main" id="{43B5A705-AC07-4573-B8AF-923E1D08ABBD}"/>
              </a:ext>
            </a:extLst>
          </p:cNvPr>
          <p:cNvSpPr txBox="1"/>
          <p:nvPr/>
        </p:nvSpPr>
        <p:spPr>
          <a:xfrm>
            <a:off x="0" y="4779820"/>
            <a:ext cx="914399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dirty="0">
                <a:solidFill>
                  <a:schemeClr val="bg2"/>
                </a:solidFill>
                <a:cs typeface="Calibri"/>
              </a:rPr>
              <a:t>20</a:t>
            </a:r>
            <a:endParaRPr lang="en-US" dirty="0">
              <a:solidFill>
                <a:schemeClr val="bg2"/>
              </a:solidFill>
            </a:endParaRPr>
          </a:p>
        </p:txBody>
      </p:sp>
    </p:spTree>
    <p:extLst>
      <p:ext uri="{BB962C8B-B14F-4D97-AF65-F5344CB8AC3E}">
        <p14:creationId xmlns:p14="http://schemas.microsoft.com/office/powerpoint/2010/main" val="39176327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53623"/>
          <a:stretch/>
        </p:blipFill>
        <p:spPr>
          <a:xfrm>
            <a:off x="5102727" y="1085635"/>
            <a:ext cx="3079460" cy="1255332"/>
          </a:xfrm>
          <a:prstGeom prst="rect">
            <a:avLst/>
          </a:prstGeom>
          <a:ln w="25400">
            <a:solidFill>
              <a:srgbClr val="C00000"/>
            </a:solidFill>
          </a:ln>
          <a:effectLst/>
        </p:spPr>
      </p:pic>
      <p:sp>
        <p:nvSpPr>
          <p:cNvPr id="5" name="Title 4"/>
          <p:cNvSpPr>
            <a:spLocks noGrp="1"/>
          </p:cNvSpPr>
          <p:nvPr>
            <p:ph type="title"/>
          </p:nvPr>
        </p:nvSpPr>
        <p:spPr/>
        <p:txBody>
          <a:bodyPr/>
          <a:lstStyle/>
          <a:p>
            <a:r>
              <a:rPr lang="en-US" dirty="0"/>
              <a:t>PCC Record Updates : Add Another Distribution to Employee-Person</a:t>
            </a:r>
          </a:p>
        </p:txBody>
      </p:sp>
      <p:sp>
        <p:nvSpPr>
          <p:cNvPr id="7" name="Rectangle 6">
            <a:extLst>
              <a:ext uri="{FF2B5EF4-FFF2-40B4-BE49-F238E27FC236}">
                <a16:creationId xmlns:a16="http://schemas.microsoft.com/office/drawing/2014/main" id="{617999B4-54FF-43F1-84E1-96C69EE67C48}"/>
              </a:ext>
            </a:extLst>
          </p:cNvPr>
          <p:cNvSpPr/>
          <p:nvPr/>
        </p:nvSpPr>
        <p:spPr>
          <a:xfrm>
            <a:off x="5784427" y="2007253"/>
            <a:ext cx="2397760" cy="194081"/>
          </a:xfrm>
          <a:prstGeom prst="rect">
            <a:avLst/>
          </a:prstGeom>
          <a:no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8" name="TextBox 7">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9/15/22</a:t>
            </a:r>
            <a:endParaRPr lang="en-US" sz="1200" dirty="0">
              <a:solidFill>
                <a:schemeClr val="bg2"/>
              </a:solidFill>
              <a:cs typeface="Calibri"/>
            </a:endParaRPr>
          </a:p>
        </p:txBody>
      </p:sp>
      <p:sp>
        <p:nvSpPr>
          <p:cNvPr id="9" name="TextBox 8">
            <a:extLst>
              <a:ext uri="{FF2B5EF4-FFF2-40B4-BE49-F238E27FC236}">
                <a16:creationId xmlns:a16="http://schemas.microsoft.com/office/drawing/2014/main" id="{43B5A705-AC07-4573-B8AF-923E1D08ABBD}"/>
              </a:ext>
            </a:extLst>
          </p:cNvPr>
          <p:cNvSpPr txBox="1"/>
          <p:nvPr/>
        </p:nvSpPr>
        <p:spPr>
          <a:xfrm>
            <a:off x="0" y="4779820"/>
            <a:ext cx="914399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dirty="0">
                <a:solidFill>
                  <a:schemeClr val="bg2"/>
                </a:solidFill>
                <a:cs typeface="Calibri"/>
              </a:rPr>
              <a:t>21</a:t>
            </a:r>
            <a:endParaRPr lang="en-US" dirty="0">
              <a:solidFill>
                <a:schemeClr val="bg2"/>
              </a:solidFill>
            </a:endParaRPr>
          </a:p>
        </p:txBody>
      </p:sp>
      <p:sp>
        <p:nvSpPr>
          <p:cNvPr id="10" name="Content Placeholder 5"/>
          <p:cNvSpPr txBox="1">
            <a:spLocks/>
          </p:cNvSpPr>
          <p:nvPr/>
        </p:nvSpPr>
        <p:spPr>
          <a:xfrm>
            <a:off x="457199" y="1022773"/>
            <a:ext cx="8287174" cy="3751394"/>
          </a:xfrm>
          <a:prstGeom prst="rect">
            <a:avLst/>
          </a:prstGeom>
        </p:spPr>
        <p:txBody>
          <a:bodyPr>
            <a:noAutofit/>
          </a:bodyPr>
          <a:lstStyle>
            <a:lvl1pPr marL="342884" marR="0" indent="-342884" algn="l" defTabSz="914355" rtl="0" eaLnBrk="1" fontAlgn="auto" latinLnBrk="0" hangingPunct="1">
              <a:lnSpc>
                <a:spcPct val="100000"/>
              </a:lnSpc>
              <a:spcBef>
                <a:spcPct val="20000"/>
              </a:spcBef>
              <a:spcAft>
                <a:spcPts val="0"/>
              </a:spcAft>
              <a:buClr>
                <a:srgbClr val="005DA6"/>
              </a:buClr>
              <a:buSzTx/>
              <a:buFont typeface="Arial" panose="020B0604020202020204" pitchFamily="34" charset="0"/>
              <a:buChar char="•"/>
              <a:tabLst/>
              <a:defRPr sz="2000" kern="1200">
                <a:solidFill>
                  <a:schemeClr val="bg2">
                    <a:lumMod val="75000"/>
                    <a:lumOff val="25000"/>
                  </a:schemeClr>
                </a:solidFill>
                <a:latin typeface="+mn-lt"/>
                <a:ea typeface="+mn-ea"/>
                <a:cs typeface="+mn-cs"/>
              </a:defRPr>
            </a:lvl1pPr>
            <a:lvl2pPr marL="742913" marR="0" indent="-285736" algn="l" defTabSz="914355" rtl="0" eaLnBrk="1" fontAlgn="auto" latinLnBrk="0" hangingPunct="1">
              <a:lnSpc>
                <a:spcPct val="100000"/>
              </a:lnSpc>
              <a:spcBef>
                <a:spcPct val="20000"/>
              </a:spcBef>
              <a:spcAft>
                <a:spcPts val="0"/>
              </a:spcAft>
              <a:buClr>
                <a:srgbClr val="005DA6"/>
              </a:buClr>
              <a:buSzTx/>
              <a:buFont typeface="Calibri" panose="020F0502020204030204" pitchFamily="34" charset="0"/>
              <a:buChar char="−"/>
              <a:tabLst/>
              <a:defRPr sz="2000" kern="1200">
                <a:solidFill>
                  <a:schemeClr val="bg2">
                    <a:lumMod val="75000"/>
                    <a:lumOff val="25000"/>
                  </a:schemeClr>
                </a:solidFill>
                <a:latin typeface="+mn-lt"/>
                <a:ea typeface="+mn-ea"/>
                <a:cs typeface="+mn-cs"/>
              </a:defRPr>
            </a:lvl2pPr>
            <a:lvl3pPr marL="1142944" marR="0" indent="-228588" algn="l" defTabSz="914355" rtl="0" eaLnBrk="1" fontAlgn="auto" latinLnBrk="0" hangingPunct="1">
              <a:lnSpc>
                <a:spcPct val="100000"/>
              </a:lnSpc>
              <a:spcBef>
                <a:spcPct val="20000"/>
              </a:spcBef>
              <a:spcAft>
                <a:spcPts val="0"/>
              </a:spcAft>
              <a:buClr>
                <a:srgbClr val="005DA6"/>
              </a:buClr>
              <a:buSzTx/>
              <a:buFont typeface="Arial" panose="020B0604020202020204" pitchFamily="34" charset="0"/>
              <a:buChar char="•"/>
              <a:tabLst/>
              <a:defRPr sz="1800" kern="1200">
                <a:solidFill>
                  <a:schemeClr val="bg2">
                    <a:lumMod val="75000"/>
                    <a:lumOff val="25000"/>
                  </a:schemeClr>
                </a:solidFill>
                <a:latin typeface="+mn-lt"/>
                <a:ea typeface="+mn-ea"/>
                <a:cs typeface="+mn-cs"/>
              </a:defRPr>
            </a:lvl3pPr>
            <a:lvl4pPr marL="1600120" marR="0" indent="-228588" algn="l" defTabSz="914355" rtl="0" eaLnBrk="1" fontAlgn="auto" latinLnBrk="0" hangingPunct="1">
              <a:lnSpc>
                <a:spcPct val="100000"/>
              </a:lnSpc>
              <a:spcBef>
                <a:spcPct val="20000"/>
              </a:spcBef>
              <a:spcAft>
                <a:spcPts val="0"/>
              </a:spcAft>
              <a:buClr>
                <a:srgbClr val="005DA6"/>
              </a:buClr>
              <a:buSzTx/>
              <a:buFont typeface="Calibri" panose="020F0502020204030204" pitchFamily="34" charset="0"/>
              <a:buChar char="−"/>
              <a:tabLst/>
              <a:defRPr sz="1800" kern="1200">
                <a:solidFill>
                  <a:schemeClr val="bg2">
                    <a:lumMod val="75000"/>
                    <a:lumOff val="25000"/>
                  </a:schemeClr>
                </a:solidFill>
                <a:latin typeface="+mn-lt"/>
                <a:ea typeface="+mn-ea"/>
                <a:cs typeface="+mn-cs"/>
              </a:defRPr>
            </a:lvl4pPr>
            <a:lvl5pPr marL="2057297" marR="0" indent="-228588" algn="l" defTabSz="914355" rtl="0" eaLnBrk="1" fontAlgn="auto" latinLnBrk="0" hangingPunct="1">
              <a:lnSpc>
                <a:spcPct val="100000"/>
              </a:lnSpc>
              <a:spcBef>
                <a:spcPct val="20000"/>
              </a:spcBef>
              <a:spcAft>
                <a:spcPts val="0"/>
              </a:spcAft>
              <a:buClr>
                <a:srgbClr val="005DA6"/>
              </a:buClr>
              <a:buSzTx/>
              <a:buFont typeface="Calibri" panose="020F0502020204030204" pitchFamily="34" charset="0"/>
              <a:buChar char="»"/>
              <a:tabLst/>
              <a:defRPr sz="1600" kern="1200">
                <a:solidFill>
                  <a:schemeClr val="bg2">
                    <a:lumMod val="75000"/>
                    <a:lumOff val="25000"/>
                  </a:schemeClr>
                </a:solidFill>
                <a:latin typeface="+mn-lt"/>
                <a:ea typeface="+mn-ea"/>
                <a:cs typeface="+mn-cs"/>
              </a:defRPr>
            </a:lvl5pPr>
            <a:lvl6pPr marL="2514474"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Click on this selection to update the </a:t>
            </a:r>
            <a:br>
              <a:rPr lang="en-US" dirty="0"/>
            </a:br>
            <a:r>
              <a:rPr lang="en-US" dirty="0"/>
              <a:t>PCC record for the following:</a:t>
            </a:r>
          </a:p>
          <a:p>
            <a:pPr lvl="1"/>
            <a:r>
              <a:rPr lang="en-US" dirty="0"/>
              <a:t>Change the GL Account Code for </a:t>
            </a:r>
            <a:br>
              <a:rPr lang="en-US" dirty="0"/>
            </a:br>
            <a:r>
              <a:rPr lang="en-US" dirty="0"/>
              <a:t>the PCC record</a:t>
            </a:r>
          </a:p>
          <a:p>
            <a:pPr lvl="1"/>
            <a:r>
              <a:rPr lang="en-US" dirty="0"/>
              <a:t>Add a GL Account Code to the PCC record to indicate split funding </a:t>
            </a:r>
          </a:p>
          <a:p>
            <a:r>
              <a:rPr lang="en-US" dirty="0"/>
              <a:t>Remember that adding or changing a GL distribution may require updates in other systems:</a:t>
            </a:r>
          </a:p>
          <a:p>
            <a:pPr lvl="1"/>
            <a:r>
              <a:rPr lang="en-US" dirty="0"/>
              <a:t>Budget Transfers: input in Axiom to update the funding available to Account Codes</a:t>
            </a:r>
          </a:p>
          <a:p>
            <a:pPr lvl="1"/>
            <a:r>
              <a:rPr lang="en-US" dirty="0"/>
              <a:t>Payroll Change Notice (PCN): HR/Payroll request to update an employee’s record in the HR module</a:t>
            </a:r>
          </a:p>
        </p:txBody>
      </p:sp>
    </p:spTree>
    <p:extLst>
      <p:ext uri="{BB962C8B-B14F-4D97-AF65-F5344CB8AC3E}">
        <p14:creationId xmlns:p14="http://schemas.microsoft.com/office/powerpoint/2010/main" val="16611930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PCC Record Updates : Add Another Distribution (cont.)</a:t>
            </a:r>
          </a:p>
        </p:txBody>
      </p:sp>
      <p:sp>
        <p:nvSpPr>
          <p:cNvPr id="8" name="TextBox 7">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9/15/22</a:t>
            </a:r>
            <a:endParaRPr lang="en-US" sz="1200" dirty="0">
              <a:solidFill>
                <a:schemeClr val="bg2"/>
              </a:solidFill>
              <a:cs typeface="Calibri"/>
            </a:endParaRPr>
          </a:p>
        </p:txBody>
      </p:sp>
      <p:sp>
        <p:nvSpPr>
          <p:cNvPr id="9" name="TextBox 8">
            <a:extLst>
              <a:ext uri="{FF2B5EF4-FFF2-40B4-BE49-F238E27FC236}">
                <a16:creationId xmlns:a16="http://schemas.microsoft.com/office/drawing/2014/main" id="{43B5A705-AC07-4573-B8AF-923E1D08ABBD}"/>
              </a:ext>
            </a:extLst>
          </p:cNvPr>
          <p:cNvSpPr txBox="1"/>
          <p:nvPr/>
        </p:nvSpPr>
        <p:spPr>
          <a:xfrm>
            <a:off x="0" y="4779820"/>
            <a:ext cx="914399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dirty="0">
                <a:solidFill>
                  <a:schemeClr val="bg2"/>
                </a:solidFill>
                <a:cs typeface="Calibri"/>
              </a:rPr>
              <a:t>22</a:t>
            </a:r>
            <a:endParaRPr lang="en-US" dirty="0">
              <a:solidFill>
                <a:schemeClr val="bg2"/>
              </a:solidFill>
            </a:endParaRPr>
          </a:p>
        </p:txBody>
      </p:sp>
      <p:sp>
        <p:nvSpPr>
          <p:cNvPr id="10" name="Content Placeholder 5"/>
          <p:cNvSpPr txBox="1">
            <a:spLocks/>
          </p:cNvSpPr>
          <p:nvPr/>
        </p:nvSpPr>
        <p:spPr>
          <a:xfrm>
            <a:off x="457198" y="995680"/>
            <a:ext cx="8229601" cy="3778487"/>
          </a:xfrm>
          <a:prstGeom prst="rect">
            <a:avLst/>
          </a:prstGeom>
        </p:spPr>
        <p:txBody>
          <a:bodyPr>
            <a:noAutofit/>
          </a:bodyPr>
          <a:lstStyle>
            <a:lvl1pPr marL="342884" marR="0" indent="-342884" algn="l" defTabSz="914355" rtl="0" eaLnBrk="1" fontAlgn="auto" latinLnBrk="0" hangingPunct="1">
              <a:lnSpc>
                <a:spcPct val="100000"/>
              </a:lnSpc>
              <a:spcBef>
                <a:spcPct val="20000"/>
              </a:spcBef>
              <a:spcAft>
                <a:spcPts val="0"/>
              </a:spcAft>
              <a:buClr>
                <a:srgbClr val="005DA6"/>
              </a:buClr>
              <a:buSzTx/>
              <a:buFont typeface="Arial" panose="020B0604020202020204" pitchFamily="34" charset="0"/>
              <a:buChar char="•"/>
              <a:tabLst/>
              <a:defRPr sz="2000" kern="1200">
                <a:solidFill>
                  <a:schemeClr val="bg2">
                    <a:lumMod val="75000"/>
                    <a:lumOff val="25000"/>
                  </a:schemeClr>
                </a:solidFill>
                <a:latin typeface="+mn-lt"/>
                <a:ea typeface="+mn-ea"/>
                <a:cs typeface="+mn-cs"/>
              </a:defRPr>
            </a:lvl1pPr>
            <a:lvl2pPr marL="742913" marR="0" indent="-285736" algn="l" defTabSz="914355" rtl="0" eaLnBrk="1" fontAlgn="auto" latinLnBrk="0" hangingPunct="1">
              <a:lnSpc>
                <a:spcPct val="100000"/>
              </a:lnSpc>
              <a:spcBef>
                <a:spcPct val="20000"/>
              </a:spcBef>
              <a:spcAft>
                <a:spcPts val="0"/>
              </a:spcAft>
              <a:buClr>
                <a:srgbClr val="005DA6"/>
              </a:buClr>
              <a:buSzTx/>
              <a:buFont typeface="Calibri" panose="020F0502020204030204" pitchFamily="34" charset="0"/>
              <a:buChar char="−"/>
              <a:tabLst/>
              <a:defRPr sz="2000" kern="1200">
                <a:solidFill>
                  <a:schemeClr val="bg2">
                    <a:lumMod val="75000"/>
                    <a:lumOff val="25000"/>
                  </a:schemeClr>
                </a:solidFill>
                <a:latin typeface="+mn-lt"/>
                <a:ea typeface="+mn-ea"/>
                <a:cs typeface="+mn-cs"/>
              </a:defRPr>
            </a:lvl2pPr>
            <a:lvl3pPr marL="1142944" marR="0" indent="-228588" algn="l" defTabSz="914355" rtl="0" eaLnBrk="1" fontAlgn="auto" latinLnBrk="0" hangingPunct="1">
              <a:lnSpc>
                <a:spcPct val="100000"/>
              </a:lnSpc>
              <a:spcBef>
                <a:spcPct val="20000"/>
              </a:spcBef>
              <a:spcAft>
                <a:spcPts val="0"/>
              </a:spcAft>
              <a:buClr>
                <a:srgbClr val="005DA6"/>
              </a:buClr>
              <a:buSzTx/>
              <a:buFont typeface="Arial" panose="020B0604020202020204" pitchFamily="34" charset="0"/>
              <a:buChar char="•"/>
              <a:tabLst/>
              <a:defRPr sz="1800" kern="1200">
                <a:solidFill>
                  <a:schemeClr val="bg2">
                    <a:lumMod val="75000"/>
                    <a:lumOff val="25000"/>
                  </a:schemeClr>
                </a:solidFill>
                <a:latin typeface="+mn-lt"/>
                <a:ea typeface="+mn-ea"/>
                <a:cs typeface="+mn-cs"/>
              </a:defRPr>
            </a:lvl3pPr>
            <a:lvl4pPr marL="1600120" marR="0" indent="-228588" algn="l" defTabSz="914355" rtl="0" eaLnBrk="1" fontAlgn="auto" latinLnBrk="0" hangingPunct="1">
              <a:lnSpc>
                <a:spcPct val="100000"/>
              </a:lnSpc>
              <a:spcBef>
                <a:spcPct val="20000"/>
              </a:spcBef>
              <a:spcAft>
                <a:spcPts val="0"/>
              </a:spcAft>
              <a:buClr>
                <a:srgbClr val="005DA6"/>
              </a:buClr>
              <a:buSzTx/>
              <a:buFont typeface="Calibri" panose="020F0502020204030204" pitchFamily="34" charset="0"/>
              <a:buChar char="−"/>
              <a:tabLst/>
              <a:defRPr sz="1800" kern="1200">
                <a:solidFill>
                  <a:schemeClr val="bg2">
                    <a:lumMod val="75000"/>
                    <a:lumOff val="25000"/>
                  </a:schemeClr>
                </a:solidFill>
                <a:latin typeface="+mn-lt"/>
                <a:ea typeface="+mn-ea"/>
                <a:cs typeface="+mn-cs"/>
              </a:defRPr>
            </a:lvl4pPr>
            <a:lvl5pPr marL="2057297" marR="0" indent="-228588" algn="l" defTabSz="914355" rtl="0" eaLnBrk="1" fontAlgn="auto" latinLnBrk="0" hangingPunct="1">
              <a:lnSpc>
                <a:spcPct val="100000"/>
              </a:lnSpc>
              <a:spcBef>
                <a:spcPct val="20000"/>
              </a:spcBef>
              <a:spcAft>
                <a:spcPts val="0"/>
              </a:spcAft>
              <a:buClr>
                <a:srgbClr val="005DA6"/>
              </a:buClr>
              <a:buSzTx/>
              <a:buFont typeface="Calibri" panose="020F0502020204030204" pitchFamily="34" charset="0"/>
              <a:buChar char="»"/>
              <a:tabLst/>
              <a:defRPr sz="1600" kern="1200">
                <a:solidFill>
                  <a:schemeClr val="bg2">
                    <a:lumMod val="75000"/>
                    <a:lumOff val="25000"/>
                  </a:schemeClr>
                </a:solidFill>
                <a:latin typeface="+mn-lt"/>
                <a:ea typeface="+mn-ea"/>
                <a:cs typeface="+mn-cs"/>
              </a:defRPr>
            </a:lvl5pPr>
            <a:lvl6pPr marL="2514474"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Clicking on the ‘Add Another Distribution …’  </a:t>
            </a:r>
            <a:br>
              <a:rPr lang="en-US" dirty="0"/>
            </a:br>
            <a:r>
              <a:rPr lang="en-US" dirty="0"/>
              <a:t>option causes a </a:t>
            </a:r>
            <a:r>
              <a:rPr lang="en-US" dirty="0" err="1"/>
              <a:t>Calc</a:t>
            </a:r>
            <a:r>
              <a:rPr lang="en-US" dirty="0"/>
              <a:t> Method Variables popup</a:t>
            </a:r>
            <a:br>
              <a:rPr lang="en-US" dirty="0"/>
            </a:br>
            <a:r>
              <a:rPr lang="en-US" dirty="0"/>
              <a:t>menu to open</a:t>
            </a:r>
          </a:p>
          <a:p>
            <a:r>
              <a:rPr lang="en-US" dirty="0"/>
              <a:t>Enter a Value for each field by double-clicking</a:t>
            </a:r>
            <a:br>
              <a:rPr lang="en-US" dirty="0"/>
            </a:br>
            <a:r>
              <a:rPr lang="en-US" dirty="0"/>
              <a:t>in the empty field box or the ‘Choose Value’ </a:t>
            </a:r>
            <a:br>
              <a:rPr lang="en-US" dirty="0"/>
            </a:br>
            <a:r>
              <a:rPr lang="en-US" dirty="0"/>
              <a:t>button to open a window of potential</a:t>
            </a:r>
            <a:br>
              <a:rPr lang="en-US" dirty="0"/>
            </a:br>
            <a:r>
              <a:rPr lang="en-US" dirty="0"/>
              <a:t>selections for each field.</a:t>
            </a:r>
          </a:p>
          <a:p>
            <a:pPr lvl="1"/>
            <a:r>
              <a:rPr lang="en-US" dirty="0"/>
              <a:t>Click on an item to select it for the field</a:t>
            </a:r>
          </a:p>
          <a:p>
            <a:pPr lvl="1"/>
            <a:r>
              <a:rPr lang="en-US" dirty="0"/>
              <a:t>The Activity Field will be limited to those Activities belonging to the current SCMA Labor Plan File</a:t>
            </a:r>
          </a:p>
          <a:p>
            <a:pPr lvl="1"/>
            <a:r>
              <a:rPr lang="en-US" dirty="0"/>
              <a:t>Once the fields have been completed, click ‘OK’.</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097" t="1446" r="1373" b="2093"/>
          <a:stretch/>
        </p:blipFill>
        <p:spPr>
          <a:xfrm>
            <a:off x="6163103" y="990027"/>
            <a:ext cx="2262293" cy="1849120"/>
          </a:xfrm>
          <a:prstGeom prst="rect">
            <a:avLst/>
          </a:prstGeom>
          <a:ln w="25400">
            <a:solidFill>
              <a:srgbClr val="C00000"/>
            </a:solidFill>
          </a:ln>
        </p:spPr>
      </p:pic>
    </p:spTree>
    <p:extLst>
      <p:ext uri="{BB962C8B-B14F-4D97-AF65-F5344CB8AC3E}">
        <p14:creationId xmlns:p14="http://schemas.microsoft.com/office/powerpoint/2010/main" val="16416980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PCC Record Updates : Add Another Distribution (cont.)</a:t>
            </a:r>
          </a:p>
        </p:txBody>
      </p:sp>
      <p:sp>
        <p:nvSpPr>
          <p:cNvPr id="8" name="TextBox 7">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9/15/22</a:t>
            </a:r>
            <a:endParaRPr lang="en-US" sz="1200" dirty="0">
              <a:solidFill>
                <a:schemeClr val="bg2"/>
              </a:solidFill>
              <a:cs typeface="Calibri"/>
            </a:endParaRPr>
          </a:p>
        </p:txBody>
      </p:sp>
      <p:sp>
        <p:nvSpPr>
          <p:cNvPr id="9" name="TextBox 8">
            <a:extLst>
              <a:ext uri="{FF2B5EF4-FFF2-40B4-BE49-F238E27FC236}">
                <a16:creationId xmlns:a16="http://schemas.microsoft.com/office/drawing/2014/main" id="{43B5A705-AC07-4573-B8AF-923E1D08ABBD}"/>
              </a:ext>
            </a:extLst>
          </p:cNvPr>
          <p:cNvSpPr txBox="1"/>
          <p:nvPr/>
        </p:nvSpPr>
        <p:spPr>
          <a:xfrm>
            <a:off x="0" y="4779820"/>
            <a:ext cx="914399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dirty="0">
                <a:solidFill>
                  <a:schemeClr val="bg2"/>
                </a:solidFill>
                <a:cs typeface="Calibri"/>
              </a:rPr>
              <a:t>23</a:t>
            </a:r>
            <a:endParaRPr lang="en-US" dirty="0">
              <a:solidFill>
                <a:schemeClr val="bg2"/>
              </a:solidFill>
            </a:endParaRPr>
          </a:p>
        </p:txBody>
      </p:sp>
      <p:sp>
        <p:nvSpPr>
          <p:cNvPr id="10" name="Content Placeholder 5"/>
          <p:cNvSpPr txBox="1">
            <a:spLocks/>
          </p:cNvSpPr>
          <p:nvPr/>
        </p:nvSpPr>
        <p:spPr>
          <a:xfrm>
            <a:off x="457198" y="978196"/>
            <a:ext cx="8229601" cy="3795972"/>
          </a:xfrm>
          <a:prstGeom prst="rect">
            <a:avLst/>
          </a:prstGeom>
        </p:spPr>
        <p:txBody>
          <a:bodyPr>
            <a:noAutofit/>
          </a:bodyPr>
          <a:lstStyle>
            <a:lvl1pPr marL="342884" marR="0" indent="-342884" algn="l" defTabSz="914355" rtl="0" eaLnBrk="1" fontAlgn="auto" latinLnBrk="0" hangingPunct="1">
              <a:lnSpc>
                <a:spcPct val="100000"/>
              </a:lnSpc>
              <a:spcBef>
                <a:spcPct val="20000"/>
              </a:spcBef>
              <a:spcAft>
                <a:spcPts val="0"/>
              </a:spcAft>
              <a:buClr>
                <a:srgbClr val="005DA6"/>
              </a:buClr>
              <a:buSzTx/>
              <a:buFont typeface="Arial" panose="020B0604020202020204" pitchFamily="34" charset="0"/>
              <a:buChar char="•"/>
              <a:tabLst/>
              <a:defRPr sz="2000" kern="1200">
                <a:solidFill>
                  <a:schemeClr val="bg2">
                    <a:lumMod val="75000"/>
                    <a:lumOff val="25000"/>
                  </a:schemeClr>
                </a:solidFill>
                <a:latin typeface="+mn-lt"/>
                <a:ea typeface="+mn-ea"/>
                <a:cs typeface="+mn-cs"/>
              </a:defRPr>
            </a:lvl1pPr>
            <a:lvl2pPr marL="742913" marR="0" indent="-285736" algn="l" defTabSz="914355" rtl="0" eaLnBrk="1" fontAlgn="auto" latinLnBrk="0" hangingPunct="1">
              <a:lnSpc>
                <a:spcPct val="100000"/>
              </a:lnSpc>
              <a:spcBef>
                <a:spcPct val="20000"/>
              </a:spcBef>
              <a:spcAft>
                <a:spcPts val="0"/>
              </a:spcAft>
              <a:buClr>
                <a:srgbClr val="005DA6"/>
              </a:buClr>
              <a:buSzTx/>
              <a:buFont typeface="Calibri" panose="020F0502020204030204" pitchFamily="34" charset="0"/>
              <a:buChar char="−"/>
              <a:tabLst/>
              <a:defRPr sz="2000" kern="1200">
                <a:solidFill>
                  <a:schemeClr val="bg2">
                    <a:lumMod val="75000"/>
                    <a:lumOff val="25000"/>
                  </a:schemeClr>
                </a:solidFill>
                <a:latin typeface="+mn-lt"/>
                <a:ea typeface="+mn-ea"/>
                <a:cs typeface="+mn-cs"/>
              </a:defRPr>
            </a:lvl2pPr>
            <a:lvl3pPr marL="1142944" marR="0" indent="-228588" algn="l" defTabSz="914355" rtl="0" eaLnBrk="1" fontAlgn="auto" latinLnBrk="0" hangingPunct="1">
              <a:lnSpc>
                <a:spcPct val="100000"/>
              </a:lnSpc>
              <a:spcBef>
                <a:spcPct val="20000"/>
              </a:spcBef>
              <a:spcAft>
                <a:spcPts val="0"/>
              </a:spcAft>
              <a:buClr>
                <a:srgbClr val="005DA6"/>
              </a:buClr>
              <a:buSzTx/>
              <a:buFont typeface="Arial" panose="020B0604020202020204" pitchFamily="34" charset="0"/>
              <a:buChar char="•"/>
              <a:tabLst/>
              <a:defRPr sz="1800" kern="1200">
                <a:solidFill>
                  <a:schemeClr val="bg2">
                    <a:lumMod val="75000"/>
                    <a:lumOff val="25000"/>
                  </a:schemeClr>
                </a:solidFill>
                <a:latin typeface="+mn-lt"/>
                <a:ea typeface="+mn-ea"/>
                <a:cs typeface="+mn-cs"/>
              </a:defRPr>
            </a:lvl3pPr>
            <a:lvl4pPr marL="1600120" marR="0" indent="-228588" algn="l" defTabSz="914355" rtl="0" eaLnBrk="1" fontAlgn="auto" latinLnBrk="0" hangingPunct="1">
              <a:lnSpc>
                <a:spcPct val="100000"/>
              </a:lnSpc>
              <a:spcBef>
                <a:spcPct val="20000"/>
              </a:spcBef>
              <a:spcAft>
                <a:spcPts val="0"/>
              </a:spcAft>
              <a:buClr>
                <a:srgbClr val="005DA6"/>
              </a:buClr>
              <a:buSzTx/>
              <a:buFont typeface="Calibri" panose="020F0502020204030204" pitchFamily="34" charset="0"/>
              <a:buChar char="−"/>
              <a:tabLst/>
              <a:defRPr sz="1800" kern="1200">
                <a:solidFill>
                  <a:schemeClr val="bg2">
                    <a:lumMod val="75000"/>
                    <a:lumOff val="25000"/>
                  </a:schemeClr>
                </a:solidFill>
                <a:latin typeface="+mn-lt"/>
                <a:ea typeface="+mn-ea"/>
                <a:cs typeface="+mn-cs"/>
              </a:defRPr>
            </a:lvl4pPr>
            <a:lvl5pPr marL="2057297" marR="0" indent="-228588" algn="l" defTabSz="914355" rtl="0" eaLnBrk="1" fontAlgn="auto" latinLnBrk="0" hangingPunct="1">
              <a:lnSpc>
                <a:spcPct val="100000"/>
              </a:lnSpc>
              <a:spcBef>
                <a:spcPct val="20000"/>
              </a:spcBef>
              <a:spcAft>
                <a:spcPts val="0"/>
              </a:spcAft>
              <a:buClr>
                <a:srgbClr val="005DA6"/>
              </a:buClr>
              <a:buSzTx/>
              <a:buFont typeface="Calibri" panose="020F0502020204030204" pitchFamily="34" charset="0"/>
              <a:buChar char="»"/>
              <a:tabLst/>
              <a:defRPr sz="1600" kern="1200">
                <a:solidFill>
                  <a:schemeClr val="bg2">
                    <a:lumMod val="75000"/>
                    <a:lumOff val="25000"/>
                  </a:schemeClr>
                </a:solidFill>
                <a:latin typeface="+mn-lt"/>
                <a:ea typeface="+mn-ea"/>
                <a:cs typeface="+mn-cs"/>
              </a:defRPr>
            </a:lvl5pPr>
            <a:lvl6pPr marL="2514474"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Once you have approved the ‘</a:t>
            </a:r>
            <a:r>
              <a:rPr lang="en-US" dirty="0" err="1"/>
              <a:t>Calc</a:t>
            </a:r>
            <a:r>
              <a:rPr lang="en-US" dirty="0"/>
              <a:t> Method Variables’ selections, a new line of information will be added to the PCC record in the Labor Plan File</a:t>
            </a:r>
          </a:p>
          <a:p>
            <a:r>
              <a:rPr lang="en-US" dirty="0"/>
              <a:t>Only cells highlighted in blue in the new GL distribution line can be altered by the user:</a:t>
            </a:r>
          </a:p>
          <a:p>
            <a:pPr lvl="1"/>
            <a:r>
              <a:rPr lang="en-US" sz="1800" dirty="0"/>
              <a:t>Users cannot make updates to the General, Foundation, or HR sections of the PCC record</a:t>
            </a:r>
          </a:p>
          <a:p>
            <a:pPr lvl="1"/>
            <a:r>
              <a:rPr lang="en-US" sz="1800" dirty="0"/>
              <a:t>Depending on the budget cycle, users can make updates to the ‘Current Year’ and ‘Plan for [Upcoming Fiscal Year] Base Budget’ sections of the PCC Record</a:t>
            </a:r>
          </a:p>
        </p:txBody>
      </p:sp>
      <p:sp>
        <p:nvSpPr>
          <p:cNvPr id="4" name="TextBox 3"/>
          <p:cNvSpPr txBox="1"/>
          <p:nvPr/>
        </p:nvSpPr>
        <p:spPr>
          <a:xfrm>
            <a:off x="545805" y="3690726"/>
            <a:ext cx="942753" cy="954107"/>
          </a:xfrm>
          <a:prstGeom prst="rect">
            <a:avLst/>
          </a:prstGeom>
          <a:noFill/>
        </p:spPr>
        <p:txBody>
          <a:bodyPr wrap="square" rtlCol="0">
            <a:spAutoFit/>
          </a:bodyPr>
          <a:lstStyle/>
          <a:p>
            <a:r>
              <a:rPr lang="en-US" sz="1400" dirty="0">
                <a:solidFill>
                  <a:srgbClr val="FF0000"/>
                </a:solidFill>
              </a:rPr>
              <a:t>General section: Not open for edit</a:t>
            </a:r>
          </a:p>
        </p:txBody>
      </p:sp>
      <p:cxnSp>
        <p:nvCxnSpPr>
          <p:cNvPr id="7" name="Straight Arrow Connector 6"/>
          <p:cNvCxnSpPr/>
          <p:nvPr/>
        </p:nvCxnSpPr>
        <p:spPr>
          <a:xfrm>
            <a:off x="1268819" y="4060058"/>
            <a:ext cx="368595" cy="0"/>
          </a:xfrm>
          <a:prstGeom prst="straightConnector1">
            <a:avLst/>
          </a:prstGeom>
          <a:ln w="12700" cmpd="sng">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7813987" y="3572540"/>
            <a:ext cx="1074832" cy="1169551"/>
          </a:xfrm>
          <a:prstGeom prst="rect">
            <a:avLst/>
          </a:prstGeom>
          <a:noFill/>
        </p:spPr>
        <p:txBody>
          <a:bodyPr wrap="square" rtlCol="0">
            <a:spAutoFit/>
          </a:bodyPr>
          <a:lstStyle/>
          <a:p>
            <a:r>
              <a:rPr lang="en-US" sz="1400" dirty="0">
                <a:solidFill>
                  <a:srgbClr val="FF0000"/>
                </a:solidFill>
              </a:rPr>
              <a:t>Plan for … section: Blue cells are open for edit</a:t>
            </a:r>
          </a:p>
        </p:txBody>
      </p:sp>
      <p:cxnSp>
        <p:nvCxnSpPr>
          <p:cNvPr id="14" name="Straight Arrow Connector 13"/>
          <p:cNvCxnSpPr/>
          <p:nvPr/>
        </p:nvCxnSpPr>
        <p:spPr>
          <a:xfrm flipH="1">
            <a:off x="7449879" y="3941135"/>
            <a:ext cx="364107" cy="0"/>
          </a:xfrm>
          <a:prstGeom prst="straightConnector1">
            <a:avLst/>
          </a:prstGeom>
          <a:ln w="12700" cmpd="sng">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pic>
        <p:nvPicPr>
          <p:cNvPr id="16" name="Picture 15" descr="Graphical user interface, table&#10;&#10;Description automatically generated">
            <a:extLst>
              <a:ext uri="{FF2B5EF4-FFF2-40B4-BE49-F238E27FC236}">
                <a16:creationId xmlns:a16="http://schemas.microsoft.com/office/drawing/2014/main" id="{4DB52E37-2BB7-4C85-AE3E-3C46796E48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7414" y="3572541"/>
            <a:ext cx="5812463" cy="1239356"/>
          </a:xfrm>
          <a:prstGeom prst="rect">
            <a:avLst/>
          </a:prstGeom>
          <a:ln w="19050">
            <a:solidFill>
              <a:srgbClr val="FF0000"/>
            </a:solidFill>
          </a:ln>
        </p:spPr>
      </p:pic>
    </p:spTree>
    <p:extLst>
      <p:ext uri="{BB962C8B-B14F-4D97-AF65-F5344CB8AC3E}">
        <p14:creationId xmlns:p14="http://schemas.microsoft.com/office/powerpoint/2010/main" val="2246257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wrap="none"/>
          <a:lstStyle/>
          <a:p>
            <a:pPr>
              <a:spcBef>
                <a:spcPts val="624"/>
              </a:spcBef>
            </a:pPr>
            <a:r>
              <a:rPr lang="en-US" dirty="0"/>
              <a:t>3. How Do I Update OTHER</a:t>
            </a:r>
            <a:br>
              <a:rPr lang="en-US" dirty="0"/>
            </a:br>
            <a:r>
              <a:rPr lang="en-US" dirty="0"/>
              <a:t>RESOURCES – Non-Stipend </a:t>
            </a:r>
            <a:br>
              <a:rPr lang="en-US" dirty="0"/>
            </a:br>
            <a:r>
              <a:rPr lang="en-US" dirty="0"/>
              <a:t>records in the Labor Planning</a:t>
            </a:r>
            <a:br>
              <a:rPr lang="en-US" dirty="0"/>
            </a:br>
            <a:r>
              <a:rPr lang="en-US" dirty="0"/>
              <a:t>Plan File?</a:t>
            </a:r>
            <a:br>
              <a:rPr lang="en-US" dirty="0"/>
            </a:br>
            <a:endParaRPr lang="en-US" dirty="0"/>
          </a:p>
          <a:p>
            <a:pPr>
              <a:spcBef>
                <a:spcPts val="624"/>
              </a:spcBef>
            </a:pPr>
            <a:endParaRPr lang="en-US" dirty="0"/>
          </a:p>
        </p:txBody>
      </p:sp>
      <p:sp>
        <p:nvSpPr>
          <p:cNvPr id="3" name="TextBox 2">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9/15/22</a:t>
            </a:r>
            <a:endParaRPr lang="en-US" sz="1200" dirty="0">
              <a:solidFill>
                <a:schemeClr val="bg2"/>
              </a:solidFill>
              <a:cs typeface="Calibri"/>
            </a:endParaRPr>
          </a:p>
        </p:txBody>
      </p:sp>
      <p:sp>
        <p:nvSpPr>
          <p:cNvPr id="4" name="TextBox 3">
            <a:extLst>
              <a:ext uri="{FF2B5EF4-FFF2-40B4-BE49-F238E27FC236}">
                <a16:creationId xmlns:a16="http://schemas.microsoft.com/office/drawing/2014/main" id="{43B5A705-AC07-4573-B8AF-923E1D08ABBD}"/>
              </a:ext>
            </a:extLst>
          </p:cNvPr>
          <p:cNvSpPr txBox="1"/>
          <p:nvPr/>
        </p:nvSpPr>
        <p:spPr>
          <a:xfrm>
            <a:off x="0" y="4779820"/>
            <a:ext cx="914399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dirty="0">
                <a:solidFill>
                  <a:schemeClr val="bg2"/>
                </a:solidFill>
                <a:cs typeface="Calibri"/>
              </a:rPr>
              <a:t>24</a:t>
            </a:r>
            <a:endParaRPr lang="en-US" dirty="0">
              <a:solidFill>
                <a:schemeClr val="bg2"/>
              </a:solidFill>
            </a:endParaRPr>
          </a:p>
        </p:txBody>
      </p:sp>
    </p:spTree>
    <p:extLst>
      <p:ext uri="{BB962C8B-B14F-4D97-AF65-F5344CB8AC3E}">
        <p14:creationId xmlns:p14="http://schemas.microsoft.com/office/powerpoint/2010/main" val="1917482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0"/>
          </p:nvPr>
        </p:nvSpPr>
        <p:spPr>
          <a:xfrm>
            <a:off x="457200" y="1977813"/>
            <a:ext cx="8229600" cy="2651335"/>
          </a:xfrm>
        </p:spPr>
        <p:txBody>
          <a:bodyPr>
            <a:noAutofit/>
          </a:bodyPr>
          <a:lstStyle/>
          <a:p>
            <a:r>
              <a:rPr lang="en-US" dirty="0"/>
              <a:t>Other Resources</a:t>
            </a:r>
          </a:p>
          <a:p>
            <a:pPr lvl="1"/>
            <a:r>
              <a:rPr lang="en-US" sz="1800" dirty="0"/>
              <a:t>Non-position specific budget items listed by Account Code including:</a:t>
            </a:r>
          </a:p>
          <a:p>
            <a:pPr lvl="2"/>
            <a:endParaRPr lang="en-US" sz="1600" dirty="0"/>
          </a:p>
          <a:p>
            <a:pPr marL="914356" lvl="2" indent="0">
              <a:spcAft>
                <a:spcPts val="600"/>
              </a:spcAft>
              <a:buNone/>
            </a:pPr>
            <a:endParaRPr lang="en-US" sz="1600" dirty="0"/>
          </a:p>
          <a:p>
            <a:pPr lvl="1"/>
            <a:r>
              <a:rPr lang="en-US" sz="1800" dirty="0"/>
              <a:t>Since there is no position associated with these resources, these line items are for budget information only</a:t>
            </a:r>
          </a:p>
          <a:p>
            <a:pPr lvl="1"/>
            <a:r>
              <a:rPr lang="en-US" sz="1800" dirty="0"/>
              <a:t>Click on the  ‘Add new record …’ button to add a line item</a:t>
            </a:r>
            <a:r>
              <a:rPr lang="en-US" dirty="0"/>
              <a:t>	</a:t>
            </a:r>
          </a:p>
        </p:txBody>
      </p:sp>
      <p:sp>
        <p:nvSpPr>
          <p:cNvPr id="5" name="Title 4"/>
          <p:cNvSpPr>
            <a:spLocks noGrp="1"/>
          </p:cNvSpPr>
          <p:nvPr>
            <p:ph type="title"/>
          </p:nvPr>
        </p:nvSpPr>
        <p:spPr/>
        <p:txBody>
          <a:bodyPr/>
          <a:lstStyle/>
          <a:p>
            <a:r>
              <a:rPr lang="en-US" dirty="0"/>
              <a:t>Updating OTHER RESOURCES – Non-Stipend</a:t>
            </a:r>
          </a:p>
        </p:txBody>
      </p:sp>
      <p:sp>
        <p:nvSpPr>
          <p:cNvPr id="7" name="TextBox 6">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9/15/22</a:t>
            </a:r>
            <a:endParaRPr lang="en-US" sz="1200" dirty="0">
              <a:solidFill>
                <a:schemeClr val="bg2"/>
              </a:solidFill>
              <a:cs typeface="Calibri"/>
            </a:endParaRPr>
          </a:p>
        </p:txBody>
      </p:sp>
      <p:sp>
        <p:nvSpPr>
          <p:cNvPr id="8" name="TextBox 7">
            <a:extLst>
              <a:ext uri="{FF2B5EF4-FFF2-40B4-BE49-F238E27FC236}">
                <a16:creationId xmlns:a16="http://schemas.microsoft.com/office/drawing/2014/main" id="{43B5A705-AC07-4573-B8AF-923E1D08ABBD}"/>
              </a:ext>
            </a:extLst>
          </p:cNvPr>
          <p:cNvSpPr txBox="1"/>
          <p:nvPr/>
        </p:nvSpPr>
        <p:spPr>
          <a:xfrm>
            <a:off x="0" y="4779820"/>
            <a:ext cx="914399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dirty="0">
                <a:solidFill>
                  <a:schemeClr val="bg2"/>
                </a:solidFill>
                <a:cs typeface="Calibri"/>
              </a:rPr>
              <a:t>25</a:t>
            </a:r>
            <a:endParaRPr lang="en-US" dirty="0">
              <a:solidFill>
                <a:schemeClr val="bg2"/>
              </a:solidFill>
            </a:endParaRPr>
          </a:p>
        </p:txBody>
      </p:sp>
      <p:pic>
        <p:nvPicPr>
          <p:cNvPr id="9" name="Picture 8"/>
          <p:cNvPicPr>
            <a:picLocks noChangeAspect="1"/>
          </p:cNvPicPr>
          <p:nvPr/>
        </p:nvPicPr>
        <p:blipFill rotWithShape="1">
          <a:blip r:embed="rId2"/>
          <a:srcRect b="51872"/>
          <a:stretch/>
        </p:blipFill>
        <p:spPr>
          <a:xfrm>
            <a:off x="1695849" y="964603"/>
            <a:ext cx="2630696" cy="690930"/>
          </a:xfrm>
          <a:prstGeom prst="rect">
            <a:avLst/>
          </a:prstGeom>
          <a:ln w="25400">
            <a:solidFill>
              <a:srgbClr val="C00000"/>
            </a:solidFill>
          </a:ln>
        </p:spPr>
      </p:pic>
      <p:pic>
        <p:nvPicPr>
          <p:cNvPr id="10" name="Content Placeholder 1"/>
          <p:cNvPicPr>
            <a:picLocks noChangeAspect="1"/>
          </p:cNvPicPr>
          <p:nvPr/>
        </p:nvPicPr>
        <p:blipFill rotWithShape="1">
          <a:blip r:embed="rId3"/>
          <a:srcRect b="52057"/>
          <a:stretch/>
        </p:blipFill>
        <p:spPr>
          <a:xfrm>
            <a:off x="4806668" y="968537"/>
            <a:ext cx="2371030" cy="686996"/>
          </a:xfrm>
          <a:prstGeom prst="rect">
            <a:avLst/>
          </a:prstGeom>
          <a:ln w="25400">
            <a:solidFill>
              <a:srgbClr val="C00000"/>
            </a:solidFill>
          </a:ln>
        </p:spPr>
      </p:pic>
      <p:graphicFrame>
        <p:nvGraphicFramePr>
          <p:cNvPr id="11" name="Table 10"/>
          <p:cNvGraphicFramePr>
            <a:graphicFrameLocks noGrp="1"/>
          </p:cNvGraphicFramePr>
          <p:nvPr>
            <p:extLst>
              <p:ext uri="{D42A27DB-BD31-4B8C-83A1-F6EECF244321}">
                <p14:modId xmlns:p14="http://schemas.microsoft.com/office/powerpoint/2010/main" val="2339442270"/>
              </p:ext>
            </p:extLst>
          </p:nvPr>
        </p:nvGraphicFramePr>
        <p:xfrm>
          <a:off x="1447433" y="2636097"/>
          <a:ext cx="6096000" cy="741680"/>
        </p:xfrm>
        <a:graphic>
          <a:graphicData uri="http://schemas.openxmlformats.org/drawingml/2006/table">
            <a:tbl>
              <a:tblPr firstRow="1" bandRow="1">
                <a:tableStyleId>{2D5ABB26-0587-4C30-8999-92F81FD0307C}</a:tableStyleId>
              </a:tblPr>
              <a:tblGrid>
                <a:gridCol w="2372138">
                  <a:extLst>
                    <a:ext uri="{9D8B030D-6E8A-4147-A177-3AD203B41FA5}">
                      <a16:colId xmlns:a16="http://schemas.microsoft.com/office/drawing/2014/main" val="4035201467"/>
                    </a:ext>
                  </a:extLst>
                </a:gridCol>
                <a:gridCol w="3723862">
                  <a:extLst>
                    <a:ext uri="{9D8B030D-6E8A-4147-A177-3AD203B41FA5}">
                      <a16:colId xmlns:a16="http://schemas.microsoft.com/office/drawing/2014/main" val="478796209"/>
                    </a:ext>
                  </a:extLst>
                </a:gridCol>
              </a:tblGrid>
              <a:tr h="370840">
                <a:tc>
                  <a:txBody>
                    <a:bodyPr/>
                    <a:lstStyle/>
                    <a:p>
                      <a:pPr marL="285750" indent="-285750">
                        <a:buClr>
                          <a:srgbClr val="005DA6"/>
                        </a:buClr>
                        <a:buFont typeface="Arial" panose="020B0604020202020204" pitchFamily="34" charset="0"/>
                        <a:buChar char="•"/>
                      </a:pPr>
                      <a:r>
                        <a:rPr lang="en-US" sz="1600" dirty="0">
                          <a:solidFill>
                            <a:schemeClr val="bg2">
                              <a:lumMod val="75000"/>
                              <a:lumOff val="25000"/>
                            </a:schemeClr>
                          </a:solidFill>
                        </a:rPr>
                        <a:t>Salary Savings</a:t>
                      </a:r>
                    </a:p>
                  </a:txBody>
                  <a:tcPr/>
                </a:tc>
                <a:tc>
                  <a:txBody>
                    <a:bodyPr/>
                    <a:lstStyle/>
                    <a:p>
                      <a:pPr marL="285750" indent="-285750">
                        <a:buClr>
                          <a:srgbClr val="005DA6"/>
                        </a:buClr>
                        <a:buFont typeface="Arial" panose="020B0604020202020204" pitchFamily="34" charset="0"/>
                        <a:buChar char="•"/>
                      </a:pPr>
                      <a:r>
                        <a:rPr lang="en-US" sz="1600" dirty="0">
                          <a:solidFill>
                            <a:schemeClr val="bg2">
                              <a:lumMod val="75000"/>
                              <a:lumOff val="25000"/>
                            </a:schemeClr>
                          </a:solidFill>
                        </a:rPr>
                        <a:t>Overtime</a:t>
                      </a:r>
                    </a:p>
                  </a:txBody>
                  <a:tcPr/>
                </a:tc>
                <a:extLst>
                  <a:ext uri="{0D108BD9-81ED-4DB2-BD59-A6C34878D82A}">
                    <a16:rowId xmlns:a16="http://schemas.microsoft.com/office/drawing/2014/main" val="1914666882"/>
                  </a:ext>
                </a:extLst>
              </a:tr>
              <a:tr h="370840">
                <a:tc>
                  <a:txBody>
                    <a:bodyPr/>
                    <a:lstStyle/>
                    <a:p>
                      <a:pPr marL="285750" indent="-285750">
                        <a:buClr>
                          <a:srgbClr val="005DA6"/>
                        </a:buClr>
                        <a:buFont typeface="Arial" panose="020B0604020202020204" pitchFamily="34" charset="0"/>
                        <a:buChar char="•"/>
                      </a:pPr>
                      <a:r>
                        <a:rPr lang="en-US" sz="1600" dirty="0">
                          <a:solidFill>
                            <a:schemeClr val="bg2">
                              <a:lumMod val="75000"/>
                              <a:lumOff val="25000"/>
                            </a:schemeClr>
                          </a:solidFill>
                        </a:rPr>
                        <a:t>Temporary Employee</a:t>
                      </a:r>
                    </a:p>
                  </a:txBody>
                  <a:tcPr/>
                </a:tc>
                <a:tc>
                  <a:txBody>
                    <a:bodyPr/>
                    <a:lstStyle/>
                    <a:p>
                      <a:pPr marL="285750" indent="-285750">
                        <a:buClr>
                          <a:srgbClr val="005DA6"/>
                        </a:buClr>
                        <a:buFont typeface="Arial" panose="020B0604020202020204" pitchFamily="34" charset="0"/>
                        <a:buChar char="•"/>
                      </a:pPr>
                      <a:r>
                        <a:rPr lang="en-US" sz="1600" dirty="0">
                          <a:solidFill>
                            <a:schemeClr val="bg2">
                              <a:lumMod val="75000"/>
                              <a:lumOff val="25000"/>
                            </a:schemeClr>
                          </a:solidFill>
                        </a:rPr>
                        <a:t>Other</a:t>
                      </a:r>
                    </a:p>
                  </a:txBody>
                  <a:tcPr/>
                </a:tc>
                <a:extLst>
                  <a:ext uri="{0D108BD9-81ED-4DB2-BD59-A6C34878D82A}">
                    <a16:rowId xmlns:a16="http://schemas.microsoft.com/office/drawing/2014/main" val="1832695456"/>
                  </a:ext>
                </a:extLst>
              </a:tr>
            </a:tbl>
          </a:graphicData>
        </a:graphic>
      </p:graphicFrame>
    </p:spTree>
    <p:extLst>
      <p:ext uri="{BB962C8B-B14F-4D97-AF65-F5344CB8AC3E}">
        <p14:creationId xmlns:p14="http://schemas.microsoft.com/office/powerpoint/2010/main" val="30123831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Updating OTHER RESOURCES: Warning</a:t>
            </a:r>
          </a:p>
        </p:txBody>
      </p:sp>
      <p:sp>
        <p:nvSpPr>
          <p:cNvPr id="8" name="TextBox 7">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9/15/22</a:t>
            </a:r>
            <a:endParaRPr lang="en-US" sz="1200" dirty="0">
              <a:solidFill>
                <a:schemeClr val="bg2"/>
              </a:solidFill>
              <a:cs typeface="Calibri"/>
            </a:endParaRPr>
          </a:p>
        </p:txBody>
      </p:sp>
      <p:sp>
        <p:nvSpPr>
          <p:cNvPr id="9" name="TextBox 8">
            <a:extLst>
              <a:ext uri="{FF2B5EF4-FFF2-40B4-BE49-F238E27FC236}">
                <a16:creationId xmlns:a16="http://schemas.microsoft.com/office/drawing/2014/main" id="{43B5A705-AC07-4573-B8AF-923E1D08ABBD}"/>
              </a:ext>
            </a:extLst>
          </p:cNvPr>
          <p:cNvSpPr txBox="1"/>
          <p:nvPr/>
        </p:nvSpPr>
        <p:spPr>
          <a:xfrm>
            <a:off x="0" y="4779820"/>
            <a:ext cx="914399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dirty="0">
                <a:solidFill>
                  <a:schemeClr val="bg2"/>
                </a:solidFill>
                <a:cs typeface="Calibri"/>
              </a:rPr>
              <a:t>26</a:t>
            </a:r>
            <a:endParaRPr lang="en-US" dirty="0">
              <a:solidFill>
                <a:schemeClr val="bg2"/>
              </a:solidFill>
            </a:endParaRPr>
          </a:p>
        </p:txBody>
      </p:sp>
      <p:pic>
        <p:nvPicPr>
          <p:cNvPr id="3" name="Picture 2"/>
          <p:cNvPicPr>
            <a:picLocks noChangeAspect="1"/>
          </p:cNvPicPr>
          <p:nvPr/>
        </p:nvPicPr>
        <p:blipFill>
          <a:blip r:embed="rId2"/>
          <a:stretch>
            <a:fillRect/>
          </a:stretch>
        </p:blipFill>
        <p:spPr>
          <a:xfrm>
            <a:off x="6152733" y="1278508"/>
            <a:ext cx="2415521" cy="2903632"/>
          </a:xfrm>
          <a:prstGeom prst="rect">
            <a:avLst/>
          </a:prstGeom>
          <a:ln w="25400">
            <a:solidFill>
              <a:srgbClr val="C00000"/>
            </a:solidFill>
          </a:ln>
        </p:spPr>
      </p:pic>
      <p:sp>
        <p:nvSpPr>
          <p:cNvPr id="11" name="Content Placeholder 5"/>
          <p:cNvSpPr txBox="1">
            <a:spLocks/>
          </p:cNvSpPr>
          <p:nvPr/>
        </p:nvSpPr>
        <p:spPr>
          <a:xfrm>
            <a:off x="457198" y="995680"/>
            <a:ext cx="8229601" cy="3778487"/>
          </a:xfrm>
          <a:prstGeom prst="rect">
            <a:avLst/>
          </a:prstGeom>
        </p:spPr>
        <p:txBody>
          <a:bodyPr>
            <a:noAutofit/>
          </a:bodyPr>
          <a:lstStyle>
            <a:lvl1pPr marL="342884" marR="0" indent="-342884" algn="l" defTabSz="914355" rtl="0" eaLnBrk="1" fontAlgn="auto" latinLnBrk="0" hangingPunct="1">
              <a:lnSpc>
                <a:spcPct val="100000"/>
              </a:lnSpc>
              <a:spcBef>
                <a:spcPct val="20000"/>
              </a:spcBef>
              <a:spcAft>
                <a:spcPts val="0"/>
              </a:spcAft>
              <a:buClr>
                <a:srgbClr val="005DA6"/>
              </a:buClr>
              <a:buSzTx/>
              <a:buFont typeface="Arial" panose="020B0604020202020204" pitchFamily="34" charset="0"/>
              <a:buChar char="•"/>
              <a:tabLst/>
              <a:defRPr sz="2000" kern="1200">
                <a:solidFill>
                  <a:schemeClr val="bg2">
                    <a:lumMod val="75000"/>
                    <a:lumOff val="25000"/>
                  </a:schemeClr>
                </a:solidFill>
                <a:latin typeface="+mn-lt"/>
                <a:ea typeface="+mn-ea"/>
                <a:cs typeface="+mn-cs"/>
              </a:defRPr>
            </a:lvl1pPr>
            <a:lvl2pPr marL="742913" marR="0" indent="-285736" algn="l" defTabSz="914355" rtl="0" eaLnBrk="1" fontAlgn="auto" latinLnBrk="0" hangingPunct="1">
              <a:lnSpc>
                <a:spcPct val="100000"/>
              </a:lnSpc>
              <a:spcBef>
                <a:spcPct val="20000"/>
              </a:spcBef>
              <a:spcAft>
                <a:spcPts val="0"/>
              </a:spcAft>
              <a:buClr>
                <a:srgbClr val="005DA6"/>
              </a:buClr>
              <a:buSzTx/>
              <a:buFont typeface="Calibri" panose="020F0502020204030204" pitchFamily="34" charset="0"/>
              <a:buChar char="−"/>
              <a:tabLst/>
              <a:defRPr sz="2000" kern="1200">
                <a:solidFill>
                  <a:schemeClr val="bg2">
                    <a:lumMod val="75000"/>
                    <a:lumOff val="25000"/>
                  </a:schemeClr>
                </a:solidFill>
                <a:latin typeface="+mn-lt"/>
                <a:ea typeface="+mn-ea"/>
                <a:cs typeface="+mn-cs"/>
              </a:defRPr>
            </a:lvl2pPr>
            <a:lvl3pPr marL="1142944" marR="0" indent="-228588" algn="l" defTabSz="914355" rtl="0" eaLnBrk="1" fontAlgn="auto" latinLnBrk="0" hangingPunct="1">
              <a:lnSpc>
                <a:spcPct val="100000"/>
              </a:lnSpc>
              <a:spcBef>
                <a:spcPct val="20000"/>
              </a:spcBef>
              <a:spcAft>
                <a:spcPts val="0"/>
              </a:spcAft>
              <a:buClr>
                <a:srgbClr val="005DA6"/>
              </a:buClr>
              <a:buSzTx/>
              <a:buFont typeface="Arial" panose="020B0604020202020204" pitchFamily="34" charset="0"/>
              <a:buChar char="•"/>
              <a:tabLst/>
              <a:defRPr sz="1800" kern="1200">
                <a:solidFill>
                  <a:schemeClr val="bg2">
                    <a:lumMod val="75000"/>
                    <a:lumOff val="25000"/>
                  </a:schemeClr>
                </a:solidFill>
                <a:latin typeface="+mn-lt"/>
                <a:ea typeface="+mn-ea"/>
                <a:cs typeface="+mn-cs"/>
              </a:defRPr>
            </a:lvl3pPr>
            <a:lvl4pPr marL="1600120" marR="0" indent="-228588" algn="l" defTabSz="914355" rtl="0" eaLnBrk="1" fontAlgn="auto" latinLnBrk="0" hangingPunct="1">
              <a:lnSpc>
                <a:spcPct val="100000"/>
              </a:lnSpc>
              <a:spcBef>
                <a:spcPct val="20000"/>
              </a:spcBef>
              <a:spcAft>
                <a:spcPts val="0"/>
              </a:spcAft>
              <a:buClr>
                <a:srgbClr val="005DA6"/>
              </a:buClr>
              <a:buSzTx/>
              <a:buFont typeface="Calibri" panose="020F0502020204030204" pitchFamily="34" charset="0"/>
              <a:buChar char="−"/>
              <a:tabLst/>
              <a:defRPr sz="1800" kern="1200">
                <a:solidFill>
                  <a:schemeClr val="bg2">
                    <a:lumMod val="75000"/>
                    <a:lumOff val="25000"/>
                  </a:schemeClr>
                </a:solidFill>
                <a:latin typeface="+mn-lt"/>
                <a:ea typeface="+mn-ea"/>
                <a:cs typeface="+mn-cs"/>
              </a:defRPr>
            </a:lvl4pPr>
            <a:lvl5pPr marL="2057297" marR="0" indent="-228588" algn="l" defTabSz="914355" rtl="0" eaLnBrk="1" fontAlgn="auto" latinLnBrk="0" hangingPunct="1">
              <a:lnSpc>
                <a:spcPct val="100000"/>
              </a:lnSpc>
              <a:spcBef>
                <a:spcPct val="20000"/>
              </a:spcBef>
              <a:spcAft>
                <a:spcPts val="0"/>
              </a:spcAft>
              <a:buClr>
                <a:srgbClr val="005DA6"/>
              </a:buClr>
              <a:buSzTx/>
              <a:buFont typeface="Calibri" panose="020F0502020204030204" pitchFamily="34" charset="0"/>
              <a:buChar char="»"/>
              <a:tabLst/>
              <a:defRPr sz="1600" kern="1200">
                <a:solidFill>
                  <a:schemeClr val="bg2">
                    <a:lumMod val="75000"/>
                    <a:lumOff val="25000"/>
                  </a:schemeClr>
                </a:solidFill>
                <a:latin typeface="+mn-lt"/>
                <a:ea typeface="+mn-ea"/>
                <a:cs typeface="+mn-cs"/>
              </a:defRPr>
            </a:lvl5pPr>
            <a:lvl6pPr marL="2514474"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Clicking on the ‘Add new record …’ button causes</a:t>
            </a:r>
            <a:br>
              <a:rPr lang="en-US" dirty="0"/>
            </a:br>
            <a:r>
              <a:rPr lang="en-US" dirty="0"/>
              <a:t>a </a:t>
            </a:r>
            <a:r>
              <a:rPr lang="en-US" dirty="0" err="1"/>
              <a:t>Calc</a:t>
            </a:r>
            <a:r>
              <a:rPr lang="en-US" dirty="0"/>
              <a:t> Method Variables popup menu to open</a:t>
            </a:r>
          </a:p>
          <a:p>
            <a:r>
              <a:rPr lang="en-US" dirty="0"/>
              <a:t>BEFORE ADDING A NEW RECORD: </a:t>
            </a:r>
          </a:p>
          <a:p>
            <a:pPr lvl="1"/>
            <a:r>
              <a:rPr lang="en-US" dirty="0"/>
              <a:t>Review the records that already exist in the </a:t>
            </a:r>
            <a:br>
              <a:rPr lang="en-US" dirty="0"/>
            </a:br>
            <a:r>
              <a:rPr lang="en-US" dirty="0"/>
              <a:t>Labor Plan File</a:t>
            </a:r>
          </a:p>
          <a:p>
            <a:pPr lvl="1"/>
            <a:r>
              <a:rPr lang="en-US" dirty="0"/>
              <a:t>Entering two or more line items with the</a:t>
            </a:r>
            <a:br>
              <a:rPr lang="en-US" dirty="0"/>
            </a:br>
            <a:r>
              <a:rPr lang="en-US" dirty="0"/>
              <a:t>exact same Variables will eventually cause</a:t>
            </a:r>
            <a:br>
              <a:rPr lang="en-US" dirty="0"/>
            </a:br>
            <a:r>
              <a:rPr lang="en-US" dirty="0"/>
              <a:t>a reporting error</a:t>
            </a:r>
          </a:p>
          <a:p>
            <a:pPr lvl="2"/>
            <a:r>
              <a:rPr lang="en-US" dirty="0"/>
              <a:t>Note that the Plan File will allow you to save</a:t>
            </a:r>
            <a:br>
              <a:rPr lang="en-US" dirty="0"/>
            </a:br>
            <a:r>
              <a:rPr lang="en-US" dirty="0"/>
              <a:t>the duplicate record without a warning </a:t>
            </a:r>
          </a:p>
          <a:p>
            <a:pPr lvl="1"/>
            <a:r>
              <a:rPr lang="en-US" dirty="0"/>
              <a:t>If you suspect this error has occurred, contact the UBO</a:t>
            </a:r>
          </a:p>
        </p:txBody>
      </p:sp>
    </p:spTree>
    <p:extLst>
      <p:ext uri="{BB962C8B-B14F-4D97-AF65-F5344CB8AC3E}">
        <p14:creationId xmlns:p14="http://schemas.microsoft.com/office/powerpoint/2010/main" val="5058126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Updating OTHER RESOURCES: GL Fields</a:t>
            </a:r>
          </a:p>
        </p:txBody>
      </p:sp>
      <p:sp>
        <p:nvSpPr>
          <p:cNvPr id="8" name="TextBox 7">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9/15/22</a:t>
            </a:r>
            <a:endParaRPr lang="en-US" sz="1200" dirty="0">
              <a:solidFill>
                <a:schemeClr val="bg2"/>
              </a:solidFill>
              <a:cs typeface="Calibri"/>
            </a:endParaRPr>
          </a:p>
        </p:txBody>
      </p:sp>
      <p:sp>
        <p:nvSpPr>
          <p:cNvPr id="9" name="TextBox 8">
            <a:extLst>
              <a:ext uri="{FF2B5EF4-FFF2-40B4-BE49-F238E27FC236}">
                <a16:creationId xmlns:a16="http://schemas.microsoft.com/office/drawing/2014/main" id="{43B5A705-AC07-4573-B8AF-923E1D08ABBD}"/>
              </a:ext>
            </a:extLst>
          </p:cNvPr>
          <p:cNvSpPr txBox="1"/>
          <p:nvPr/>
        </p:nvSpPr>
        <p:spPr>
          <a:xfrm>
            <a:off x="0" y="4779820"/>
            <a:ext cx="914399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dirty="0">
                <a:solidFill>
                  <a:schemeClr val="bg2"/>
                </a:solidFill>
                <a:cs typeface="Calibri"/>
              </a:rPr>
              <a:t>27</a:t>
            </a:r>
            <a:endParaRPr lang="en-US" dirty="0">
              <a:solidFill>
                <a:schemeClr val="bg2"/>
              </a:solidFill>
            </a:endParaRPr>
          </a:p>
        </p:txBody>
      </p:sp>
      <p:pic>
        <p:nvPicPr>
          <p:cNvPr id="3" name="Picture 2"/>
          <p:cNvPicPr>
            <a:picLocks noChangeAspect="1"/>
          </p:cNvPicPr>
          <p:nvPr/>
        </p:nvPicPr>
        <p:blipFill>
          <a:blip r:embed="rId2"/>
          <a:stretch>
            <a:fillRect/>
          </a:stretch>
        </p:blipFill>
        <p:spPr>
          <a:xfrm>
            <a:off x="6152733" y="1278508"/>
            <a:ext cx="2415521" cy="2903632"/>
          </a:xfrm>
          <a:prstGeom prst="rect">
            <a:avLst/>
          </a:prstGeom>
          <a:ln w="25400">
            <a:solidFill>
              <a:srgbClr val="C00000"/>
            </a:solidFill>
          </a:ln>
        </p:spPr>
      </p:pic>
      <p:sp>
        <p:nvSpPr>
          <p:cNvPr id="11" name="Content Placeholder 5"/>
          <p:cNvSpPr txBox="1">
            <a:spLocks/>
          </p:cNvSpPr>
          <p:nvPr/>
        </p:nvSpPr>
        <p:spPr>
          <a:xfrm>
            <a:off x="457198" y="995680"/>
            <a:ext cx="8229601" cy="3778487"/>
          </a:xfrm>
          <a:prstGeom prst="rect">
            <a:avLst/>
          </a:prstGeom>
        </p:spPr>
        <p:txBody>
          <a:bodyPr>
            <a:noAutofit/>
          </a:bodyPr>
          <a:lstStyle>
            <a:lvl1pPr marL="342884" marR="0" indent="-342884" algn="l" defTabSz="914355" rtl="0" eaLnBrk="1" fontAlgn="auto" latinLnBrk="0" hangingPunct="1">
              <a:lnSpc>
                <a:spcPct val="100000"/>
              </a:lnSpc>
              <a:spcBef>
                <a:spcPct val="20000"/>
              </a:spcBef>
              <a:spcAft>
                <a:spcPts val="0"/>
              </a:spcAft>
              <a:buClr>
                <a:srgbClr val="005DA6"/>
              </a:buClr>
              <a:buSzTx/>
              <a:buFont typeface="Arial" panose="020B0604020202020204" pitchFamily="34" charset="0"/>
              <a:buChar char="•"/>
              <a:tabLst/>
              <a:defRPr sz="2000" kern="1200">
                <a:solidFill>
                  <a:schemeClr val="bg2">
                    <a:lumMod val="75000"/>
                    <a:lumOff val="25000"/>
                  </a:schemeClr>
                </a:solidFill>
                <a:latin typeface="+mn-lt"/>
                <a:ea typeface="+mn-ea"/>
                <a:cs typeface="+mn-cs"/>
              </a:defRPr>
            </a:lvl1pPr>
            <a:lvl2pPr marL="742913" marR="0" indent="-285736" algn="l" defTabSz="914355" rtl="0" eaLnBrk="1" fontAlgn="auto" latinLnBrk="0" hangingPunct="1">
              <a:lnSpc>
                <a:spcPct val="100000"/>
              </a:lnSpc>
              <a:spcBef>
                <a:spcPct val="20000"/>
              </a:spcBef>
              <a:spcAft>
                <a:spcPts val="0"/>
              </a:spcAft>
              <a:buClr>
                <a:srgbClr val="005DA6"/>
              </a:buClr>
              <a:buSzTx/>
              <a:buFont typeface="Calibri" panose="020F0502020204030204" pitchFamily="34" charset="0"/>
              <a:buChar char="−"/>
              <a:tabLst/>
              <a:defRPr sz="2000" kern="1200">
                <a:solidFill>
                  <a:schemeClr val="bg2">
                    <a:lumMod val="75000"/>
                    <a:lumOff val="25000"/>
                  </a:schemeClr>
                </a:solidFill>
                <a:latin typeface="+mn-lt"/>
                <a:ea typeface="+mn-ea"/>
                <a:cs typeface="+mn-cs"/>
              </a:defRPr>
            </a:lvl2pPr>
            <a:lvl3pPr marL="1142944" marR="0" indent="-228588" algn="l" defTabSz="914355" rtl="0" eaLnBrk="1" fontAlgn="auto" latinLnBrk="0" hangingPunct="1">
              <a:lnSpc>
                <a:spcPct val="100000"/>
              </a:lnSpc>
              <a:spcBef>
                <a:spcPct val="20000"/>
              </a:spcBef>
              <a:spcAft>
                <a:spcPts val="0"/>
              </a:spcAft>
              <a:buClr>
                <a:srgbClr val="005DA6"/>
              </a:buClr>
              <a:buSzTx/>
              <a:buFont typeface="Arial" panose="020B0604020202020204" pitchFamily="34" charset="0"/>
              <a:buChar char="•"/>
              <a:tabLst/>
              <a:defRPr sz="1800" kern="1200">
                <a:solidFill>
                  <a:schemeClr val="bg2">
                    <a:lumMod val="75000"/>
                    <a:lumOff val="25000"/>
                  </a:schemeClr>
                </a:solidFill>
                <a:latin typeface="+mn-lt"/>
                <a:ea typeface="+mn-ea"/>
                <a:cs typeface="+mn-cs"/>
              </a:defRPr>
            </a:lvl3pPr>
            <a:lvl4pPr marL="1600120" marR="0" indent="-228588" algn="l" defTabSz="914355" rtl="0" eaLnBrk="1" fontAlgn="auto" latinLnBrk="0" hangingPunct="1">
              <a:lnSpc>
                <a:spcPct val="100000"/>
              </a:lnSpc>
              <a:spcBef>
                <a:spcPct val="20000"/>
              </a:spcBef>
              <a:spcAft>
                <a:spcPts val="0"/>
              </a:spcAft>
              <a:buClr>
                <a:srgbClr val="005DA6"/>
              </a:buClr>
              <a:buSzTx/>
              <a:buFont typeface="Calibri" panose="020F0502020204030204" pitchFamily="34" charset="0"/>
              <a:buChar char="−"/>
              <a:tabLst/>
              <a:defRPr sz="1800" kern="1200">
                <a:solidFill>
                  <a:schemeClr val="bg2">
                    <a:lumMod val="75000"/>
                    <a:lumOff val="25000"/>
                  </a:schemeClr>
                </a:solidFill>
                <a:latin typeface="+mn-lt"/>
                <a:ea typeface="+mn-ea"/>
                <a:cs typeface="+mn-cs"/>
              </a:defRPr>
            </a:lvl4pPr>
            <a:lvl5pPr marL="2057297" marR="0" indent="-228588" algn="l" defTabSz="914355" rtl="0" eaLnBrk="1" fontAlgn="auto" latinLnBrk="0" hangingPunct="1">
              <a:lnSpc>
                <a:spcPct val="100000"/>
              </a:lnSpc>
              <a:spcBef>
                <a:spcPct val="20000"/>
              </a:spcBef>
              <a:spcAft>
                <a:spcPts val="0"/>
              </a:spcAft>
              <a:buClr>
                <a:srgbClr val="005DA6"/>
              </a:buClr>
              <a:buSzTx/>
              <a:buFont typeface="Calibri" panose="020F0502020204030204" pitchFamily="34" charset="0"/>
              <a:buChar char="»"/>
              <a:tabLst/>
              <a:defRPr sz="1600" kern="1200">
                <a:solidFill>
                  <a:schemeClr val="bg2">
                    <a:lumMod val="75000"/>
                    <a:lumOff val="25000"/>
                  </a:schemeClr>
                </a:solidFill>
                <a:latin typeface="+mn-lt"/>
                <a:ea typeface="+mn-ea"/>
                <a:cs typeface="+mn-cs"/>
              </a:defRPr>
            </a:lvl5pPr>
            <a:lvl6pPr marL="2514474"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Enter a Value for each of the GL fields by double-</a:t>
            </a:r>
            <a:br>
              <a:rPr lang="en-US" dirty="0"/>
            </a:br>
            <a:r>
              <a:rPr lang="en-US" dirty="0"/>
              <a:t>clicking in the empty field box or the ‘Choose </a:t>
            </a:r>
            <a:br>
              <a:rPr lang="en-US" dirty="0"/>
            </a:br>
            <a:r>
              <a:rPr lang="en-US" dirty="0"/>
              <a:t>Value’ button to open a window of options</a:t>
            </a:r>
          </a:p>
          <a:p>
            <a:pPr lvl="1"/>
            <a:r>
              <a:rPr lang="en-US" dirty="0"/>
              <a:t>GL Fields include: Fund, Function, Activity,</a:t>
            </a:r>
            <a:br>
              <a:rPr lang="en-US" dirty="0"/>
            </a:br>
            <a:r>
              <a:rPr lang="en-US" dirty="0"/>
              <a:t>and Object</a:t>
            </a:r>
          </a:p>
          <a:p>
            <a:pPr lvl="1"/>
            <a:r>
              <a:rPr lang="en-US" dirty="0"/>
              <a:t>Click on an item to select it for the field</a:t>
            </a:r>
          </a:p>
          <a:p>
            <a:pPr lvl="1"/>
            <a:r>
              <a:rPr lang="en-US" dirty="0"/>
              <a:t>The Activity Field will be limited to those </a:t>
            </a:r>
            <a:br>
              <a:rPr lang="en-US" dirty="0"/>
            </a:br>
            <a:r>
              <a:rPr lang="en-US" dirty="0"/>
              <a:t>Activities belonging to the current SCMA </a:t>
            </a:r>
            <a:br>
              <a:rPr lang="en-US" dirty="0"/>
            </a:br>
            <a:r>
              <a:rPr lang="en-US" dirty="0"/>
              <a:t>Labor Plan File</a:t>
            </a:r>
          </a:p>
        </p:txBody>
      </p:sp>
      <p:sp>
        <p:nvSpPr>
          <p:cNvPr id="7" name="Oval 6"/>
          <p:cNvSpPr/>
          <p:nvPr/>
        </p:nvSpPr>
        <p:spPr>
          <a:xfrm>
            <a:off x="6152732" y="1382233"/>
            <a:ext cx="2415522" cy="1545264"/>
          </a:xfrm>
          <a:prstGeom prst="ellipse">
            <a:avLst/>
          </a:prstGeom>
          <a:noFill/>
          <a:ln w="19050">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5506652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Updating OTHER RESOURCES: Position and Employee</a:t>
            </a:r>
          </a:p>
        </p:txBody>
      </p:sp>
      <p:sp>
        <p:nvSpPr>
          <p:cNvPr id="8" name="TextBox 7">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9/15/22</a:t>
            </a:r>
            <a:endParaRPr lang="en-US" sz="1200" dirty="0">
              <a:solidFill>
                <a:schemeClr val="bg2"/>
              </a:solidFill>
              <a:cs typeface="Calibri"/>
            </a:endParaRPr>
          </a:p>
        </p:txBody>
      </p:sp>
      <p:sp>
        <p:nvSpPr>
          <p:cNvPr id="9" name="TextBox 8">
            <a:extLst>
              <a:ext uri="{FF2B5EF4-FFF2-40B4-BE49-F238E27FC236}">
                <a16:creationId xmlns:a16="http://schemas.microsoft.com/office/drawing/2014/main" id="{43B5A705-AC07-4573-B8AF-923E1D08ABBD}"/>
              </a:ext>
            </a:extLst>
          </p:cNvPr>
          <p:cNvSpPr txBox="1"/>
          <p:nvPr/>
        </p:nvSpPr>
        <p:spPr>
          <a:xfrm>
            <a:off x="0" y="4779820"/>
            <a:ext cx="914399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dirty="0">
                <a:solidFill>
                  <a:schemeClr val="bg2"/>
                </a:solidFill>
                <a:cs typeface="Calibri"/>
              </a:rPr>
              <a:t>28</a:t>
            </a:r>
            <a:endParaRPr lang="en-US" dirty="0">
              <a:solidFill>
                <a:schemeClr val="bg2"/>
              </a:solidFill>
            </a:endParaRPr>
          </a:p>
        </p:txBody>
      </p:sp>
      <p:pic>
        <p:nvPicPr>
          <p:cNvPr id="3" name="Picture 2"/>
          <p:cNvPicPr>
            <a:picLocks noChangeAspect="1"/>
          </p:cNvPicPr>
          <p:nvPr/>
        </p:nvPicPr>
        <p:blipFill rotWithShape="1">
          <a:blip r:embed="rId2"/>
          <a:srcRect t="49711"/>
          <a:stretch/>
        </p:blipFill>
        <p:spPr>
          <a:xfrm>
            <a:off x="6192450" y="1122698"/>
            <a:ext cx="2415521" cy="1460205"/>
          </a:xfrm>
          <a:prstGeom prst="rect">
            <a:avLst/>
          </a:prstGeom>
          <a:ln w="25400">
            <a:solidFill>
              <a:srgbClr val="C00000"/>
            </a:solidFill>
          </a:ln>
        </p:spPr>
      </p:pic>
      <p:sp>
        <p:nvSpPr>
          <p:cNvPr id="11" name="Content Placeholder 5"/>
          <p:cNvSpPr txBox="1">
            <a:spLocks/>
          </p:cNvSpPr>
          <p:nvPr/>
        </p:nvSpPr>
        <p:spPr>
          <a:xfrm>
            <a:off x="457198" y="995680"/>
            <a:ext cx="8229601" cy="3778487"/>
          </a:xfrm>
          <a:prstGeom prst="rect">
            <a:avLst/>
          </a:prstGeom>
        </p:spPr>
        <p:txBody>
          <a:bodyPr>
            <a:noAutofit/>
          </a:bodyPr>
          <a:lstStyle>
            <a:lvl1pPr marL="342884" marR="0" indent="-342884" algn="l" defTabSz="914355" rtl="0" eaLnBrk="1" fontAlgn="auto" latinLnBrk="0" hangingPunct="1">
              <a:lnSpc>
                <a:spcPct val="100000"/>
              </a:lnSpc>
              <a:spcBef>
                <a:spcPct val="20000"/>
              </a:spcBef>
              <a:spcAft>
                <a:spcPts val="0"/>
              </a:spcAft>
              <a:buClr>
                <a:srgbClr val="005DA6"/>
              </a:buClr>
              <a:buSzTx/>
              <a:buFont typeface="Arial" panose="020B0604020202020204" pitchFamily="34" charset="0"/>
              <a:buChar char="•"/>
              <a:tabLst/>
              <a:defRPr sz="2000" kern="1200">
                <a:solidFill>
                  <a:schemeClr val="bg2">
                    <a:lumMod val="75000"/>
                    <a:lumOff val="25000"/>
                  </a:schemeClr>
                </a:solidFill>
                <a:latin typeface="+mn-lt"/>
                <a:ea typeface="+mn-ea"/>
                <a:cs typeface="+mn-cs"/>
              </a:defRPr>
            </a:lvl1pPr>
            <a:lvl2pPr marL="742913" marR="0" indent="-285736" algn="l" defTabSz="914355" rtl="0" eaLnBrk="1" fontAlgn="auto" latinLnBrk="0" hangingPunct="1">
              <a:lnSpc>
                <a:spcPct val="100000"/>
              </a:lnSpc>
              <a:spcBef>
                <a:spcPct val="20000"/>
              </a:spcBef>
              <a:spcAft>
                <a:spcPts val="0"/>
              </a:spcAft>
              <a:buClr>
                <a:srgbClr val="005DA6"/>
              </a:buClr>
              <a:buSzTx/>
              <a:buFont typeface="Calibri" panose="020F0502020204030204" pitchFamily="34" charset="0"/>
              <a:buChar char="−"/>
              <a:tabLst/>
              <a:defRPr sz="2000" kern="1200">
                <a:solidFill>
                  <a:schemeClr val="bg2">
                    <a:lumMod val="75000"/>
                    <a:lumOff val="25000"/>
                  </a:schemeClr>
                </a:solidFill>
                <a:latin typeface="+mn-lt"/>
                <a:ea typeface="+mn-ea"/>
                <a:cs typeface="+mn-cs"/>
              </a:defRPr>
            </a:lvl2pPr>
            <a:lvl3pPr marL="1142944" marR="0" indent="-228588" algn="l" defTabSz="914355" rtl="0" eaLnBrk="1" fontAlgn="auto" latinLnBrk="0" hangingPunct="1">
              <a:lnSpc>
                <a:spcPct val="100000"/>
              </a:lnSpc>
              <a:spcBef>
                <a:spcPct val="20000"/>
              </a:spcBef>
              <a:spcAft>
                <a:spcPts val="0"/>
              </a:spcAft>
              <a:buClr>
                <a:srgbClr val="005DA6"/>
              </a:buClr>
              <a:buSzTx/>
              <a:buFont typeface="Arial" panose="020B0604020202020204" pitchFamily="34" charset="0"/>
              <a:buChar char="•"/>
              <a:tabLst/>
              <a:defRPr sz="1800" kern="1200">
                <a:solidFill>
                  <a:schemeClr val="bg2">
                    <a:lumMod val="75000"/>
                    <a:lumOff val="25000"/>
                  </a:schemeClr>
                </a:solidFill>
                <a:latin typeface="+mn-lt"/>
                <a:ea typeface="+mn-ea"/>
                <a:cs typeface="+mn-cs"/>
              </a:defRPr>
            </a:lvl3pPr>
            <a:lvl4pPr marL="1600120" marR="0" indent="-228588" algn="l" defTabSz="914355" rtl="0" eaLnBrk="1" fontAlgn="auto" latinLnBrk="0" hangingPunct="1">
              <a:lnSpc>
                <a:spcPct val="100000"/>
              </a:lnSpc>
              <a:spcBef>
                <a:spcPct val="20000"/>
              </a:spcBef>
              <a:spcAft>
                <a:spcPts val="0"/>
              </a:spcAft>
              <a:buClr>
                <a:srgbClr val="005DA6"/>
              </a:buClr>
              <a:buSzTx/>
              <a:buFont typeface="Calibri" panose="020F0502020204030204" pitchFamily="34" charset="0"/>
              <a:buChar char="−"/>
              <a:tabLst/>
              <a:defRPr sz="1800" kern="1200">
                <a:solidFill>
                  <a:schemeClr val="bg2">
                    <a:lumMod val="75000"/>
                    <a:lumOff val="25000"/>
                  </a:schemeClr>
                </a:solidFill>
                <a:latin typeface="+mn-lt"/>
                <a:ea typeface="+mn-ea"/>
                <a:cs typeface="+mn-cs"/>
              </a:defRPr>
            </a:lvl4pPr>
            <a:lvl5pPr marL="2057297" marR="0" indent="-228588" algn="l" defTabSz="914355" rtl="0" eaLnBrk="1" fontAlgn="auto" latinLnBrk="0" hangingPunct="1">
              <a:lnSpc>
                <a:spcPct val="100000"/>
              </a:lnSpc>
              <a:spcBef>
                <a:spcPct val="20000"/>
              </a:spcBef>
              <a:spcAft>
                <a:spcPts val="0"/>
              </a:spcAft>
              <a:buClr>
                <a:srgbClr val="005DA6"/>
              </a:buClr>
              <a:buSzTx/>
              <a:buFont typeface="Calibri" panose="020F0502020204030204" pitchFamily="34" charset="0"/>
              <a:buChar char="»"/>
              <a:tabLst/>
              <a:defRPr sz="1600" kern="1200">
                <a:solidFill>
                  <a:schemeClr val="bg2">
                    <a:lumMod val="75000"/>
                    <a:lumOff val="25000"/>
                  </a:schemeClr>
                </a:solidFill>
                <a:latin typeface="+mn-lt"/>
                <a:ea typeface="+mn-ea"/>
                <a:cs typeface="+mn-cs"/>
              </a:defRPr>
            </a:lvl5pPr>
            <a:lvl6pPr marL="2514474"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Selecting the open field or ‘Choose Value’ </a:t>
            </a:r>
            <a:br>
              <a:rPr lang="en-US" dirty="0"/>
            </a:br>
            <a:r>
              <a:rPr lang="en-US" dirty="0"/>
              <a:t>button under ‘Enter Position’ and ‘Enter</a:t>
            </a:r>
            <a:br>
              <a:rPr lang="en-US" dirty="0"/>
            </a:br>
            <a:r>
              <a:rPr lang="en-US" dirty="0"/>
              <a:t>Employee’ opens a popup window of options</a:t>
            </a:r>
          </a:p>
          <a:p>
            <a:pPr lvl="1"/>
            <a:r>
              <a:rPr lang="en-US" dirty="0"/>
              <a:t>Selecting these fields will open a list of </a:t>
            </a:r>
            <a:br>
              <a:rPr lang="en-US" dirty="0"/>
            </a:br>
            <a:r>
              <a:rPr lang="en-US" dirty="0"/>
              <a:t>either current </a:t>
            </a:r>
            <a:r>
              <a:rPr lang="en-US" dirty="0" err="1"/>
              <a:t>Labor_Position</a:t>
            </a:r>
            <a:r>
              <a:rPr lang="en-US" dirty="0"/>
              <a:t> Codes or</a:t>
            </a:r>
            <a:br>
              <a:rPr lang="en-US" dirty="0"/>
            </a:br>
            <a:r>
              <a:rPr lang="en-US" dirty="0"/>
              <a:t>Labor_Employee Codes</a:t>
            </a:r>
          </a:p>
          <a:p>
            <a:pPr lvl="1"/>
            <a:r>
              <a:rPr lang="en-US" dirty="0"/>
              <a:t>If you do not want to select a particular option, you can select the first “Default” option in the list</a:t>
            </a:r>
          </a:p>
          <a:p>
            <a:pPr lvl="1"/>
            <a:r>
              <a:rPr lang="en-US" dirty="0"/>
              <a:t>Remember that creating duplicate line items will cause an error in the Labor Plan File – make sure you are entering a unique combination of Variables</a:t>
            </a:r>
          </a:p>
        </p:txBody>
      </p:sp>
      <p:sp>
        <p:nvSpPr>
          <p:cNvPr id="12" name="Oval 11"/>
          <p:cNvSpPr/>
          <p:nvPr/>
        </p:nvSpPr>
        <p:spPr>
          <a:xfrm>
            <a:off x="6192450" y="1136362"/>
            <a:ext cx="2415522" cy="778420"/>
          </a:xfrm>
          <a:prstGeom prst="ellipse">
            <a:avLst/>
          </a:prstGeom>
          <a:noFill/>
          <a:ln w="19050">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1014577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Updating OTHER RESOURCES: Allocation Type</a:t>
            </a:r>
          </a:p>
        </p:txBody>
      </p:sp>
      <p:sp>
        <p:nvSpPr>
          <p:cNvPr id="8" name="TextBox 7">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9/15/22</a:t>
            </a:r>
            <a:endParaRPr lang="en-US" sz="1200" dirty="0">
              <a:solidFill>
                <a:schemeClr val="bg2"/>
              </a:solidFill>
              <a:cs typeface="Calibri"/>
            </a:endParaRPr>
          </a:p>
        </p:txBody>
      </p:sp>
      <p:sp>
        <p:nvSpPr>
          <p:cNvPr id="9" name="TextBox 8">
            <a:extLst>
              <a:ext uri="{FF2B5EF4-FFF2-40B4-BE49-F238E27FC236}">
                <a16:creationId xmlns:a16="http://schemas.microsoft.com/office/drawing/2014/main" id="{43B5A705-AC07-4573-B8AF-923E1D08ABBD}"/>
              </a:ext>
            </a:extLst>
          </p:cNvPr>
          <p:cNvSpPr txBox="1"/>
          <p:nvPr/>
        </p:nvSpPr>
        <p:spPr>
          <a:xfrm>
            <a:off x="0" y="4779820"/>
            <a:ext cx="914399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dirty="0">
                <a:solidFill>
                  <a:schemeClr val="bg2"/>
                </a:solidFill>
                <a:cs typeface="Calibri"/>
              </a:rPr>
              <a:t>29</a:t>
            </a:r>
            <a:endParaRPr lang="en-US" dirty="0">
              <a:solidFill>
                <a:schemeClr val="bg2"/>
              </a:solidFill>
            </a:endParaRPr>
          </a:p>
        </p:txBody>
      </p:sp>
      <p:pic>
        <p:nvPicPr>
          <p:cNvPr id="3" name="Picture 2"/>
          <p:cNvPicPr>
            <a:picLocks noChangeAspect="1"/>
          </p:cNvPicPr>
          <p:nvPr/>
        </p:nvPicPr>
        <p:blipFill rotWithShape="1">
          <a:blip r:embed="rId2"/>
          <a:srcRect t="73879"/>
          <a:stretch/>
        </p:blipFill>
        <p:spPr>
          <a:xfrm>
            <a:off x="6195263" y="1098698"/>
            <a:ext cx="2415521" cy="758456"/>
          </a:xfrm>
          <a:prstGeom prst="rect">
            <a:avLst/>
          </a:prstGeom>
          <a:ln w="25400">
            <a:solidFill>
              <a:srgbClr val="C00000"/>
            </a:solidFill>
          </a:ln>
        </p:spPr>
      </p:pic>
      <p:sp>
        <p:nvSpPr>
          <p:cNvPr id="11" name="Content Placeholder 5"/>
          <p:cNvSpPr txBox="1">
            <a:spLocks/>
          </p:cNvSpPr>
          <p:nvPr/>
        </p:nvSpPr>
        <p:spPr>
          <a:xfrm>
            <a:off x="457199" y="995680"/>
            <a:ext cx="7457092" cy="3778487"/>
          </a:xfrm>
          <a:prstGeom prst="rect">
            <a:avLst/>
          </a:prstGeom>
        </p:spPr>
        <p:txBody>
          <a:bodyPr>
            <a:noAutofit/>
          </a:bodyPr>
          <a:lstStyle>
            <a:lvl1pPr marL="342884" marR="0" indent="-342884" algn="l" defTabSz="914355" rtl="0" eaLnBrk="1" fontAlgn="auto" latinLnBrk="0" hangingPunct="1">
              <a:lnSpc>
                <a:spcPct val="100000"/>
              </a:lnSpc>
              <a:spcBef>
                <a:spcPct val="20000"/>
              </a:spcBef>
              <a:spcAft>
                <a:spcPts val="0"/>
              </a:spcAft>
              <a:buClr>
                <a:srgbClr val="005DA6"/>
              </a:buClr>
              <a:buSzTx/>
              <a:buFont typeface="Arial" panose="020B0604020202020204" pitchFamily="34" charset="0"/>
              <a:buChar char="•"/>
              <a:tabLst/>
              <a:defRPr sz="2000" kern="1200">
                <a:solidFill>
                  <a:schemeClr val="bg2">
                    <a:lumMod val="75000"/>
                    <a:lumOff val="25000"/>
                  </a:schemeClr>
                </a:solidFill>
                <a:latin typeface="+mn-lt"/>
                <a:ea typeface="+mn-ea"/>
                <a:cs typeface="+mn-cs"/>
              </a:defRPr>
            </a:lvl1pPr>
            <a:lvl2pPr marL="742913" marR="0" indent="-285736" algn="l" defTabSz="914355" rtl="0" eaLnBrk="1" fontAlgn="auto" latinLnBrk="0" hangingPunct="1">
              <a:lnSpc>
                <a:spcPct val="100000"/>
              </a:lnSpc>
              <a:spcBef>
                <a:spcPct val="20000"/>
              </a:spcBef>
              <a:spcAft>
                <a:spcPts val="0"/>
              </a:spcAft>
              <a:buClr>
                <a:srgbClr val="005DA6"/>
              </a:buClr>
              <a:buSzTx/>
              <a:buFont typeface="Calibri" panose="020F0502020204030204" pitchFamily="34" charset="0"/>
              <a:buChar char="−"/>
              <a:tabLst/>
              <a:defRPr sz="2000" kern="1200">
                <a:solidFill>
                  <a:schemeClr val="bg2">
                    <a:lumMod val="75000"/>
                    <a:lumOff val="25000"/>
                  </a:schemeClr>
                </a:solidFill>
                <a:latin typeface="+mn-lt"/>
                <a:ea typeface="+mn-ea"/>
                <a:cs typeface="+mn-cs"/>
              </a:defRPr>
            </a:lvl2pPr>
            <a:lvl3pPr marL="1142944" marR="0" indent="-228588" algn="l" defTabSz="914355" rtl="0" eaLnBrk="1" fontAlgn="auto" latinLnBrk="0" hangingPunct="1">
              <a:lnSpc>
                <a:spcPct val="100000"/>
              </a:lnSpc>
              <a:spcBef>
                <a:spcPct val="20000"/>
              </a:spcBef>
              <a:spcAft>
                <a:spcPts val="0"/>
              </a:spcAft>
              <a:buClr>
                <a:srgbClr val="005DA6"/>
              </a:buClr>
              <a:buSzTx/>
              <a:buFont typeface="Arial" panose="020B0604020202020204" pitchFamily="34" charset="0"/>
              <a:buChar char="•"/>
              <a:tabLst/>
              <a:defRPr sz="1800" kern="1200">
                <a:solidFill>
                  <a:schemeClr val="bg2">
                    <a:lumMod val="75000"/>
                    <a:lumOff val="25000"/>
                  </a:schemeClr>
                </a:solidFill>
                <a:latin typeface="+mn-lt"/>
                <a:ea typeface="+mn-ea"/>
                <a:cs typeface="+mn-cs"/>
              </a:defRPr>
            </a:lvl3pPr>
            <a:lvl4pPr marL="1600120" marR="0" indent="-228588" algn="l" defTabSz="914355" rtl="0" eaLnBrk="1" fontAlgn="auto" latinLnBrk="0" hangingPunct="1">
              <a:lnSpc>
                <a:spcPct val="100000"/>
              </a:lnSpc>
              <a:spcBef>
                <a:spcPct val="20000"/>
              </a:spcBef>
              <a:spcAft>
                <a:spcPts val="0"/>
              </a:spcAft>
              <a:buClr>
                <a:srgbClr val="005DA6"/>
              </a:buClr>
              <a:buSzTx/>
              <a:buFont typeface="Calibri" panose="020F0502020204030204" pitchFamily="34" charset="0"/>
              <a:buChar char="−"/>
              <a:tabLst/>
              <a:defRPr sz="1800" kern="1200">
                <a:solidFill>
                  <a:schemeClr val="bg2">
                    <a:lumMod val="75000"/>
                    <a:lumOff val="25000"/>
                  </a:schemeClr>
                </a:solidFill>
                <a:latin typeface="+mn-lt"/>
                <a:ea typeface="+mn-ea"/>
                <a:cs typeface="+mn-cs"/>
              </a:defRPr>
            </a:lvl4pPr>
            <a:lvl5pPr marL="2057297" marR="0" indent="-228588" algn="l" defTabSz="914355" rtl="0" eaLnBrk="1" fontAlgn="auto" latinLnBrk="0" hangingPunct="1">
              <a:lnSpc>
                <a:spcPct val="100000"/>
              </a:lnSpc>
              <a:spcBef>
                <a:spcPct val="20000"/>
              </a:spcBef>
              <a:spcAft>
                <a:spcPts val="0"/>
              </a:spcAft>
              <a:buClr>
                <a:srgbClr val="005DA6"/>
              </a:buClr>
              <a:buSzTx/>
              <a:buFont typeface="Calibri" panose="020F0502020204030204" pitchFamily="34" charset="0"/>
              <a:buChar char="»"/>
              <a:tabLst/>
              <a:defRPr sz="1600" kern="1200">
                <a:solidFill>
                  <a:schemeClr val="bg2">
                    <a:lumMod val="75000"/>
                    <a:lumOff val="25000"/>
                  </a:schemeClr>
                </a:solidFill>
                <a:latin typeface="+mn-lt"/>
                <a:ea typeface="+mn-ea"/>
                <a:cs typeface="+mn-cs"/>
              </a:defRPr>
            </a:lvl5pPr>
            <a:lvl6pPr marL="2514474"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The selection options for ‘Allocation Type’ </a:t>
            </a:r>
            <a:br>
              <a:rPr lang="en-US" dirty="0"/>
            </a:br>
            <a:r>
              <a:rPr lang="en-US" dirty="0"/>
              <a:t>include various non-position specific funding</a:t>
            </a:r>
            <a:br>
              <a:rPr lang="en-US" dirty="0"/>
            </a:br>
            <a:r>
              <a:rPr lang="en-US" dirty="0"/>
              <a:t>pools that users may need to include in their</a:t>
            </a:r>
            <a:br>
              <a:rPr lang="en-US" dirty="0"/>
            </a:br>
            <a:r>
              <a:rPr lang="en-US" dirty="0"/>
              <a:t>Labor Plan Files</a:t>
            </a:r>
          </a:p>
          <a:p>
            <a:pPr lvl="1"/>
            <a:r>
              <a:rPr lang="en-US" dirty="0"/>
              <a:t>Remember that creating duplicate line items</a:t>
            </a:r>
            <a:br>
              <a:rPr lang="en-US" dirty="0"/>
            </a:br>
            <a:r>
              <a:rPr lang="en-US" dirty="0"/>
              <a:t>will cause an error in the Labor Plan File – </a:t>
            </a:r>
            <a:br>
              <a:rPr lang="en-US" dirty="0"/>
            </a:br>
            <a:r>
              <a:rPr lang="en-US" dirty="0"/>
              <a:t>make sure you are entering a unique </a:t>
            </a:r>
            <a:br>
              <a:rPr lang="en-US" dirty="0"/>
            </a:br>
            <a:r>
              <a:rPr lang="en-US" dirty="0"/>
              <a:t>combination of Variables</a:t>
            </a:r>
          </a:p>
          <a:p>
            <a:pPr lvl="1"/>
            <a:r>
              <a:rPr lang="en-US" dirty="0"/>
              <a:t>If a new, unique record cannot be created,  </a:t>
            </a:r>
            <a:br>
              <a:rPr lang="en-US" dirty="0"/>
            </a:br>
            <a:r>
              <a:rPr lang="en-US" dirty="0"/>
              <a:t>users should instead use the Comment fields</a:t>
            </a:r>
            <a:br>
              <a:rPr lang="en-US" dirty="0"/>
            </a:br>
            <a:r>
              <a:rPr lang="en-US" dirty="0"/>
              <a:t>in the Labor Plan File to document any </a:t>
            </a:r>
            <a:br>
              <a:rPr lang="en-US" dirty="0"/>
            </a:br>
            <a:r>
              <a:rPr lang="en-US" dirty="0"/>
              <a:t>necessary information </a:t>
            </a:r>
          </a:p>
        </p:txBody>
      </p:sp>
      <p:pic>
        <p:nvPicPr>
          <p:cNvPr id="2" name="Picture 1"/>
          <p:cNvPicPr>
            <a:picLocks noChangeAspect="1"/>
          </p:cNvPicPr>
          <p:nvPr/>
        </p:nvPicPr>
        <p:blipFill rotWithShape="1">
          <a:blip r:embed="rId3"/>
          <a:srcRect l="1270" t="581" r="2433" b="1842"/>
          <a:stretch/>
        </p:blipFill>
        <p:spPr>
          <a:xfrm>
            <a:off x="6578009" y="2048540"/>
            <a:ext cx="1630326" cy="2495107"/>
          </a:xfrm>
          <a:prstGeom prst="rect">
            <a:avLst/>
          </a:prstGeom>
          <a:ln w="25400">
            <a:solidFill>
              <a:srgbClr val="C00000"/>
            </a:solidFill>
          </a:ln>
        </p:spPr>
      </p:pic>
    </p:spTree>
    <p:extLst>
      <p:ext uri="{BB962C8B-B14F-4D97-AF65-F5344CB8AC3E}">
        <p14:creationId xmlns:p14="http://schemas.microsoft.com/office/powerpoint/2010/main" val="1320718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wrap="none"/>
          <a:lstStyle/>
          <a:p>
            <a:pPr>
              <a:spcBef>
                <a:spcPts val="624"/>
              </a:spcBef>
            </a:pPr>
            <a:r>
              <a:rPr lang="en-US" dirty="0"/>
              <a:t>1. What Information Is </a:t>
            </a:r>
            <a:br>
              <a:rPr lang="en-US" dirty="0"/>
            </a:br>
            <a:r>
              <a:rPr lang="en-US" dirty="0"/>
              <a:t>Available in the Labor Planning</a:t>
            </a:r>
            <a:br>
              <a:rPr lang="en-US" dirty="0"/>
            </a:br>
            <a:r>
              <a:rPr lang="en-US" dirty="0"/>
              <a:t>Plan File?</a:t>
            </a:r>
            <a:br>
              <a:rPr lang="en-US" dirty="0"/>
            </a:br>
            <a:endParaRPr lang="en-US" sz="1200" dirty="0"/>
          </a:p>
          <a:p>
            <a:r>
              <a:rPr lang="en-US" sz="1400" dirty="0">
                <a:sym typeface="Wingdings" panose="05000000000000000000" pitchFamily="2" charset="2"/>
              </a:rPr>
              <a:t>NOTE: </a:t>
            </a:r>
            <a:r>
              <a:rPr lang="en-US" sz="1400" dirty="0"/>
              <a:t>See the ‘Axiom – Labor Planning – Orientation’ </a:t>
            </a:r>
            <a:br>
              <a:rPr lang="en-US" sz="1400" dirty="0"/>
            </a:br>
            <a:r>
              <a:rPr lang="en-US" sz="1400" dirty="0"/>
              <a:t>slide deck on the UBO website for more on navigating</a:t>
            </a:r>
            <a:br>
              <a:rPr lang="en-US" sz="1400" dirty="0"/>
            </a:br>
            <a:r>
              <a:rPr lang="en-US" sz="1400" dirty="0"/>
              <a:t>and understanding Plan File information.</a:t>
            </a:r>
          </a:p>
          <a:p>
            <a:endParaRPr lang="en-US" dirty="0"/>
          </a:p>
        </p:txBody>
      </p:sp>
      <p:sp>
        <p:nvSpPr>
          <p:cNvPr id="3" name="TextBox 2">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9/15/22</a:t>
            </a:r>
            <a:endParaRPr lang="en-US" sz="1200" dirty="0">
              <a:solidFill>
                <a:schemeClr val="bg2"/>
              </a:solidFill>
              <a:cs typeface="Calibri"/>
            </a:endParaRPr>
          </a:p>
        </p:txBody>
      </p:sp>
      <p:sp>
        <p:nvSpPr>
          <p:cNvPr id="4" name="TextBox 3">
            <a:extLst>
              <a:ext uri="{FF2B5EF4-FFF2-40B4-BE49-F238E27FC236}">
                <a16:creationId xmlns:a16="http://schemas.microsoft.com/office/drawing/2014/main" id="{43B5A705-AC07-4573-B8AF-923E1D08ABBD}"/>
              </a:ext>
            </a:extLst>
          </p:cNvPr>
          <p:cNvSpPr txBox="1"/>
          <p:nvPr/>
        </p:nvSpPr>
        <p:spPr>
          <a:xfrm>
            <a:off x="0" y="4779820"/>
            <a:ext cx="914399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dirty="0">
                <a:solidFill>
                  <a:schemeClr val="bg2"/>
                </a:solidFill>
                <a:cs typeface="Calibri"/>
              </a:rPr>
              <a:t>3</a:t>
            </a:r>
            <a:endParaRPr lang="en-US" dirty="0">
              <a:solidFill>
                <a:schemeClr val="bg2"/>
              </a:solidFill>
            </a:endParaRPr>
          </a:p>
        </p:txBody>
      </p:sp>
    </p:spTree>
    <p:extLst>
      <p:ext uri="{BB962C8B-B14F-4D97-AF65-F5344CB8AC3E}">
        <p14:creationId xmlns:p14="http://schemas.microsoft.com/office/powerpoint/2010/main" val="3177814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Updating OTHER RESOURCES – Non-Stipend (cont.)</a:t>
            </a:r>
          </a:p>
        </p:txBody>
      </p:sp>
      <p:sp>
        <p:nvSpPr>
          <p:cNvPr id="8" name="TextBox 7">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9/15/22</a:t>
            </a:r>
            <a:endParaRPr lang="en-US" sz="1200" dirty="0">
              <a:solidFill>
                <a:schemeClr val="bg2"/>
              </a:solidFill>
              <a:cs typeface="Calibri"/>
            </a:endParaRPr>
          </a:p>
        </p:txBody>
      </p:sp>
      <p:sp>
        <p:nvSpPr>
          <p:cNvPr id="9" name="TextBox 8">
            <a:extLst>
              <a:ext uri="{FF2B5EF4-FFF2-40B4-BE49-F238E27FC236}">
                <a16:creationId xmlns:a16="http://schemas.microsoft.com/office/drawing/2014/main" id="{43B5A705-AC07-4573-B8AF-923E1D08ABBD}"/>
              </a:ext>
            </a:extLst>
          </p:cNvPr>
          <p:cNvSpPr txBox="1"/>
          <p:nvPr/>
        </p:nvSpPr>
        <p:spPr>
          <a:xfrm>
            <a:off x="0" y="4779820"/>
            <a:ext cx="914399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dirty="0">
                <a:solidFill>
                  <a:schemeClr val="bg2"/>
                </a:solidFill>
                <a:cs typeface="Calibri"/>
              </a:rPr>
              <a:t>30</a:t>
            </a:r>
            <a:endParaRPr lang="en-US" dirty="0">
              <a:solidFill>
                <a:schemeClr val="bg2"/>
              </a:solidFill>
            </a:endParaRPr>
          </a:p>
        </p:txBody>
      </p:sp>
      <p:sp>
        <p:nvSpPr>
          <p:cNvPr id="10" name="Content Placeholder 5"/>
          <p:cNvSpPr txBox="1">
            <a:spLocks/>
          </p:cNvSpPr>
          <p:nvPr/>
        </p:nvSpPr>
        <p:spPr>
          <a:xfrm>
            <a:off x="457198" y="978196"/>
            <a:ext cx="8229601" cy="3795972"/>
          </a:xfrm>
          <a:prstGeom prst="rect">
            <a:avLst/>
          </a:prstGeom>
        </p:spPr>
        <p:txBody>
          <a:bodyPr>
            <a:noAutofit/>
          </a:bodyPr>
          <a:lstStyle>
            <a:lvl1pPr marL="342884" marR="0" indent="-342884" algn="l" defTabSz="914355" rtl="0" eaLnBrk="1" fontAlgn="auto" latinLnBrk="0" hangingPunct="1">
              <a:lnSpc>
                <a:spcPct val="100000"/>
              </a:lnSpc>
              <a:spcBef>
                <a:spcPct val="20000"/>
              </a:spcBef>
              <a:spcAft>
                <a:spcPts val="0"/>
              </a:spcAft>
              <a:buClr>
                <a:srgbClr val="005DA6"/>
              </a:buClr>
              <a:buSzTx/>
              <a:buFont typeface="Arial" panose="020B0604020202020204" pitchFamily="34" charset="0"/>
              <a:buChar char="•"/>
              <a:tabLst/>
              <a:defRPr sz="2000" kern="1200">
                <a:solidFill>
                  <a:schemeClr val="bg2">
                    <a:lumMod val="75000"/>
                    <a:lumOff val="25000"/>
                  </a:schemeClr>
                </a:solidFill>
                <a:latin typeface="+mn-lt"/>
                <a:ea typeface="+mn-ea"/>
                <a:cs typeface="+mn-cs"/>
              </a:defRPr>
            </a:lvl1pPr>
            <a:lvl2pPr marL="742913" marR="0" indent="-285736" algn="l" defTabSz="914355" rtl="0" eaLnBrk="1" fontAlgn="auto" latinLnBrk="0" hangingPunct="1">
              <a:lnSpc>
                <a:spcPct val="100000"/>
              </a:lnSpc>
              <a:spcBef>
                <a:spcPct val="20000"/>
              </a:spcBef>
              <a:spcAft>
                <a:spcPts val="0"/>
              </a:spcAft>
              <a:buClr>
                <a:srgbClr val="005DA6"/>
              </a:buClr>
              <a:buSzTx/>
              <a:buFont typeface="Calibri" panose="020F0502020204030204" pitchFamily="34" charset="0"/>
              <a:buChar char="−"/>
              <a:tabLst/>
              <a:defRPr sz="2000" kern="1200">
                <a:solidFill>
                  <a:schemeClr val="bg2">
                    <a:lumMod val="75000"/>
                    <a:lumOff val="25000"/>
                  </a:schemeClr>
                </a:solidFill>
                <a:latin typeface="+mn-lt"/>
                <a:ea typeface="+mn-ea"/>
                <a:cs typeface="+mn-cs"/>
              </a:defRPr>
            </a:lvl2pPr>
            <a:lvl3pPr marL="1142944" marR="0" indent="-228588" algn="l" defTabSz="914355" rtl="0" eaLnBrk="1" fontAlgn="auto" latinLnBrk="0" hangingPunct="1">
              <a:lnSpc>
                <a:spcPct val="100000"/>
              </a:lnSpc>
              <a:spcBef>
                <a:spcPct val="20000"/>
              </a:spcBef>
              <a:spcAft>
                <a:spcPts val="0"/>
              </a:spcAft>
              <a:buClr>
                <a:srgbClr val="005DA6"/>
              </a:buClr>
              <a:buSzTx/>
              <a:buFont typeface="Arial" panose="020B0604020202020204" pitchFamily="34" charset="0"/>
              <a:buChar char="•"/>
              <a:tabLst/>
              <a:defRPr sz="1800" kern="1200">
                <a:solidFill>
                  <a:schemeClr val="bg2">
                    <a:lumMod val="75000"/>
                    <a:lumOff val="25000"/>
                  </a:schemeClr>
                </a:solidFill>
                <a:latin typeface="+mn-lt"/>
                <a:ea typeface="+mn-ea"/>
                <a:cs typeface="+mn-cs"/>
              </a:defRPr>
            </a:lvl3pPr>
            <a:lvl4pPr marL="1600120" marR="0" indent="-228588" algn="l" defTabSz="914355" rtl="0" eaLnBrk="1" fontAlgn="auto" latinLnBrk="0" hangingPunct="1">
              <a:lnSpc>
                <a:spcPct val="100000"/>
              </a:lnSpc>
              <a:spcBef>
                <a:spcPct val="20000"/>
              </a:spcBef>
              <a:spcAft>
                <a:spcPts val="0"/>
              </a:spcAft>
              <a:buClr>
                <a:srgbClr val="005DA6"/>
              </a:buClr>
              <a:buSzTx/>
              <a:buFont typeface="Calibri" panose="020F0502020204030204" pitchFamily="34" charset="0"/>
              <a:buChar char="−"/>
              <a:tabLst/>
              <a:defRPr sz="1800" kern="1200">
                <a:solidFill>
                  <a:schemeClr val="bg2">
                    <a:lumMod val="75000"/>
                    <a:lumOff val="25000"/>
                  </a:schemeClr>
                </a:solidFill>
                <a:latin typeface="+mn-lt"/>
                <a:ea typeface="+mn-ea"/>
                <a:cs typeface="+mn-cs"/>
              </a:defRPr>
            </a:lvl4pPr>
            <a:lvl5pPr marL="2057297" marR="0" indent="-228588" algn="l" defTabSz="914355" rtl="0" eaLnBrk="1" fontAlgn="auto" latinLnBrk="0" hangingPunct="1">
              <a:lnSpc>
                <a:spcPct val="100000"/>
              </a:lnSpc>
              <a:spcBef>
                <a:spcPct val="20000"/>
              </a:spcBef>
              <a:spcAft>
                <a:spcPts val="0"/>
              </a:spcAft>
              <a:buClr>
                <a:srgbClr val="005DA6"/>
              </a:buClr>
              <a:buSzTx/>
              <a:buFont typeface="Calibri" panose="020F0502020204030204" pitchFamily="34" charset="0"/>
              <a:buChar char="»"/>
              <a:tabLst/>
              <a:defRPr sz="1600" kern="1200">
                <a:solidFill>
                  <a:schemeClr val="bg2">
                    <a:lumMod val="75000"/>
                    <a:lumOff val="25000"/>
                  </a:schemeClr>
                </a:solidFill>
                <a:latin typeface="+mn-lt"/>
                <a:ea typeface="+mn-ea"/>
                <a:cs typeface="+mn-cs"/>
              </a:defRPr>
            </a:lvl5pPr>
            <a:lvl6pPr marL="2514474"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Once you have approved the ‘</a:t>
            </a:r>
            <a:r>
              <a:rPr lang="en-US" dirty="0" err="1"/>
              <a:t>Calc</a:t>
            </a:r>
            <a:r>
              <a:rPr lang="en-US" dirty="0"/>
              <a:t> Method Variables’ selections, a new line of information will be added to the OTHER RESOURCES – Non-Stipend section of the Labor Plan File</a:t>
            </a:r>
          </a:p>
          <a:p>
            <a:r>
              <a:rPr lang="en-US" dirty="0"/>
              <a:t>Only cells highlighted in blue in the record can be altered by the user:</a:t>
            </a:r>
          </a:p>
          <a:p>
            <a:pPr lvl="1"/>
            <a:r>
              <a:rPr lang="en-US" sz="1800" dirty="0"/>
              <a:t>Users cannot make updates to the General, Foundation, or HR sections of the PCC record</a:t>
            </a:r>
          </a:p>
          <a:p>
            <a:pPr lvl="1"/>
            <a:r>
              <a:rPr lang="en-US" sz="1800" dirty="0"/>
              <a:t>Depending on the budget cycle, users can make updates to the ‘Current Year’ and ‘Plan for [Upcoming Fiscal Year] Base Budget’ sections of the PCC Record</a:t>
            </a:r>
          </a:p>
        </p:txBody>
      </p:sp>
      <p:sp>
        <p:nvSpPr>
          <p:cNvPr id="4" name="TextBox 3"/>
          <p:cNvSpPr txBox="1"/>
          <p:nvPr/>
        </p:nvSpPr>
        <p:spPr>
          <a:xfrm>
            <a:off x="545805" y="3690726"/>
            <a:ext cx="942753" cy="954107"/>
          </a:xfrm>
          <a:prstGeom prst="rect">
            <a:avLst/>
          </a:prstGeom>
          <a:noFill/>
        </p:spPr>
        <p:txBody>
          <a:bodyPr wrap="square" rtlCol="0">
            <a:spAutoFit/>
          </a:bodyPr>
          <a:lstStyle/>
          <a:p>
            <a:r>
              <a:rPr lang="en-US" sz="1400" dirty="0">
                <a:solidFill>
                  <a:srgbClr val="FF0000"/>
                </a:solidFill>
              </a:rPr>
              <a:t>General section: Not open for edit</a:t>
            </a:r>
          </a:p>
        </p:txBody>
      </p:sp>
      <p:cxnSp>
        <p:nvCxnSpPr>
          <p:cNvPr id="7" name="Straight Arrow Connector 6"/>
          <p:cNvCxnSpPr/>
          <p:nvPr/>
        </p:nvCxnSpPr>
        <p:spPr>
          <a:xfrm>
            <a:off x="1268819" y="4060058"/>
            <a:ext cx="368595" cy="0"/>
          </a:xfrm>
          <a:prstGeom prst="straightConnector1">
            <a:avLst/>
          </a:prstGeom>
          <a:ln w="12700" cmpd="sng">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7813987" y="3572540"/>
            <a:ext cx="1074832" cy="1169551"/>
          </a:xfrm>
          <a:prstGeom prst="rect">
            <a:avLst/>
          </a:prstGeom>
          <a:noFill/>
        </p:spPr>
        <p:txBody>
          <a:bodyPr wrap="square" rtlCol="0">
            <a:spAutoFit/>
          </a:bodyPr>
          <a:lstStyle/>
          <a:p>
            <a:r>
              <a:rPr lang="en-US" sz="1400" dirty="0">
                <a:solidFill>
                  <a:srgbClr val="FF0000"/>
                </a:solidFill>
              </a:rPr>
              <a:t>Plan for … section: Blue cells are open for edit</a:t>
            </a:r>
          </a:p>
        </p:txBody>
      </p:sp>
      <p:cxnSp>
        <p:nvCxnSpPr>
          <p:cNvPr id="14" name="Straight Arrow Connector 13"/>
          <p:cNvCxnSpPr/>
          <p:nvPr/>
        </p:nvCxnSpPr>
        <p:spPr>
          <a:xfrm flipH="1">
            <a:off x="7449879" y="3941135"/>
            <a:ext cx="364107" cy="0"/>
          </a:xfrm>
          <a:prstGeom prst="straightConnector1">
            <a:avLst/>
          </a:prstGeom>
          <a:ln w="12700" cmpd="sng">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pic>
        <p:nvPicPr>
          <p:cNvPr id="13" name="Picture 12">
            <a:extLst>
              <a:ext uri="{FF2B5EF4-FFF2-40B4-BE49-F238E27FC236}">
                <a16:creationId xmlns:a16="http://schemas.microsoft.com/office/drawing/2014/main" id="{E1E23AF0-58D9-4BB2-90A1-243B6A93C4CB}"/>
              </a:ext>
            </a:extLst>
          </p:cNvPr>
          <p:cNvPicPr>
            <a:picLocks noChangeAspect="1"/>
          </p:cNvPicPr>
          <p:nvPr/>
        </p:nvPicPr>
        <p:blipFill rotWithShape="1">
          <a:blip r:embed="rId2"/>
          <a:srcRect r="14316"/>
          <a:stretch/>
        </p:blipFill>
        <p:spPr>
          <a:xfrm>
            <a:off x="1786270" y="3573802"/>
            <a:ext cx="5461589" cy="1203192"/>
          </a:xfrm>
          <a:prstGeom prst="rect">
            <a:avLst/>
          </a:prstGeom>
          <a:ln w="25400">
            <a:solidFill>
              <a:srgbClr val="C00000"/>
            </a:solidFill>
          </a:ln>
        </p:spPr>
      </p:pic>
    </p:spTree>
    <p:extLst>
      <p:ext uri="{BB962C8B-B14F-4D97-AF65-F5344CB8AC3E}">
        <p14:creationId xmlns:p14="http://schemas.microsoft.com/office/powerpoint/2010/main" val="26259259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wrap="none"/>
          <a:lstStyle/>
          <a:p>
            <a:pPr>
              <a:spcBef>
                <a:spcPts val="624"/>
              </a:spcBef>
            </a:pPr>
            <a:r>
              <a:rPr lang="en-US" dirty="0"/>
              <a:t>4. How Do I Update STIPENDS –</a:t>
            </a:r>
            <a:br>
              <a:rPr lang="en-US" dirty="0"/>
            </a:br>
            <a:r>
              <a:rPr lang="en-US" dirty="0"/>
              <a:t>ONLY records in the Labor</a:t>
            </a:r>
            <a:br>
              <a:rPr lang="en-US" dirty="0"/>
            </a:br>
            <a:r>
              <a:rPr lang="en-US" dirty="0"/>
              <a:t>Planning Plan File?</a:t>
            </a:r>
            <a:br>
              <a:rPr lang="en-US" dirty="0"/>
            </a:br>
            <a:endParaRPr lang="en-US" dirty="0"/>
          </a:p>
          <a:p>
            <a:pPr>
              <a:spcBef>
                <a:spcPts val="624"/>
              </a:spcBef>
            </a:pPr>
            <a:endParaRPr lang="en-US" dirty="0"/>
          </a:p>
        </p:txBody>
      </p:sp>
      <p:sp>
        <p:nvSpPr>
          <p:cNvPr id="3" name="TextBox 2">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9/15/22</a:t>
            </a:r>
            <a:endParaRPr lang="en-US" sz="1200" dirty="0">
              <a:solidFill>
                <a:schemeClr val="bg2"/>
              </a:solidFill>
              <a:cs typeface="Calibri"/>
            </a:endParaRPr>
          </a:p>
        </p:txBody>
      </p:sp>
      <p:sp>
        <p:nvSpPr>
          <p:cNvPr id="4" name="TextBox 3">
            <a:extLst>
              <a:ext uri="{FF2B5EF4-FFF2-40B4-BE49-F238E27FC236}">
                <a16:creationId xmlns:a16="http://schemas.microsoft.com/office/drawing/2014/main" id="{43B5A705-AC07-4573-B8AF-923E1D08ABBD}"/>
              </a:ext>
            </a:extLst>
          </p:cNvPr>
          <p:cNvSpPr txBox="1"/>
          <p:nvPr/>
        </p:nvSpPr>
        <p:spPr>
          <a:xfrm>
            <a:off x="0" y="4779820"/>
            <a:ext cx="914399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dirty="0">
                <a:solidFill>
                  <a:schemeClr val="bg2"/>
                </a:solidFill>
                <a:cs typeface="Calibri"/>
              </a:rPr>
              <a:t>31</a:t>
            </a:r>
            <a:endParaRPr lang="en-US" dirty="0">
              <a:solidFill>
                <a:schemeClr val="bg2"/>
              </a:solidFill>
            </a:endParaRPr>
          </a:p>
        </p:txBody>
      </p:sp>
    </p:spTree>
    <p:extLst>
      <p:ext uri="{BB962C8B-B14F-4D97-AF65-F5344CB8AC3E}">
        <p14:creationId xmlns:p14="http://schemas.microsoft.com/office/powerpoint/2010/main" val="26394229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0"/>
          </p:nvPr>
        </p:nvSpPr>
        <p:spPr>
          <a:xfrm>
            <a:off x="457200" y="1806783"/>
            <a:ext cx="8229600" cy="2822366"/>
          </a:xfrm>
        </p:spPr>
        <p:txBody>
          <a:bodyPr>
            <a:noAutofit/>
          </a:bodyPr>
          <a:lstStyle/>
          <a:p>
            <a:r>
              <a:rPr lang="en-US" sz="1800" dirty="0"/>
              <a:t>Often, stipend budget resources are known long before an employee is assigned the stipend </a:t>
            </a:r>
          </a:p>
          <a:p>
            <a:r>
              <a:rPr lang="en-US" sz="1800" dirty="0"/>
              <a:t>Stipend records may eventually have HR wage record data connected to them, but they should not be budgeted along with the regular base pay included in the PCC records</a:t>
            </a:r>
          </a:p>
          <a:p>
            <a:pPr marL="342884" lvl="1" indent="-342884">
              <a:buFont typeface="Arial" panose="020B0604020202020204" pitchFamily="34" charset="0"/>
              <a:buChar char="•"/>
            </a:pPr>
            <a:r>
              <a:rPr lang="en-US" dirty="0"/>
              <a:t>WARNING: As you add a record to this section, keep in mind creating duplicate line items will cause an error in the Labor Plan File – make sure you are entering a unique combination of Variables</a:t>
            </a:r>
          </a:p>
          <a:p>
            <a:endParaRPr lang="en-US" sz="1800" dirty="0"/>
          </a:p>
          <a:p>
            <a:endParaRPr lang="en-US" sz="1800" dirty="0"/>
          </a:p>
        </p:txBody>
      </p:sp>
      <p:sp>
        <p:nvSpPr>
          <p:cNvPr id="5" name="Title 4"/>
          <p:cNvSpPr>
            <a:spLocks noGrp="1"/>
          </p:cNvSpPr>
          <p:nvPr>
            <p:ph type="title"/>
          </p:nvPr>
        </p:nvSpPr>
        <p:spPr/>
        <p:txBody>
          <a:bodyPr/>
          <a:lstStyle/>
          <a:p>
            <a:r>
              <a:rPr lang="en-US" dirty="0"/>
              <a:t>Updating STIPENDS - ONLY</a:t>
            </a:r>
          </a:p>
        </p:txBody>
      </p:sp>
      <p:sp>
        <p:nvSpPr>
          <p:cNvPr id="7" name="TextBox 6">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9/15/22</a:t>
            </a:r>
            <a:endParaRPr lang="en-US" sz="1200" dirty="0">
              <a:solidFill>
                <a:schemeClr val="bg2"/>
              </a:solidFill>
              <a:cs typeface="Calibri"/>
            </a:endParaRPr>
          </a:p>
        </p:txBody>
      </p:sp>
      <p:sp>
        <p:nvSpPr>
          <p:cNvPr id="8" name="TextBox 7">
            <a:extLst>
              <a:ext uri="{FF2B5EF4-FFF2-40B4-BE49-F238E27FC236}">
                <a16:creationId xmlns:a16="http://schemas.microsoft.com/office/drawing/2014/main" id="{43B5A705-AC07-4573-B8AF-923E1D08ABBD}"/>
              </a:ext>
            </a:extLst>
          </p:cNvPr>
          <p:cNvSpPr txBox="1"/>
          <p:nvPr/>
        </p:nvSpPr>
        <p:spPr>
          <a:xfrm>
            <a:off x="0" y="4779820"/>
            <a:ext cx="914399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dirty="0">
                <a:solidFill>
                  <a:schemeClr val="bg2"/>
                </a:solidFill>
                <a:cs typeface="Calibri"/>
              </a:rPr>
              <a:t>32</a:t>
            </a:r>
            <a:endParaRPr lang="en-US" dirty="0">
              <a:solidFill>
                <a:schemeClr val="bg2"/>
              </a:solidFill>
            </a:endParaRPr>
          </a:p>
        </p:txBody>
      </p:sp>
      <p:pic>
        <p:nvPicPr>
          <p:cNvPr id="9" name="Picture 8"/>
          <p:cNvPicPr>
            <a:picLocks noChangeAspect="1"/>
          </p:cNvPicPr>
          <p:nvPr/>
        </p:nvPicPr>
        <p:blipFill rotWithShape="1">
          <a:blip r:embed="rId2"/>
          <a:srcRect t="50487" r="23111"/>
          <a:stretch/>
        </p:blipFill>
        <p:spPr>
          <a:xfrm>
            <a:off x="2244489" y="957560"/>
            <a:ext cx="2022711" cy="710812"/>
          </a:xfrm>
          <a:prstGeom prst="rect">
            <a:avLst/>
          </a:prstGeom>
          <a:ln w="25400">
            <a:solidFill>
              <a:srgbClr val="C00000"/>
            </a:solidFill>
          </a:ln>
        </p:spPr>
      </p:pic>
      <p:pic>
        <p:nvPicPr>
          <p:cNvPr id="10" name="Content Placeholder 1"/>
          <p:cNvPicPr>
            <a:picLocks noChangeAspect="1"/>
          </p:cNvPicPr>
          <p:nvPr/>
        </p:nvPicPr>
        <p:blipFill rotWithShape="1">
          <a:blip r:embed="rId3"/>
          <a:srcRect t="51251" r="21339"/>
          <a:stretch/>
        </p:blipFill>
        <p:spPr>
          <a:xfrm>
            <a:off x="4921815" y="969822"/>
            <a:ext cx="1865065" cy="698550"/>
          </a:xfrm>
          <a:prstGeom prst="rect">
            <a:avLst/>
          </a:prstGeom>
          <a:ln w="25400">
            <a:solidFill>
              <a:srgbClr val="C00000"/>
            </a:solidFill>
          </a:ln>
        </p:spPr>
      </p:pic>
    </p:spTree>
    <p:extLst>
      <p:ext uri="{BB962C8B-B14F-4D97-AF65-F5344CB8AC3E}">
        <p14:creationId xmlns:p14="http://schemas.microsoft.com/office/powerpoint/2010/main" val="9714770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Updating STIPENDS-ONLY: GL Fields</a:t>
            </a:r>
          </a:p>
        </p:txBody>
      </p:sp>
      <p:sp>
        <p:nvSpPr>
          <p:cNvPr id="8" name="TextBox 7">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9/15/22</a:t>
            </a:r>
            <a:endParaRPr lang="en-US" sz="1200" dirty="0">
              <a:solidFill>
                <a:schemeClr val="bg2"/>
              </a:solidFill>
              <a:cs typeface="Calibri"/>
            </a:endParaRPr>
          </a:p>
        </p:txBody>
      </p:sp>
      <p:sp>
        <p:nvSpPr>
          <p:cNvPr id="9" name="TextBox 8">
            <a:extLst>
              <a:ext uri="{FF2B5EF4-FFF2-40B4-BE49-F238E27FC236}">
                <a16:creationId xmlns:a16="http://schemas.microsoft.com/office/drawing/2014/main" id="{43B5A705-AC07-4573-B8AF-923E1D08ABBD}"/>
              </a:ext>
            </a:extLst>
          </p:cNvPr>
          <p:cNvSpPr txBox="1"/>
          <p:nvPr/>
        </p:nvSpPr>
        <p:spPr>
          <a:xfrm>
            <a:off x="0" y="4779820"/>
            <a:ext cx="914399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dirty="0">
                <a:solidFill>
                  <a:schemeClr val="bg2"/>
                </a:solidFill>
                <a:cs typeface="Calibri"/>
              </a:rPr>
              <a:t>33</a:t>
            </a:r>
            <a:endParaRPr lang="en-US" dirty="0">
              <a:solidFill>
                <a:schemeClr val="bg2"/>
              </a:solidFill>
            </a:endParaRPr>
          </a:p>
        </p:txBody>
      </p:sp>
      <p:sp>
        <p:nvSpPr>
          <p:cNvPr id="11" name="Content Placeholder 5"/>
          <p:cNvSpPr txBox="1">
            <a:spLocks/>
          </p:cNvSpPr>
          <p:nvPr/>
        </p:nvSpPr>
        <p:spPr>
          <a:xfrm>
            <a:off x="457198" y="995680"/>
            <a:ext cx="5610449" cy="3778487"/>
          </a:xfrm>
          <a:prstGeom prst="rect">
            <a:avLst/>
          </a:prstGeom>
        </p:spPr>
        <p:txBody>
          <a:bodyPr>
            <a:noAutofit/>
          </a:bodyPr>
          <a:lstStyle>
            <a:lvl1pPr marL="342884" marR="0" indent="-342884" algn="l" defTabSz="914355" rtl="0" eaLnBrk="1" fontAlgn="auto" latinLnBrk="0" hangingPunct="1">
              <a:lnSpc>
                <a:spcPct val="100000"/>
              </a:lnSpc>
              <a:spcBef>
                <a:spcPct val="20000"/>
              </a:spcBef>
              <a:spcAft>
                <a:spcPts val="0"/>
              </a:spcAft>
              <a:buClr>
                <a:srgbClr val="005DA6"/>
              </a:buClr>
              <a:buSzTx/>
              <a:buFont typeface="Arial" panose="020B0604020202020204" pitchFamily="34" charset="0"/>
              <a:buChar char="•"/>
              <a:tabLst/>
              <a:defRPr sz="2000" kern="1200">
                <a:solidFill>
                  <a:schemeClr val="bg2">
                    <a:lumMod val="75000"/>
                    <a:lumOff val="25000"/>
                  </a:schemeClr>
                </a:solidFill>
                <a:latin typeface="+mn-lt"/>
                <a:ea typeface="+mn-ea"/>
                <a:cs typeface="+mn-cs"/>
              </a:defRPr>
            </a:lvl1pPr>
            <a:lvl2pPr marL="742913" marR="0" indent="-285736" algn="l" defTabSz="914355" rtl="0" eaLnBrk="1" fontAlgn="auto" latinLnBrk="0" hangingPunct="1">
              <a:lnSpc>
                <a:spcPct val="100000"/>
              </a:lnSpc>
              <a:spcBef>
                <a:spcPct val="20000"/>
              </a:spcBef>
              <a:spcAft>
                <a:spcPts val="0"/>
              </a:spcAft>
              <a:buClr>
                <a:srgbClr val="005DA6"/>
              </a:buClr>
              <a:buSzTx/>
              <a:buFont typeface="Calibri" panose="020F0502020204030204" pitchFamily="34" charset="0"/>
              <a:buChar char="−"/>
              <a:tabLst/>
              <a:defRPr sz="2000" kern="1200">
                <a:solidFill>
                  <a:schemeClr val="bg2">
                    <a:lumMod val="75000"/>
                    <a:lumOff val="25000"/>
                  </a:schemeClr>
                </a:solidFill>
                <a:latin typeface="+mn-lt"/>
                <a:ea typeface="+mn-ea"/>
                <a:cs typeface="+mn-cs"/>
              </a:defRPr>
            </a:lvl2pPr>
            <a:lvl3pPr marL="1142944" marR="0" indent="-228588" algn="l" defTabSz="914355" rtl="0" eaLnBrk="1" fontAlgn="auto" latinLnBrk="0" hangingPunct="1">
              <a:lnSpc>
                <a:spcPct val="100000"/>
              </a:lnSpc>
              <a:spcBef>
                <a:spcPct val="20000"/>
              </a:spcBef>
              <a:spcAft>
                <a:spcPts val="0"/>
              </a:spcAft>
              <a:buClr>
                <a:srgbClr val="005DA6"/>
              </a:buClr>
              <a:buSzTx/>
              <a:buFont typeface="Arial" panose="020B0604020202020204" pitchFamily="34" charset="0"/>
              <a:buChar char="•"/>
              <a:tabLst/>
              <a:defRPr sz="1800" kern="1200">
                <a:solidFill>
                  <a:schemeClr val="bg2">
                    <a:lumMod val="75000"/>
                    <a:lumOff val="25000"/>
                  </a:schemeClr>
                </a:solidFill>
                <a:latin typeface="+mn-lt"/>
                <a:ea typeface="+mn-ea"/>
                <a:cs typeface="+mn-cs"/>
              </a:defRPr>
            </a:lvl3pPr>
            <a:lvl4pPr marL="1600120" marR="0" indent="-228588" algn="l" defTabSz="914355" rtl="0" eaLnBrk="1" fontAlgn="auto" latinLnBrk="0" hangingPunct="1">
              <a:lnSpc>
                <a:spcPct val="100000"/>
              </a:lnSpc>
              <a:spcBef>
                <a:spcPct val="20000"/>
              </a:spcBef>
              <a:spcAft>
                <a:spcPts val="0"/>
              </a:spcAft>
              <a:buClr>
                <a:srgbClr val="005DA6"/>
              </a:buClr>
              <a:buSzTx/>
              <a:buFont typeface="Calibri" panose="020F0502020204030204" pitchFamily="34" charset="0"/>
              <a:buChar char="−"/>
              <a:tabLst/>
              <a:defRPr sz="1800" kern="1200">
                <a:solidFill>
                  <a:schemeClr val="bg2">
                    <a:lumMod val="75000"/>
                    <a:lumOff val="25000"/>
                  </a:schemeClr>
                </a:solidFill>
                <a:latin typeface="+mn-lt"/>
                <a:ea typeface="+mn-ea"/>
                <a:cs typeface="+mn-cs"/>
              </a:defRPr>
            </a:lvl4pPr>
            <a:lvl5pPr marL="2057297" marR="0" indent="-228588" algn="l" defTabSz="914355" rtl="0" eaLnBrk="1" fontAlgn="auto" latinLnBrk="0" hangingPunct="1">
              <a:lnSpc>
                <a:spcPct val="100000"/>
              </a:lnSpc>
              <a:spcBef>
                <a:spcPct val="20000"/>
              </a:spcBef>
              <a:spcAft>
                <a:spcPts val="0"/>
              </a:spcAft>
              <a:buClr>
                <a:srgbClr val="005DA6"/>
              </a:buClr>
              <a:buSzTx/>
              <a:buFont typeface="Calibri" panose="020F0502020204030204" pitchFamily="34" charset="0"/>
              <a:buChar char="»"/>
              <a:tabLst/>
              <a:defRPr sz="1600" kern="1200">
                <a:solidFill>
                  <a:schemeClr val="bg2">
                    <a:lumMod val="75000"/>
                    <a:lumOff val="25000"/>
                  </a:schemeClr>
                </a:solidFill>
                <a:latin typeface="+mn-lt"/>
                <a:ea typeface="+mn-ea"/>
                <a:cs typeface="+mn-cs"/>
              </a:defRPr>
            </a:lvl5pPr>
            <a:lvl6pPr marL="2514474"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Clicking on the ‘Add new record …’ button causes</a:t>
            </a:r>
            <a:br>
              <a:rPr lang="en-US" dirty="0"/>
            </a:br>
            <a:r>
              <a:rPr lang="en-US" dirty="0"/>
              <a:t>a </a:t>
            </a:r>
            <a:r>
              <a:rPr lang="en-US" dirty="0" err="1"/>
              <a:t>Calc</a:t>
            </a:r>
            <a:r>
              <a:rPr lang="en-US" dirty="0"/>
              <a:t> Method Variables popup menu to open</a:t>
            </a:r>
          </a:p>
          <a:p>
            <a:r>
              <a:rPr lang="en-US" dirty="0"/>
              <a:t>Enter a Value for each of the GL fields by double-</a:t>
            </a:r>
            <a:br>
              <a:rPr lang="en-US" dirty="0"/>
            </a:br>
            <a:r>
              <a:rPr lang="en-US" dirty="0"/>
              <a:t>clicking in the empty field box or the ‘Choose </a:t>
            </a:r>
            <a:br>
              <a:rPr lang="en-US" dirty="0"/>
            </a:br>
            <a:r>
              <a:rPr lang="en-US" dirty="0"/>
              <a:t>Value’ button to open a window of options</a:t>
            </a:r>
          </a:p>
          <a:p>
            <a:pPr lvl="1"/>
            <a:r>
              <a:rPr lang="en-US" dirty="0"/>
              <a:t>GL Fields include: Fund, Function, Activity,</a:t>
            </a:r>
            <a:br>
              <a:rPr lang="en-US" dirty="0"/>
            </a:br>
            <a:r>
              <a:rPr lang="en-US" dirty="0"/>
              <a:t>and Object</a:t>
            </a:r>
          </a:p>
          <a:p>
            <a:pPr lvl="1"/>
            <a:r>
              <a:rPr lang="en-US" dirty="0"/>
              <a:t>Click on an item to select it for the field</a:t>
            </a:r>
          </a:p>
          <a:p>
            <a:pPr lvl="1"/>
            <a:r>
              <a:rPr lang="en-US" dirty="0"/>
              <a:t>The Activity Field will be limited to those </a:t>
            </a:r>
            <a:br>
              <a:rPr lang="en-US" dirty="0"/>
            </a:br>
            <a:r>
              <a:rPr lang="en-US" dirty="0"/>
              <a:t>Activities belonging to the current SCMA </a:t>
            </a:r>
            <a:br>
              <a:rPr lang="en-US" dirty="0"/>
            </a:br>
            <a:r>
              <a:rPr lang="en-US" dirty="0"/>
              <a:t>Labor Plan File</a:t>
            </a:r>
          </a:p>
        </p:txBody>
      </p:sp>
      <p:pic>
        <p:nvPicPr>
          <p:cNvPr id="2" name="Picture 1"/>
          <p:cNvPicPr>
            <a:picLocks noChangeAspect="1"/>
          </p:cNvPicPr>
          <p:nvPr/>
        </p:nvPicPr>
        <p:blipFill rotWithShape="1">
          <a:blip r:embed="rId2"/>
          <a:srcRect b="1014"/>
          <a:stretch/>
        </p:blipFill>
        <p:spPr>
          <a:xfrm>
            <a:off x="6180122" y="1250861"/>
            <a:ext cx="2574018" cy="2746982"/>
          </a:xfrm>
          <a:prstGeom prst="rect">
            <a:avLst/>
          </a:prstGeom>
          <a:ln w="25400">
            <a:solidFill>
              <a:srgbClr val="C00000"/>
            </a:solidFill>
          </a:ln>
        </p:spPr>
      </p:pic>
      <p:sp>
        <p:nvSpPr>
          <p:cNvPr id="7" name="Oval 6"/>
          <p:cNvSpPr/>
          <p:nvPr/>
        </p:nvSpPr>
        <p:spPr>
          <a:xfrm>
            <a:off x="6180122" y="1401282"/>
            <a:ext cx="2574018" cy="1545264"/>
          </a:xfrm>
          <a:prstGeom prst="ellipse">
            <a:avLst/>
          </a:prstGeom>
          <a:noFill/>
          <a:ln w="19050">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1562958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Updating STIPENDS-ONLY: Employee and Stipend Type</a:t>
            </a:r>
          </a:p>
        </p:txBody>
      </p:sp>
      <p:sp>
        <p:nvSpPr>
          <p:cNvPr id="8" name="TextBox 7">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9/15/22</a:t>
            </a:r>
            <a:endParaRPr lang="en-US" sz="1200" dirty="0">
              <a:solidFill>
                <a:schemeClr val="bg2"/>
              </a:solidFill>
              <a:cs typeface="Calibri"/>
            </a:endParaRPr>
          </a:p>
        </p:txBody>
      </p:sp>
      <p:sp>
        <p:nvSpPr>
          <p:cNvPr id="9" name="TextBox 8">
            <a:extLst>
              <a:ext uri="{FF2B5EF4-FFF2-40B4-BE49-F238E27FC236}">
                <a16:creationId xmlns:a16="http://schemas.microsoft.com/office/drawing/2014/main" id="{43B5A705-AC07-4573-B8AF-923E1D08ABBD}"/>
              </a:ext>
            </a:extLst>
          </p:cNvPr>
          <p:cNvSpPr txBox="1"/>
          <p:nvPr/>
        </p:nvSpPr>
        <p:spPr>
          <a:xfrm>
            <a:off x="0" y="4779820"/>
            <a:ext cx="914399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dirty="0">
                <a:solidFill>
                  <a:schemeClr val="bg2"/>
                </a:solidFill>
                <a:cs typeface="Calibri"/>
              </a:rPr>
              <a:t>34</a:t>
            </a:r>
            <a:endParaRPr lang="en-US" dirty="0">
              <a:solidFill>
                <a:schemeClr val="bg2"/>
              </a:solidFill>
            </a:endParaRPr>
          </a:p>
        </p:txBody>
      </p:sp>
      <p:sp>
        <p:nvSpPr>
          <p:cNvPr id="11" name="Content Placeholder 5"/>
          <p:cNvSpPr txBox="1">
            <a:spLocks/>
          </p:cNvSpPr>
          <p:nvPr/>
        </p:nvSpPr>
        <p:spPr>
          <a:xfrm>
            <a:off x="457198" y="971108"/>
            <a:ext cx="8229602" cy="3803060"/>
          </a:xfrm>
          <a:prstGeom prst="rect">
            <a:avLst/>
          </a:prstGeom>
        </p:spPr>
        <p:txBody>
          <a:bodyPr>
            <a:noAutofit/>
          </a:bodyPr>
          <a:lstStyle>
            <a:lvl1pPr marL="342884" marR="0" indent="-342884" algn="l" defTabSz="914355" rtl="0" eaLnBrk="1" fontAlgn="auto" latinLnBrk="0" hangingPunct="1">
              <a:lnSpc>
                <a:spcPct val="100000"/>
              </a:lnSpc>
              <a:spcBef>
                <a:spcPct val="20000"/>
              </a:spcBef>
              <a:spcAft>
                <a:spcPts val="0"/>
              </a:spcAft>
              <a:buClr>
                <a:srgbClr val="005DA6"/>
              </a:buClr>
              <a:buSzTx/>
              <a:buFont typeface="Arial" panose="020B0604020202020204" pitchFamily="34" charset="0"/>
              <a:buChar char="•"/>
              <a:tabLst/>
              <a:defRPr sz="2000" kern="1200">
                <a:solidFill>
                  <a:schemeClr val="bg2">
                    <a:lumMod val="75000"/>
                    <a:lumOff val="25000"/>
                  </a:schemeClr>
                </a:solidFill>
                <a:latin typeface="+mn-lt"/>
                <a:ea typeface="+mn-ea"/>
                <a:cs typeface="+mn-cs"/>
              </a:defRPr>
            </a:lvl1pPr>
            <a:lvl2pPr marL="742913" marR="0" indent="-285736" algn="l" defTabSz="914355" rtl="0" eaLnBrk="1" fontAlgn="auto" latinLnBrk="0" hangingPunct="1">
              <a:lnSpc>
                <a:spcPct val="100000"/>
              </a:lnSpc>
              <a:spcBef>
                <a:spcPct val="20000"/>
              </a:spcBef>
              <a:spcAft>
                <a:spcPts val="0"/>
              </a:spcAft>
              <a:buClr>
                <a:srgbClr val="005DA6"/>
              </a:buClr>
              <a:buSzTx/>
              <a:buFont typeface="Calibri" panose="020F0502020204030204" pitchFamily="34" charset="0"/>
              <a:buChar char="−"/>
              <a:tabLst/>
              <a:defRPr sz="2000" kern="1200">
                <a:solidFill>
                  <a:schemeClr val="bg2">
                    <a:lumMod val="75000"/>
                    <a:lumOff val="25000"/>
                  </a:schemeClr>
                </a:solidFill>
                <a:latin typeface="+mn-lt"/>
                <a:ea typeface="+mn-ea"/>
                <a:cs typeface="+mn-cs"/>
              </a:defRPr>
            </a:lvl2pPr>
            <a:lvl3pPr marL="1142944" marR="0" indent="-228588" algn="l" defTabSz="914355" rtl="0" eaLnBrk="1" fontAlgn="auto" latinLnBrk="0" hangingPunct="1">
              <a:lnSpc>
                <a:spcPct val="100000"/>
              </a:lnSpc>
              <a:spcBef>
                <a:spcPct val="20000"/>
              </a:spcBef>
              <a:spcAft>
                <a:spcPts val="0"/>
              </a:spcAft>
              <a:buClr>
                <a:srgbClr val="005DA6"/>
              </a:buClr>
              <a:buSzTx/>
              <a:buFont typeface="Arial" panose="020B0604020202020204" pitchFamily="34" charset="0"/>
              <a:buChar char="•"/>
              <a:tabLst/>
              <a:defRPr sz="1800" kern="1200">
                <a:solidFill>
                  <a:schemeClr val="bg2">
                    <a:lumMod val="75000"/>
                    <a:lumOff val="25000"/>
                  </a:schemeClr>
                </a:solidFill>
                <a:latin typeface="+mn-lt"/>
                <a:ea typeface="+mn-ea"/>
                <a:cs typeface="+mn-cs"/>
              </a:defRPr>
            </a:lvl3pPr>
            <a:lvl4pPr marL="1600120" marR="0" indent="-228588" algn="l" defTabSz="914355" rtl="0" eaLnBrk="1" fontAlgn="auto" latinLnBrk="0" hangingPunct="1">
              <a:lnSpc>
                <a:spcPct val="100000"/>
              </a:lnSpc>
              <a:spcBef>
                <a:spcPct val="20000"/>
              </a:spcBef>
              <a:spcAft>
                <a:spcPts val="0"/>
              </a:spcAft>
              <a:buClr>
                <a:srgbClr val="005DA6"/>
              </a:buClr>
              <a:buSzTx/>
              <a:buFont typeface="Calibri" panose="020F0502020204030204" pitchFamily="34" charset="0"/>
              <a:buChar char="−"/>
              <a:tabLst/>
              <a:defRPr sz="1800" kern="1200">
                <a:solidFill>
                  <a:schemeClr val="bg2">
                    <a:lumMod val="75000"/>
                    <a:lumOff val="25000"/>
                  </a:schemeClr>
                </a:solidFill>
                <a:latin typeface="+mn-lt"/>
                <a:ea typeface="+mn-ea"/>
                <a:cs typeface="+mn-cs"/>
              </a:defRPr>
            </a:lvl4pPr>
            <a:lvl5pPr marL="2057297" marR="0" indent="-228588" algn="l" defTabSz="914355" rtl="0" eaLnBrk="1" fontAlgn="auto" latinLnBrk="0" hangingPunct="1">
              <a:lnSpc>
                <a:spcPct val="100000"/>
              </a:lnSpc>
              <a:spcBef>
                <a:spcPct val="20000"/>
              </a:spcBef>
              <a:spcAft>
                <a:spcPts val="0"/>
              </a:spcAft>
              <a:buClr>
                <a:srgbClr val="005DA6"/>
              </a:buClr>
              <a:buSzTx/>
              <a:buFont typeface="Calibri" panose="020F0502020204030204" pitchFamily="34" charset="0"/>
              <a:buChar char="»"/>
              <a:tabLst/>
              <a:defRPr sz="1600" kern="1200">
                <a:solidFill>
                  <a:schemeClr val="bg2">
                    <a:lumMod val="75000"/>
                    <a:lumOff val="25000"/>
                  </a:schemeClr>
                </a:solidFill>
                <a:latin typeface="+mn-lt"/>
                <a:ea typeface="+mn-ea"/>
                <a:cs typeface="+mn-cs"/>
              </a:defRPr>
            </a:lvl5pPr>
            <a:lvl6pPr marL="2514474"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Select the open field or ‘Choose Value’ button</a:t>
            </a:r>
            <a:br>
              <a:rPr lang="en-US" dirty="0"/>
            </a:br>
            <a:r>
              <a:rPr lang="en-US" dirty="0"/>
              <a:t>under the remaining fields to opens a popup</a:t>
            </a:r>
            <a:br>
              <a:rPr lang="en-US" dirty="0"/>
            </a:br>
            <a:r>
              <a:rPr lang="en-US" dirty="0"/>
              <a:t>window of options</a:t>
            </a:r>
          </a:p>
          <a:p>
            <a:pPr lvl="1"/>
            <a:r>
              <a:rPr lang="en-US" sz="1800" dirty="0"/>
              <a:t>Select Employee:</a:t>
            </a:r>
          </a:p>
          <a:p>
            <a:pPr lvl="2"/>
            <a:r>
              <a:rPr lang="en-US" sz="1600" dirty="0"/>
              <a:t>Select from the list of current Labor_Employee Codes</a:t>
            </a:r>
          </a:p>
          <a:p>
            <a:pPr lvl="2"/>
            <a:r>
              <a:rPr lang="en-US" sz="1600" dirty="0"/>
              <a:t>If you do not want to select a particular option, you can select the first “Default” option in the list</a:t>
            </a:r>
          </a:p>
          <a:p>
            <a:pPr lvl="1"/>
            <a:r>
              <a:rPr lang="en-US" sz="1800" dirty="0"/>
              <a:t>Stipend Type: Select either ‘Stipend’ or ‘Supplemental’</a:t>
            </a:r>
          </a:p>
          <a:p>
            <a:r>
              <a:rPr lang="en-US" dirty="0"/>
              <a:t>Remember that creating duplicate line items will cause an error in the Labor Plan File – make sure you are entering a unique combination of Variables</a:t>
            </a:r>
          </a:p>
        </p:txBody>
      </p:sp>
      <p:pic>
        <p:nvPicPr>
          <p:cNvPr id="10" name="Picture 9"/>
          <p:cNvPicPr>
            <a:picLocks noChangeAspect="1"/>
          </p:cNvPicPr>
          <p:nvPr/>
        </p:nvPicPr>
        <p:blipFill rotWithShape="1">
          <a:blip r:embed="rId2"/>
          <a:srcRect t="55053" b="1014"/>
          <a:stretch/>
        </p:blipFill>
        <p:spPr>
          <a:xfrm>
            <a:off x="6292366" y="1119963"/>
            <a:ext cx="2394434" cy="1134140"/>
          </a:xfrm>
          <a:prstGeom prst="rect">
            <a:avLst/>
          </a:prstGeom>
          <a:ln w="25400">
            <a:solidFill>
              <a:srgbClr val="C00000"/>
            </a:solidFill>
          </a:ln>
        </p:spPr>
      </p:pic>
    </p:spTree>
    <p:extLst>
      <p:ext uri="{BB962C8B-B14F-4D97-AF65-F5344CB8AC3E}">
        <p14:creationId xmlns:p14="http://schemas.microsoft.com/office/powerpoint/2010/main" val="9212207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Updating STIPENDS-ONLY (cont.)</a:t>
            </a:r>
          </a:p>
        </p:txBody>
      </p:sp>
      <p:sp>
        <p:nvSpPr>
          <p:cNvPr id="8" name="TextBox 7">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9/15/22</a:t>
            </a:r>
            <a:endParaRPr lang="en-US" sz="1200" dirty="0">
              <a:solidFill>
                <a:schemeClr val="bg2"/>
              </a:solidFill>
              <a:cs typeface="Calibri"/>
            </a:endParaRPr>
          </a:p>
        </p:txBody>
      </p:sp>
      <p:sp>
        <p:nvSpPr>
          <p:cNvPr id="9" name="TextBox 8">
            <a:extLst>
              <a:ext uri="{FF2B5EF4-FFF2-40B4-BE49-F238E27FC236}">
                <a16:creationId xmlns:a16="http://schemas.microsoft.com/office/drawing/2014/main" id="{43B5A705-AC07-4573-B8AF-923E1D08ABBD}"/>
              </a:ext>
            </a:extLst>
          </p:cNvPr>
          <p:cNvSpPr txBox="1"/>
          <p:nvPr/>
        </p:nvSpPr>
        <p:spPr>
          <a:xfrm>
            <a:off x="0" y="4779820"/>
            <a:ext cx="914399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dirty="0">
                <a:solidFill>
                  <a:schemeClr val="bg2"/>
                </a:solidFill>
                <a:cs typeface="Calibri"/>
              </a:rPr>
              <a:t>35</a:t>
            </a:r>
            <a:endParaRPr lang="en-US" dirty="0">
              <a:solidFill>
                <a:schemeClr val="bg2"/>
              </a:solidFill>
            </a:endParaRPr>
          </a:p>
        </p:txBody>
      </p:sp>
      <p:sp>
        <p:nvSpPr>
          <p:cNvPr id="10" name="Content Placeholder 5"/>
          <p:cNvSpPr txBox="1">
            <a:spLocks/>
          </p:cNvSpPr>
          <p:nvPr/>
        </p:nvSpPr>
        <p:spPr>
          <a:xfrm>
            <a:off x="457198" y="978196"/>
            <a:ext cx="8229601" cy="3795972"/>
          </a:xfrm>
          <a:prstGeom prst="rect">
            <a:avLst/>
          </a:prstGeom>
        </p:spPr>
        <p:txBody>
          <a:bodyPr>
            <a:noAutofit/>
          </a:bodyPr>
          <a:lstStyle>
            <a:lvl1pPr marL="342884" marR="0" indent="-342884" algn="l" defTabSz="914355" rtl="0" eaLnBrk="1" fontAlgn="auto" latinLnBrk="0" hangingPunct="1">
              <a:lnSpc>
                <a:spcPct val="100000"/>
              </a:lnSpc>
              <a:spcBef>
                <a:spcPct val="20000"/>
              </a:spcBef>
              <a:spcAft>
                <a:spcPts val="0"/>
              </a:spcAft>
              <a:buClr>
                <a:srgbClr val="005DA6"/>
              </a:buClr>
              <a:buSzTx/>
              <a:buFont typeface="Arial" panose="020B0604020202020204" pitchFamily="34" charset="0"/>
              <a:buChar char="•"/>
              <a:tabLst/>
              <a:defRPr sz="2000" kern="1200">
                <a:solidFill>
                  <a:schemeClr val="bg2">
                    <a:lumMod val="75000"/>
                    <a:lumOff val="25000"/>
                  </a:schemeClr>
                </a:solidFill>
                <a:latin typeface="+mn-lt"/>
                <a:ea typeface="+mn-ea"/>
                <a:cs typeface="+mn-cs"/>
              </a:defRPr>
            </a:lvl1pPr>
            <a:lvl2pPr marL="742913" marR="0" indent="-285736" algn="l" defTabSz="914355" rtl="0" eaLnBrk="1" fontAlgn="auto" latinLnBrk="0" hangingPunct="1">
              <a:lnSpc>
                <a:spcPct val="100000"/>
              </a:lnSpc>
              <a:spcBef>
                <a:spcPct val="20000"/>
              </a:spcBef>
              <a:spcAft>
                <a:spcPts val="0"/>
              </a:spcAft>
              <a:buClr>
                <a:srgbClr val="005DA6"/>
              </a:buClr>
              <a:buSzTx/>
              <a:buFont typeface="Calibri" panose="020F0502020204030204" pitchFamily="34" charset="0"/>
              <a:buChar char="−"/>
              <a:tabLst/>
              <a:defRPr sz="2000" kern="1200">
                <a:solidFill>
                  <a:schemeClr val="bg2">
                    <a:lumMod val="75000"/>
                    <a:lumOff val="25000"/>
                  </a:schemeClr>
                </a:solidFill>
                <a:latin typeface="+mn-lt"/>
                <a:ea typeface="+mn-ea"/>
                <a:cs typeface="+mn-cs"/>
              </a:defRPr>
            </a:lvl2pPr>
            <a:lvl3pPr marL="1142944" marR="0" indent="-228588" algn="l" defTabSz="914355" rtl="0" eaLnBrk="1" fontAlgn="auto" latinLnBrk="0" hangingPunct="1">
              <a:lnSpc>
                <a:spcPct val="100000"/>
              </a:lnSpc>
              <a:spcBef>
                <a:spcPct val="20000"/>
              </a:spcBef>
              <a:spcAft>
                <a:spcPts val="0"/>
              </a:spcAft>
              <a:buClr>
                <a:srgbClr val="005DA6"/>
              </a:buClr>
              <a:buSzTx/>
              <a:buFont typeface="Arial" panose="020B0604020202020204" pitchFamily="34" charset="0"/>
              <a:buChar char="•"/>
              <a:tabLst/>
              <a:defRPr sz="1800" kern="1200">
                <a:solidFill>
                  <a:schemeClr val="bg2">
                    <a:lumMod val="75000"/>
                    <a:lumOff val="25000"/>
                  </a:schemeClr>
                </a:solidFill>
                <a:latin typeface="+mn-lt"/>
                <a:ea typeface="+mn-ea"/>
                <a:cs typeface="+mn-cs"/>
              </a:defRPr>
            </a:lvl3pPr>
            <a:lvl4pPr marL="1600120" marR="0" indent="-228588" algn="l" defTabSz="914355" rtl="0" eaLnBrk="1" fontAlgn="auto" latinLnBrk="0" hangingPunct="1">
              <a:lnSpc>
                <a:spcPct val="100000"/>
              </a:lnSpc>
              <a:spcBef>
                <a:spcPct val="20000"/>
              </a:spcBef>
              <a:spcAft>
                <a:spcPts val="0"/>
              </a:spcAft>
              <a:buClr>
                <a:srgbClr val="005DA6"/>
              </a:buClr>
              <a:buSzTx/>
              <a:buFont typeface="Calibri" panose="020F0502020204030204" pitchFamily="34" charset="0"/>
              <a:buChar char="−"/>
              <a:tabLst/>
              <a:defRPr sz="1800" kern="1200">
                <a:solidFill>
                  <a:schemeClr val="bg2">
                    <a:lumMod val="75000"/>
                    <a:lumOff val="25000"/>
                  </a:schemeClr>
                </a:solidFill>
                <a:latin typeface="+mn-lt"/>
                <a:ea typeface="+mn-ea"/>
                <a:cs typeface="+mn-cs"/>
              </a:defRPr>
            </a:lvl4pPr>
            <a:lvl5pPr marL="2057297" marR="0" indent="-228588" algn="l" defTabSz="914355" rtl="0" eaLnBrk="1" fontAlgn="auto" latinLnBrk="0" hangingPunct="1">
              <a:lnSpc>
                <a:spcPct val="100000"/>
              </a:lnSpc>
              <a:spcBef>
                <a:spcPct val="20000"/>
              </a:spcBef>
              <a:spcAft>
                <a:spcPts val="0"/>
              </a:spcAft>
              <a:buClr>
                <a:srgbClr val="005DA6"/>
              </a:buClr>
              <a:buSzTx/>
              <a:buFont typeface="Calibri" panose="020F0502020204030204" pitchFamily="34" charset="0"/>
              <a:buChar char="»"/>
              <a:tabLst/>
              <a:defRPr sz="1600" kern="1200">
                <a:solidFill>
                  <a:schemeClr val="bg2">
                    <a:lumMod val="75000"/>
                    <a:lumOff val="25000"/>
                  </a:schemeClr>
                </a:solidFill>
                <a:latin typeface="+mn-lt"/>
                <a:ea typeface="+mn-ea"/>
                <a:cs typeface="+mn-cs"/>
              </a:defRPr>
            </a:lvl5pPr>
            <a:lvl6pPr marL="2514474"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Once you have approved the ‘</a:t>
            </a:r>
            <a:r>
              <a:rPr lang="en-US" dirty="0" err="1"/>
              <a:t>Calc</a:t>
            </a:r>
            <a:r>
              <a:rPr lang="en-US" dirty="0"/>
              <a:t> Method Variables’ selections, a new line of information will be added to the STIPENDS ONLY section of the Labor Plan File</a:t>
            </a:r>
          </a:p>
          <a:p>
            <a:r>
              <a:rPr lang="en-US" dirty="0"/>
              <a:t>Only cells highlighted in blue in the record can be altered by the user:</a:t>
            </a:r>
          </a:p>
          <a:p>
            <a:pPr lvl="1"/>
            <a:r>
              <a:rPr lang="en-US" sz="1800" dirty="0"/>
              <a:t>Users cannot make updates to the General, Foundation, or HR sections of the PCC record</a:t>
            </a:r>
          </a:p>
          <a:p>
            <a:pPr lvl="1"/>
            <a:r>
              <a:rPr lang="en-US" sz="1800" dirty="0"/>
              <a:t>Depending on the budget cycle, users can make updates to the ‘Current Year’ and ‘Plan for [Upcoming Fiscal Year] Base Budget’ sections of the PCC Record</a:t>
            </a:r>
          </a:p>
        </p:txBody>
      </p:sp>
      <p:sp>
        <p:nvSpPr>
          <p:cNvPr id="4" name="TextBox 3"/>
          <p:cNvSpPr txBox="1"/>
          <p:nvPr/>
        </p:nvSpPr>
        <p:spPr>
          <a:xfrm>
            <a:off x="545805" y="3690726"/>
            <a:ext cx="942753" cy="954107"/>
          </a:xfrm>
          <a:prstGeom prst="rect">
            <a:avLst/>
          </a:prstGeom>
          <a:noFill/>
        </p:spPr>
        <p:txBody>
          <a:bodyPr wrap="square" rtlCol="0">
            <a:spAutoFit/>
          </a:bodyPr>
          <a:lstStyle/>
          <a:p>
            <a:r>
              <a:rPr lang="en-US" sz="1400" dirty="0">
                <a:solidFill>
                  <a:srgbClr val="FF0000"/>
                </a:solidFill>
              </a:rPr>
              <a:t>General section: Not open for edit</a:t>
            </a:r>
          </a:p>
        </p:txBody>
      </p:sp>
      <p:cxnSp>
        <p:nvCxnSpPr>
          <p:cNvPr id="7" name="Straight Arrow Connector 6"/>
          <p:cNvCxnSpPr/>
          <p:nvPr/>
        </p:nvCxnSpPr>
        <p:spPr>
          <a:xfrm>
            <a:off x="1268819" y="4060058"/>
            <a:ext cx="368595" cy="0"/>
          </a:xfrm>
          <a:prstGeom prst="straightConnector1">
            <a:avLst/>
          </a:prstGeom>
          <a:ln w="12700" cmpd="sng">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7813987" y="3572540"/>
            <a:ext cx="1074832" cy="1169551"/>
          </a:xfrm>
          <a:prstGeom prst="rect">
            <a:avLst/>
          </a:prstGeom>
          <a:noFill/>
        </p:spPr>
        <p:txBody>
          <a:bodyPr wrap="square" rtlCol="0">
            <a:spAutoFit/>
          </a:bodyPr>
          <a:lstStyle/>
          <a:p>
            <a:r>
              <a:rPr lang="en-US" sz="1400" dirty="0">
                <a:solidFill>
                  <a:srgbClr val="FF0000"/>
                </a:solidFill>
              </a:rPr>
              <a:t>Plan for … section: Blue cells are open for edit</a:t>
            </a:r>
          </a:p>
        </p:txBody>
      </p:sp>
      <p:cxnSp>
        <p:nvCxnSpPr>
          <p:cNvPr id="14" name="Straight Arrow Connector 13"/>
          <p:cNvCxnSpPr/>
          <p:nvPr/>
        </p:nvCxnSpPr>
        <p:spPr>
          <a:xfrm flipH="1">
            <a:off x="7449879" y="3941135"/>
            <a:ext cx="364107" cy="0"/>
          </a:xfrm>
          <a:prstGeom prst="straightConnector1">
            <a:avLst/>
          </a:prstGeom>
          <a:ln w="12700" cmpd="sng">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pic>
        <p:nvPicPr>
          <p:cNvPr id="13" name="Picture 12">
            <a:extLst>
              <a:ext uri="{FF2B5EF4-FFF2-40B4-BE49-F238E27FC236}">
                <a16:creationId xmlns:a16="http://schemas.microsoft.com/office/drawing/2014/main" id="{98AEC719-005E-45BD-8F78-16CB1744B28E}"/>
              </a:ext>
            </a:extLst>
          </p:cNvPr>
          <p:cNvPicPr>
            <a:picLocks noChangeAspect="1"/>
          </p:cNvPicPr>
          <p:nvPr/>
        </p:nvPicPr>
        <p:blipFill rotWithShape="1">
          <a:blip r:embed="rId2"/>
          <a:srcRect t="13828"/>
          <a:stretch/>
        </p:blipFill>
        <p:spPr>
          <a:xfrm>
            <a:off x="1818167" y="3599333"/>
            <a:ext cx="5429691" cy="1136891"/>
          </a:xfrm>
          <a:prstGeom prst="rect">
            <a:avLst/>
          </a:prstGeom>
          <a:ln w="25400">
            <a:solidFill>
              <a:srgbClr val="C00000"/>
            </a:solidFill>
          </a:ln>
        </p:spPr>
      </p:pic>
    </p:spTree>
    <p:extLst>
      <p:ext uri="{BB962C8B-B14F-4D97-AF65-F5344CB8AC3E}">
        <p14:creationId xmlns:p14="http://schemas.microsoft.com/office/powerpoint/2010/main" val="25598430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wrap="none"/>
          <a:lstStyle/>
          <a:p>
            <a:pPr>
              <a:spcBef>
                <a:spcPts val="624"/>
              </a:spcBef>
            </a:pPr>
            <a:r>
              <a:rPr lang="en-US" dirty="0"/>
              <a:t>5. How Do I Update the ‘Plan</a:t>
            </a:r>
            <a:br>
              <a:rPr lang="en-US" dirty="0"/>
            </a:br>
            <a:r>
              <a:rPr lang="en-US" dirty="0"/>
              <a:t>for [Upcoming Fiscal Year] </a:t>
            </a:r>
            <a:br>
              <a:rPr lang="en-US" dirty="0"/>
            </a:br>
            <a:r>
              <a:rPr lang="en-US" dirty="0"/>
              <a:t>Base Budget’ Section?</a:t>
            </a:r>
          </a:p>
          <a:p>
            <a:pPr>
              <a:spcBef>
                <a:spcPts val="624"/>
              </a:spcBef>
            </a:pPr>
            <a:endParaRPr lang="en-US" dirty="0"/>
          </a:p>
        </p:txBody>
      </p:sp>
      <p:sp>
        <p:nvSpPr>
          <p:cNvPr id="3" name="TextBox 2">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9/15/22</a:t>
            </a:r>
            <a:endParaRPr lang="en-US" sz="1200" dirty="0">
              <a:solidFill>
                <a:schemeClr val="bg2"/>
              </a:solidFill>
              <a:cs typeface="Calibri"/>
            </a:endParaRPr>
          </a:p>
        </p:txBody>
      </p:sp>
      <p:sp>
        <p:nvSpPr>
          <p:cNvPr id="4" name="TextBox 3">
            <a:extLst>
              <a:ext uri="{FF2B5EF4-FFF2-40B4-BE49-F238E27FC236}">
                <a16:creationId xmlns:a16="http://schemas.microsoft.com/office/drawing/2014/main" id="{43B5A705-AC07-4573-B8AF-923E1D08ABBD}"/>
              </a:ext>
            </a:extLst>
          </p:cNvPr>
          <p:cNvSpPr txBox="1"/>
          <p:nvPr/>
        </p:nvSpPr>
        <p:spPr>
          <a:xfrm>
            <a:off x="0" y="4779820"/>
            <a:ext cx="914399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dirty="0">
                <a:solidFill>
                  <a:schemeClr val="bg2"/>
                </a:solidFill>
                <a:cs typeface="Calibri"/>
              </a:rPr>
              <a:t>36</a:t>
            </a:r>
            <a:endParaRPr lang="en-US" dirty="0">
              <a:solidFill>
                <a:schemeClr val="bg2"/>
              </a:solidFill>
            </a:endParaRPr>
          </a:p>
        </p:txBody>
      </p:sp>
    </p:spTree>
    <p:extLst>
      <p:ext uri="{BB962C8B-B14F-4D97-AF65-F5344CB8AC3E}">
        <p14:creationId xmlns:p14="http://schemas.microsoft.com/office/powerpoint/2010/main" val="2273740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wrap="none"/>
          <a:lstStyle/>
          <a:p>
            <a:pPr>
              <a:spcBef>
                <a:spcPts val="624"/>
              </a:spcBef>
            </a:pPr>
            <a:r>
              <a:rPr lang="en-US" dirty="0"/>
              <a:t>5.a How Do I Update the ‘Plan</a:t>
            </a:r>
            <a:br>
              <a:rPr lang="en-US" dirty="0"/>
            </a:br>
            <a:r>
              <a:rPr lang="en-US" dirty="0"/>
              <a:t>for [Upcoming Fiscal Year] </a:t>
            </a:r>
            <a:br>
              <a:rPr lang="en-US" dirty="0"/>
            </a:br>
            <a:r>
              <a:rPr lang="en-US" dirty="0"/>
              <a:t>Base Budget’ Section?</a:t>
            </a:r>
          </a:p>
          <a:p>
            <a:pPr>
              <a:spcBef>
                <a:spcPts val="624"/>
              </a:spcBef>
            </a:pPr>
            <a:endParaRPr lang="en-US" dirty="0"/>
          </a:p>
          <a:p>
            <a:pPr>
              <a:spcBef>
                <a:spcPts val="624"/>
              </a:spcBef>
            </a:pPr>
            <a:r>
              <a:rPr lang="en-US" dirty="0">
                <a:sym typeface="Wingdings" panose="05000000000000000000" pitchFamily="2" charset="2"/>
              </a:rPr>
              <a:t> Updating PCC Records</a:t>
            </a:r>
            <a:endParaRPr lang="en-US" dirty="0"/>
          </a:p>
          <a:p>
            <a:pPr>
              <a:spcBef>
                <a:spcPts val="624"/>
              </a:spcBef>
            </a:pPr>
            <a:endParaRPr lang="en-US" dirty="0"/>
          </a:p>
        </p:txBody>
      </p:sp>
      <p:sp>
        <p:nvSpPr>
          <p:cNvPr id="3" name="TextBox 2">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9/15/22</a:t>
            </a:r>
            <a:endParaRPr lang="en-US" sz="1200" dirty="0">
              <a:solidFill>
                <a:schemeClr val="bg2"/>
              </a:solidFill>
              <a:cs typeface="Calibri"/>
            </a:endParaRPr>
          </a:p>
        </p:txBody>
      </p:sp>
      <p:sp>
        <p:nvSpPr>
          <p:cNvPr id="4" name="TextBox 3">
            <a:extLst>
              <a:ext uri="{FF2B5EF4-FFF2-40B4-BE49-F238E27FC236}">
                <a16:creationId xmlns:a16="http://schemas.microsoft.com/office/drawing/2014/main" id="{43B5A705-AC07-4573-B8AF-923E1D08ABBD}"/>
              </a:ext>
            </a:extLst>
          </p:cNvPr>
          <p:cNvSpPr txBox="1"/>
          <p:nvPr/>
        </p:nvSpPr>
        <p:spPr>
          <a:xfrm>
            <a:off x="0" y="4779820"/>
            <a:ext cx="914399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dirty="0">
                <a:solidFill>
                  <a:schemeClr val="bg2"/>
                </a:solidFill>
                <a:cs typeface="Calibri"/>
              </a:rPr>
              <a:t>37</a:t>
            </a:r>
            <a:endParaRPr lang="en-US" dirty="0">
              <a:solidFill>
                <a:schemeClr val="bg2"/>
              </a:solidFill>
            </a:endParaRPr>
          </a:p>
        </p:txBody>
      </p:sp>
    </p:spTree>
    <p:extLst>
      <p:ext uri="{BB962C8B-B14F-4D97-AF65-F5344CB8AC3E}">
        <p14:creationId xmlns:p14="http://schemas.microsoft.com/office/powerpoint/2010/main" val="2408697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0"/>
          </p:nvPr>
        </p:nvSpPr>
        <p:spPr>
          <a:xfrm>
            <a:off x="457200" y="2242361"/>
            <a:ext cx="8229600" cy="2386789"/>
          </a:xfrm>
        </p:spPr>
        <p:txBody>
          <a:bodyPr>
            <a:noAutofit/>
          </a:bodyPr>
          <a:lstStyle/>
          <a:p>
            <a:r>
              <a:rPr lang="en-US" dirty="0"/>
              <a:t>This section can be edited by users as indicated by the blue highlighted cells in the line items</a:t>
            </a:r>
          </a:p>
          <a:p>
            <a:r>
              <a:rPr lang="en-US" dirty="0"/>
              <a:t>When Labor Plan Files are rolled forward in a new fiscal year, this Plan data becomes the Foundational data in the new files</a:t>
            </a:r>
          </a:p>
          <a:p>
            <a:r>
              <a:rPr lang="en-US" dirty="0"/>
              <a:t>The UBO will work with SCMA Financial Managers at the beginning of the fiscal year and in the fall to ensure this section of data is updated to align with base budget data available in Colleague</a:t>
            </a:r>
          </a:p>
        </p:txBody>
      </p:sp>
      <p:sp>
        <p:nvSpPr>
          <p:cNvPr id="5" name="Title 4"/>
          <p:cNvSpPr>
            <a:spLocks noGrp="1"/>
          </p:cNvSpPr>
          <p:nvPr>
            <p:ph type="title"/>
          </p:nvPr>
        </p:nvSpPr>
        <p:spPr/>
        <p:txBody>
          <a:bodyPr/>
          <a:lstStyle/>
          <a:p>
            <a:r>
              <a:rPr lang="en-US" dirty="0"/>
              <a:t>Plan for [Next Fiscal Year] Base Budget</a:t>
            </a:r>
          </a:p>
        </p:txBody>
      </p:sp>
      <p:sp>
        <p:nvSpPr>
          <p:cNvPr id="7" name="TextBox 6">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9/15/22</a:t>
            </a:r>
            <a:endParaRPr lang="en-US" sz="1200" dirty="0">
              <a:solidFill>
                <a:schemeClr val="bg2"/>
              </a:solidFill>
              <a:cs typeface="Calibri"/>
            </a:endParaRPr>
          </a:p>
        </p:txBody>
      </p:sp>
      <p:sp>
        <p:nvSpPr>
          <p:cNvPr id="9" name="TextBox 8">
            <a:extLst>
              <a:ext uri="{FF2B5EF4-FFF2-40B4-BE49-F238E27FC236}">
                <a16:creationId xmlns:a16="http://schemas.microsoft.com/office/drawing/2014/main" id="{43B5A705-AC07-4573-B8AF-923E1D08ABBD}"/>
              </a:ext>
            </a:extLst>
          </p:cNvPr>
          <p:cNvSpPr txBox="1"/>
          <p:nvPr/>
        </p:nvSpPr>
        <p:spPr>
          <a:xfrm>
            <a:off x="0" y="4779820"/>
            <a:ext cx="914399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dirty="0">
                <a:solidFill>
                  <a:schemeClr val="bg2"/>
                </a:solidFill>
                <a:cs typeface="Calibri"/>
              </a:rPr>
              <a:t>38</a:t>
            </a:r>
            <a:endParaRPr lang="en-US" dirty="0">
              <a:solidFill>
                <a:schemeClr val="bg2"/>
              </a:solidFill>
            </a:endParaRPr>
          </a:p>
        </p:txBody>
      </p:sp>
      <p:sp>
        <p:nvSpPr>
          <p:cNvPr id="4" name="TextBox 3"/>
          <p:cNvSpPr txBox="1"/>
          <p:nvPr/>
        </p:nvSpPr>
        <p:spPr>
          <a:xfrm>
            <a:off x="3749749" y="1878681"/>
            <a:ext cx="3437861" cy="276999"/>
          </a:xfrm>
          <a:prstGeom prst="rect">
            <a:avLst/>
          </a:prstGeom>
          <a:noFill/>
        </p:spPr>
        <p:txBody>
          <a:bodyPr wrap="square" rtlCol="0">
            <a:spAutoFit/>
          </a:bodyPr>
          <a:lstStyle/>
          <a:p>
            <a:r>
              <a:rPr lang="en-US" sz="1200" dirty="0">
                <a:solidFill>
                  <a:srgbClr val="C00000"/>
                </a:solidFill>
              </a:rPr>
              <a:t>[Next Fiscal Year] in this example is FY21</a:t>
            </a:r>
          </a:p>
        </p:txBody>
      </p:sp>
      <p:cxnSp>
        <p:nvCxnSpPr>
          <p:cNvPr id="11" name="Straight Arrow Connector 10"/>
          <p:cNvCxnSpPr/>
          <p:nvPr/>
        </p:nvCxnSpPr>
        <p:spPr>
          <a:xfrm flipH="1" flipV="1">
            <a:off x="3466214" y="1507861"/>
            <a:ext cx="283535" cy="590971"/>
          </a:xfrm>
          <a:prstGeom prst="straightConnector1">
            <a:avLst/>
          </a:prstGeom>
          <a:ln w="12700" cmpd="sng">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pic>
        <p:nvPicPr>
          <p:cNvPr id="8" name="Picture 7" descr="A picture containing text&#10;&#10;Description automatically generated">
            <a:extLst>
              <a:ext uri="{FF2B5EF4-FFF2-40B4-BE49-F238E27FC236}">
                <a16:creationId xmlns:a16="http://schemas.microsoft.com/office/drawing/2014/main" id="{A620BE1D-383D-4807-B3B8-10E4298482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7899" y="857513"/>
            <a:ext cx="4648200" cy="619125"/>
          </a:xfrm>
          <a:prstGeom prst="rect">
            <a:avLst/>
          </a:prstGeom>
        </p:spPr>
      </p:pic>
    </p:spTree>
    <p:extLst>
      <p:ext uri="{BB962C8B-B14F-4D97-AF65-F5344CB8AC3E}">
        <p14:creationId xmlns:p14="http://schemas.microsoft.com/office/powerpoint/2010/main" val="20901902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914399" y="987867"/>
            <a:ext cx="7315200" cy="1195751"/>
          </a:xfrm>
          <a:prstGeom prst="rect">
            <a:avLst/>
          </a:prstGeom>
          <a:ln w="25400">
            <a:solidFill>
              <a:srgbClr val="C00000"/>
            </a:solidFill>
          </a:ln>
        </p:spPr>
      </p:pic>
      <p:sp>
        <p:nvSpPr>
          <p:cNvPr id="5" name="Title 4"/>
          <p:cNvSpPr>
            <a:spLocks noGrp="1"/>
          </p:cNvSpPr>
          <p:nvPr>
            <p:ph type="title"/>
          </p:nvPr>
        </p:nvSpPr>
        <p:spPr/>
        <p:txBody>
          <a:bodyPr/>
          <a:lstStyle/>
          <a:p>
            <a:r>
              <a:rPr lang="en-US" dirty="0"/>
              <a:t>Editing Planning Data for PCCs</a:t>
            </a:r>
          </a:p>
        </p:txBody>
      </p:sp>
      <p:sp>
        <p:nvSpPr>
          <p:cNvPr id="9" name="TextBox 8">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9/15/22</a:t>
            </a:r>
            <a:endParaRPr lang="en-US" sz="1200" dirty="0">
              <a:solidFill>
                <a:schemeClr val="bg2"/>
              </a:solidFill>
              <a:cs typeface="Calibri"/>
            </a:endParaRPr>
          </a:p>
        </p:txBody>
      </p:sp>
      <p:sp>
        <p:nvSpPr>
          <p:cNvPr id="10" name="TextBox 9">
            <a:extLst>
              <a:ext uri="{FF2B5EF4-FFF2-40B4-BE49-F238E27FC236}">
                <a16:creationId xmlns:a16="http://schemas.microsoft.com/office/drawing/2014/main" id="{43B5A705-AC07-4573-B8AF-923E1D08ABBD}"/>
              </a:ext>
            </a:extLst>
          </p:cNvPr>
          <p:cNvSpPr txBox="1"/>
          <p:nvPr/>
        </p:nvSpPr>
        <p:spPr>
          <a:xfrm>
            <a:off x="0" y="4779820"/>
            <a:ext cx="914399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dirty="0">
                <a:solidFill>
                  <a:schemeClr val="bg2"/>
                </a:solidFill>
                <a:cs typeface="Calibri"/>
              </a:rPr>
              <a:t>39</a:t>
            </a:r>
            <a:endParaRPr lang="en-US" dirty="0">
              <a:solidFill>
                <a:schemeClr val="bg2"/>
              </a:solidFill>
            </a:endParaRPr>
          </a:p>
        </p:txBody>
      </p:sp>
      <p:sp>
        <p:nvSpPr>
          <p:cNvPr id="13" name="TextBox 12"/>
          <p:cNvSpPr txBox="1"/>
          <p:nvPr/>
        </p:nvSpPr>
        <p:spPr>
          <a:xfrm>
            <a:off x="1134140" y="1467293"/>
            <a:ext cx="999460" cy="91440"/>
          </a:xfrm>
          <a:prstGeom prst="rect">
            <a:avLst/>
          </a:prstGeom>
          <a:solidFill>
            <a:schemeClr val="bg2"/>
          </a:solidFill>
        </p:spPr>
        <p:txBody>
          <a:bodyPr wrap="square" rtlCol="0">
            <a:spAutoFit/>
          </a:bodyPr>
          <a:lstStyle/>
          <a:p>
            <a:r>
              <a:rPr lang="en-US" sz="800" dirty="0"/>
              <a:t> </a:t>
            </a:r>
          </a:p>
        </p:txBody>
      </p:sp>
      <p:sp>
        <p:nvSpPr>
          <p:cNvPr id="14" name="TextBox 13"/>
          <p:cNvSpPr txBox="1"/>
          <p:nvPr/>
        </p:nvSpPr>
        <p:spPr>
          <a:xfrm>
            <a:off x="1286540" y="1619692"/>
            <a:ext cx="1796902" cy="91440"/>
          </a:xfrm>
          <a:prstGeom prst="rect">
            <a:avLst/>
          </a:prstGeom>
          <a:solidFill>
            <a:schemeClr val="bg2"/>
          </a:solidFill>
        </p:spPr>
        <p:txBody>
          <a:bodyPr wrap="square" rtlCol="0">
            <a:spAutoFit/>
          </a:bodyPr>
          <a:lstStyle/>
          <a:p>
            <a:r>
              <a:rPr lang="en-US" sz="800" dirty="0"/>
              <a:t> </a:t>
            </a:r>
          </a:p>
        </p:txBody>
      </p:sp>
      <p:sp>
        <p:nvSpPr>
          <p:cNvPr id="15" name="TextBox 14"/>
          <p:cNvSpPr txBox="1"/>
          <p:nvPr/>
        </p:nvSpPr>
        <p:spPr>
          <a:xfrm>
            <a:off x="1286540" y="1619693"/>
            <a:ext cx="999460" cy="91440"/>
          </a:xfrm>
          <a:prstGeom prst="rect">
            <a:avLst/>
          </a:prstGeom>
          <a:solidFill>
            <a:schemeClr val="bg2"/>
          </a:solidFill>
        </p:spPr>
        <p:txBody>
          <a:bodyPr wrap="square" rtlCol="0">
            <a:spAutoFit/>
          </a:bodyPr>
          <a:lstStyle/>
          <a:p>
            <a:r>
              <a:rPr lang="en-US" sz="800" dirty="0"/>
              <a:t> </a:t>
            </a:r>
          </a:p>
        </p:txBody>
      </p:sp>
      <p:sp>
        <p:nvSpPr>
          <p:cNvPr id="16" name="TextBox 15"/>
          <p:cNvSpPr txBox="1"/>
          <p:nvPr/>
        </p:nvSpPr>
        <p:spPr>
          <a:xfrm>
            <a:off x="2497354" y="1742670"/>
            <a:ext cx="472674" cy="182880"/>
          </a:xfrm>
          <a:prstGeom prst="rect">
            <a:avLst/>
          </a:prstGeom>
          <a:solidFill>
            <a:schemeClr val="bg2"/>
          </a:solidFill>
        </p:spPr>
        <p:txBody>
          <a:bodyPr wrap="square" rtlCol="0">
            <a:spAutoFit/>
          </a:bodyPr>
          <a:lstStyle/>
          <a:p>
            <a:r>
              <a:rPr lang="en-US" sz="800" dirty="0"/>
              <a:t> </a:t>
            </a:r>
          </a:p>
        </p:txBody>
      </p:sp>
      <p:sp>
        <p:nvSpPr>
          <p:cNvPr id="17" name="Content Placeholder 5"/>
          <p:cNvSpPr>
            <a:spLocks noGrp="1"/>
          </p:cNvSpPr>
          <p:nvPr>
            <p:ph idx="10"/>
          </p:nvPr>
        </p:nvSpPr>
        <p:spPr>
          <a:xfrm>
            <a:off x="457200" y="2751455"/>
            <a:ext cx="8229600" cy="1877696"/>
          </a:xfrm>
        </p:spPr>
        <p:txBody>
          <a:bodyPr>
            <a:noAutofit/>
          </a:bodyPr>
          <a:lstStyle/>
          <a:p>
            <a:pPr marL="457200" indent="-457200">
              <a:buFont typeface="+mj-lt"/>
              <a:buAutoNum type="arabicPeriod"/>
            </a:pPr>
            <a:r>
              <a:rPr lang="en-US" dirty="0"/>
              <a:t>Grey Line: The total of all Employee-Position record data available for the individual PCC (not available for user edit)</a:t>
            </a:r>
          </a:p>
          <a:p>
            <a:pPr marL="457200" indent="-457200">
              <a:buFont typeface="+mj-lt"/>
              <a:buAutoNum type="arabicPeriod"/>
            </a:pPr>
            <a:r>
              <a:rPr lang="en-US" dirty="0"/>
              <a:t>Light Grey Line: The Total of all distribution data available for the Employee-Position Record (not available for user edit)</a:t>
            </a:r>
          </a:p>
          <a:p>
            <a:pPr marL="457200" indent="-457200">
              <a:buFont typeface="+mj-lt"/>
              <a:buAutoNum type="arabicPeriod"/>
            </a:pPr>
            <a:r>
              <a:rPr lang="en-US" dirty="0"/>
              <a:t>Lines with Blue and Green cells: Users can input GL and budget specific data for each GL distribution line of an Employee Position Record</a:t>
            </a:r>
          </a:p>
        </p:txBody>
      </p:sp>
      <p:sp>
        <p:nvSpPr>
          <p:cNvPr id="18" name="TextBox 17"/>
          <p:cNvSpPr txBox="1"/>
          <p:nvPr/>
        </p:nvSpPr>
        <p:spPr>
          <a:xfrm flipH="1">
            <a:off x="3455583" y="1394561"/>
            <a:ext cx="134679" cy="246221"/>
          </a:xfrm>
          <a:prstGeom prst="rect">
            <a:avLst/>
          </a:prstGeom>
          <a:noFill/>
        </p:spPr>
        <p:txBody>
          <a:bodyPr wrap="square" rtlCol="0">
            <a:spAutoFit/>
          </a:bodyPr>
          <a:lstStyle/>
          <a:p>
            <a:r>
              <a:rPr lang="en-US" sz="1000" b="1" dirty="0">
                <a:solidFill>
                  <a:srgbClr val="C00000"/>
                </a:solidFill>
              </a:rPr>
              <a:t>1</a:t>
            </a:r>
          </a:p>
        </p:txBody>
      </p:sp>
      <p:sp>
        <p:nvSpPr>
          <p:cNvPr id="19" name="TextBox 18"/>
          <p:cNvSpPr txBox="1"/>
          <p:nvPr/>
        </p:nvSpPr>
        <p:spPr>
          <a:xfrm flipH="1">
            <a:off x="3455583" y="1523023"/>
            <a:ext cx="134679" cy="246221"/>
          </a:xfrm>
          <a:prstGeom prst="rect">
            <a:avLst/>
          </a:prstGeom>
          <a:noFill/>
        </p:spPr>
        <p:txBody>
          <a:bodyPr wrap="square" rtlCol="0">
            <a:spAutoFit/>
          </a:bodyPr>
          <a:lstStyle/>
          <a:p>
            <a:r>
              <a:rPr lang="en-US" sz="1000" b="1" dirty="0">
                <a:solidFill>
                  <a:srgbClr val="C00000"/>
                </a:solidFill>
              </a:rPr>
              <a:t>2</a:t>
            </a:r>
          </a:p>
        </p:txBody>
      </p:sp>
      <p:sp>
        <p:nvSpPr>
          <p:cNvPr id="20" name="TextBox 19"/>
          <p:cNvSpPr txBox="1"/>
          <p:nvPr/>
        </p:nvSpPr>
        <p:spPr>
          <a:xfrm flipH="1">
            <a:off x="3455582" y="1704876"/>
            <a:ext cx="134679" cy="246221"/>
          </a:xfrm>
          <a:prstGeom prst="rect">
            <a:avLst/>
          </a:prstGeom>
          <a:noFill/>
        </p:spPr>
        <p:txBody>
          <a:bodyPr wrap="square" rtlCol="0">
            <a:spAutoFit/>
          </a:bodyPr>
          <a:lstStyle/>
          <a:p>
            <a:r>
              <a:rPr lang="en-US" sz="1000" b="1" dirty="0">
                <a:solidFill>
                  <a:srgbClr val="C00000"/>
                </a:solidFill>
              </a:rPr>
              <a:t>3</a:t>
            </a:r>
          </a:p>
        </p:txBody>
      </p:sp>
      <p:sp>
        <p:nvSpPr>
          <p:cNvPr id="21" name="TextBox 20"/>
          <p:cNvSpPr txBox="1"/>
          <p:nvPr/>
        </p:nvSpPr>
        <p:spPr>
          <a:xfrm>
            <a:off x="2551813" y="2326220"/>
            <a:ext cx="4040372" cy="338554"/>
          </a:xfrm>
          <a:prstGeom prst="rect">
            <a:avLst/>
          </a:prstGeom>
          <a:noFill/>
          <a:ln w="22225">
            <a:solidFill>
              <a:srgbClr val="C00000"/>
            </a:solidFill>
          </a:ln>
        </p:spPr>
        <p:txBody>
          <a:bodyPr wrap="square" rtlCol="0">
            <a:spAutoFit/>
          </a:bodyPr>
          <a:lstStyle/>
          <a:p>
            <a:pPr algn="ctr"/>
            <a:r>
              <a:rPr lang="en-US" sz="1600" dirty="0">
                <a:solidFill>
                  <a:srgbClr val="C00000"/>
                </a:solidFill>
              </a:rPr>
              <a:t>NOTE: Line 3 + Line 3 = Line 2 + Line 2 = Line 1</a:t>
            </a:r>
          </a:p>
        </p:txBody>
      </p:sp>
    </p:spTree>
    <p:extLst>
      <p:ext uri="{BB962C8B-B14F-4D97-AF65-F5344CB8AC3E}">
        <p14:creationId xmlns:p14="http://schemas.microsoft.com/office/powerpoint/2010/main" val="2099567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0"/>
          </p:nvPr>
        </p:nvSpPr>
        <p:spPr>
          <a:xfrm>
            <a:off x="457200" y="2453648"/>
            <a:ext cx="8138160" cy="2175501"/>
          </a:xfrm>
        </p:spPr>
        <p:txBody>
          <a:bodyPr>
            <a:noAutofit/>
          </a:bodyPr>
          <a:lstStyle/>
          <a:p>
            <a:r>
              <a:rPr lang="en-US" dirty="0"/>
              <a:t>The Labor Planning Plan File opens on the Summary tab</a:t>
            </a:r>
          </a:p>
          <a:p>
            <a:r>
              <a:rPr lang="en-US" dirty="0"/>
              <a:t>The page header identifies the fiscal year covered by the plan file</a:t>
            </a:r>
          </a:p>
          <a:p>
            <a:r>
              <a:rPr lang="en-US" dirty="0"/>
              <a:t>The Summary tab provide summaries of foundational budget data, current HR information, and current budget data from Colleague</a:t>
            </a:r>
          </a:p>
        </p:txBody>
      </p:sp>
      <p:sp>
        <p:nvSpPr>
          <p:cNvPr id="3" name="Title 2"/>
          <p:cNvSpPr>
            <a:spLocks noGrp="1"/>
          </p:cNvSpPr>
          <p:nvPr>
            <p:ph type="title"/>
          </p:nvPr>
        </p:nvSpPr>
        <p:spPr/>
        <p:txBody>
          <a:bodyPr/>
          <a:lstStyle/>
          <a:p>
            <a:r>
              <a:rPr lang="en-US" dirty="0"/>
              <a:t>Summary Report – Identifying Information</a:t>
            </a:r>
          </a:p>
        </p:txBody>
      </p:sp>
      <p:sp>
        <p:nvSpPr>
          <p:cNvPr id="8" name="TextBox 7">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9/15/22</a:t>
            </a:r>
            <a:endParaRPr lang="en-US" sz="1200" dirty="0">
              <a:solidFill>
                <a:schemeClr val="bg2"/>
              </a:solidFill>
              <a:cs typeface="Calibri"/>
            </a:endParaRPr>
          </a:p>
        </p:txBody>
      </p:sp>
      <p:sp>
        <p:nvSpPr>
          <p:cNvPr id="12" name="TextBox 11">
            <a:extLst>
              <a:ext uri="{FF2B5EF4-FFF2-40B4-BE49-F238E27FC236}">
                <a16:creationId xmlns:a16="http://schemas.microsoft.com/office/drawing/2014/main" id="{43B5A705-AC07-4573-B8AF-923E1D08ABBD}"/>
              </a:ext>
            </a:extLst>
          </p:cNvPr>
          <p:cNvSpPr txBox="1"/>
          <p:nvPr/>
        </p:nvSpPr>
        <p:spPr>
          <a:xfrm>
            <a:off x="0" y="4779820"/>
            <a:ext cx="914399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dirty="0">
                <a:solidFill>
                  <a:schemeClr val="bg2"/>
                </a:solidFill>
                <a:cs typeface="Calibri"/>
              </a:rPr>
              <a:t>4</a:t>
            </a:r>
            <a:endParaRPr lang="en-US" dirty="0">
              <a:solidFill>
                <a:schemeClr val="bg2"/>
              </a:solidFill>
            </a:endParaRPr>
          </a:p>
        </p:txBody>
      </p:sp>
      <p:pic>
        <p:nvPicPr>
          <p:cNvPr id="15" name="Picture 14"/>
          <p:cNvPicPr>
            <a:picLocks noChangeAspect="1"/>
          </p:cNvPicPr>
          <p:nvPr/>
        </p:nvPicPr>
        <p:blipFill rotWithShape="1">
          <a:blip r:embed="rId3"/>
          <a:srcRect l="19471" t="1" r="7532" b="1562"/>
          <a:stretch/>
        </p:blipFill>
        <p:spPr>
          <a:xfrm>
            <a:off x="5878026" y="1396585"/>
            <a:ext cx="2798537" cy="479629"/>
          </a:xfrm>
          <a:prstGeom prst="rect">
            <a:avLst/>
          </a:prstGeom>
          <a:ln w="25400">
            <a:solidFill>
              <a:srgbClr val="C00000"/>
            </a:solidFill>
          </a:ln>
        </p:spPr>
      </p:pic>
      <p:sp>
        <p:nvSpPr>
          <p:cNvPr id="16" name="Oval 15"/>
          <p:cNvSpPr/>
          <p:nvPr/>
        </p:nvSpPr>
        <p:spPr>
          <a:xfrm>
            <a:off x="6119629" y="1527656"/>
            <a:ext cx="816264" cy="217486"/>
          </a:xfrm>
          <a:prstGeom prst="ellipse">
            <a:avLst/>
          </a:prstGeom>
          <a:noFill/>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4" name="Picture 3" descr="Graphical user interface, application&#10;&#10;Description automatically generated">
            <a:extLst>
              <a:ext uri="{FF2B5EF4-FFF2-40B4-BE49-F238E27FC236}">
                <a16:creationId xmlns:a16="http://schemas.microsoft.com/office/drawing/2014/main" id="{932DA2A8-08E2-4B4F-8EE3-2895FB372C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337" y="870992"/>
            <a:ext cx="5267919" cy="1313327"/>
          </a:xfrm>
          <a:prstGeom prst="rect">
            <a:avLst/>
          </a:prstGeom>
          <a:ln w="19050">
            <a:solidFill>
              <a:srgbClr val="C00000"/>
            </a:solidFill>
          </a:ln>
        </p:spPr>
      </p:pic>
    </p:spTree>
    <p:extLst>
      <p:ext uri="{BB962C8B-B14F-4D97-AF65-F5344CB8AC3E}">
        <p14:creationId xmlns:p14="http://schemas.microsoft.com/office/powerpoint/2010/main" val="16407004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914399" y="987867"/>
            <a:ext cx="7315200" cy="1195751"/>
          </a:xfrm>
          <a:prstGeom prst="rect">
            <a:avLst/>
          </a:prstGeom>
          <a:ln w="25400">
            <a:solidFill>
              <a:srgbClr val="C00000"/>
            </a:solidFill>
          </a:ln>
        </p:spPr>
      </p:pic>
      <p:sp>
        <p:nvSpPr>
          <p:cNvPr id="5" name="Title 4"/>
          <p:cNvSpPr>
            <a:spLocks noGrp="1"/>
          </p:cNvSpPr>
          <p:nvPr>
            <p:ph type="title"/>
          </p:nvPr>
        </p:nvSpPr>
        <p:spPr/>
        <p:txBody>
          <a:bodyPr/>
          <a:lstStyle/>
          <a:p>
            <a:r>
              <a:rPr lang="en-US" dirty="0"/>
              <a:t>Editing Planning Data for PCCs (cont.)</a:t>
            </a:r>
          </a:p>
        </p:txBody>
      </p:sp>
      <p:sp>
        <p:nvSpPr>
          <p:cNvPr id="9" name="TextBox 8">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9/15/22</a:t>
            </a:r>
            <a:endParaRPr lang="en-US" sz="1200" dirty="0">
              <a:solidFill>
                <a:schemeClr val="bg2"/>
              </a:solidFill>
              <a:cs typeface="Calibri"/>
            </a:endParaRPr>
          </a:p>
        </p:txBody>
      </p:sp>
      <p:sp>
        <p:nvSpPr>
          <p:cNvPr id="10" name="TextBox 9">
            <a:extLst>
              <a:ext uri="{FF2B5EF4-FFF2-40B4-BE49-F238E27FC236}">
                <a16:creationId xmlns:a16="http://schemas.microsoft.com/office/drawing/2014/main" id="{43B5A705-AC07-4573-B8AF-923E1D08ABBD}"/>
              </a:ext>
            </a:extLst>
          </p:cNvPr>
          <p:cNvSpPr txBox="1"/>
          <p:nvPr/>
        </p:nvSpPr>
        <p:spPr>
          <a:xfrm>
            <a:off x="0" y="4779820"/>
            <a:ext cx="914399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dirty="0">
                <a:solidFill>
                  <a:schemeClr val="bg2"/>
                </a:solidFill>
                <a:cs typeface="Calibri"/>
              </a:rPr>
              <a:t>40</a:t>
            </a:r>
            <a:endParaRPr lang="en-US" dirty="0">
              <a:solidFill>
                <a:schemeClr val="bg2"/>
              </a:solidFill>
            </a:endParaRPr>
          </a:p>
        </p:txBody>
      </p:sp>
      <p:sp>
        <p:nvSpPr>
          <p:cNvPr id="13" name="TextBox 12"/>
          <p:cNvSpPr txBox="1"/>
          <p:nvPr/>
        </p:nvSpPr>
        <p:spPr>
          <a:xfrm>
            <a:off x="1134140" y="1467293"/>
            <a:ext cx="999460" cy="91440"/>
          </a:xfrm>
          <a:prstGeom prst="rect">
            <a:avLst/>
          </a:prstGeom>
          <a:solidFill>
            <a:schemeClr val="bg2"/>
          </a:solidFill>
        </p:spPr>
        <p:txBody>
          <a:bodyPr wrap="square" rtlCol="0">
            <a:spAutoFit/>
          </a:bodyPr>
          <a:lstStyle/>
          <a:p>
            <a:r>
              <a:rPr lang="en-US" sz="800" dirty="0"/>
              <a:t> </a:t>
            </a:r>
          </a:p>
        </p:txBody>
      </p:sp>
      <p:sp>
        <p:nvSpPr>
          <p:cNvPr id="14" name="TextBox 13"/>
          <p:cNvSpPr txBox="1"/>
          <p:nvPr/>
        </p:nvSpPr>
        <p:spPr>
          <a:xfrm>
            <a:off x="1286540" y="1619692"/>
            <a:ext cx="1796902" cy="91440"/>
          </a:xfrm>
          <a:prstGeom prst="rect">
            <a:avLst/>
          </a:prstGeom>
          <a:solidFill>
            <a:schemeClr val="bg2"/>
          </a:solidFill>
        </p:spPr>
        <p:txBody>
          <a:bodyPr wrap="square" rtlCol="0">
            <a:spAutoFit/>
          </a:bodyPr>
          <a:lstStyle/>
          <a:p>
            <a:r>
              <a:rPr lang="en-US" sz="800" dirty="0"/>
              <a:t> </a:t>
            </a:r>
          </a:p>
        </p:txBody>
      </p:sp>
      <p:sp>
        <p:nvSpPr>
          <p:cNvPr id="15" name="TextBox 14"/>
          <p:cNvSpPr txBox="1"/>
          <p:nvPr/>
        </p:nvSpPr>
        <p:spPr>
          <a:xfrm>
            <a:off x="1286540" y="1619693"/>
            <a:ext cx="999460" cy="91440"/>
          </a:xfrm>
          <a:prstGeom prst="rect">
            <a:avLst/>
          </a:prstGeom>
          <a:solidFill>
            <a:schemeClr val="bg2"/>
          </a:solidFill>
        </p:spPr>
        <p:txBody>
          <a:bodyPr wrap="square" rtlCol="0">
            <a:spAutoFit/>
          </a:bodyPr>
          <a:lstStyle/>
          <a:p>
            <a:r>
              <a:rPr lang="en-US" sz="800" dirty="0"/>
              <a:t> </a:t>
            </a:r>
          </a:p>
        </p:txBody>
      </p:sp>
      <p:sp>
        <p:nvSpPr>
          <p:cNvPr id="16" name="TextBox 15"/>
          <p:cNvSpPr txBox="1"/>
          <p:nvPr/>
        </p:nvSpPr>
        <p:spPr>
          <a:xfrm>
            <a:off x="2497354" y="1742670"/>
            <a:ext cx="472674" cy="182880"/>
          </a:xfrm>
          <a:prstGeom prst="rect">
            <a:avLst/>
          </a:prstGeom>
          <a:solidFill>
            <a:schemeClr val="bg2"/>
          </a:solidFill>
        </p:spPr>
        <p:txBody>
          <a:bodyPr wrap="square" rtlCol="0">
            <a:spAutoFit/>
          </a:bodyPr>
          <a:lstStyle/>
          <a:p>
            <a:r>
              <a:rPr lang="en-US" sz="800" dirty="0"/>
              <a:t> </a:t>
            </a:r>
          </a:p>
        </p:txBody>
      </p:sp>
      <p:sp>
        <p:nvSpPr>
          <p:cNvPr id="22" name="Content Placeholder 5"/>
          <p:cNvSpPr>
            <a:spLocks noGrp="1"/>
          </p:cNvSpPr>
          <p:nvPr>
            <p:ph idx="10"/>
          </p:nvPr>
        </p:nvSpPr>
        <p:spPr>
          <a:xfrm>
            <a:off x="457200" y="2352334"/>
            <a:ext cx="8229600" cy="2276815"/>
          </a:xfrm>
        </p:spPr>
        <p:txBody>
          <a:bodyPr>
            <a:noAutofit/>
          </a:bodyPr>
          <a:lstStyle/>
          <a:p>
            <a:r>
              <a:rPr lang="en-US" dirty="0"/>
              <a:t>Refer to the “How Do I Add Records to the Labor Planning Plan File” section of the slide deck for instructions on adding data rows</a:t>
            </a:r>
          </a:p>
          <a:p>
            <a:r>
              <a:rPr lang="en-US" dirty="0"/>
              <a:t>For each GL Distribution line, enter the following in the Plan section:</a:t>
            </a:r>
          </a:p>
          <a:p>
            <a:pPr lvl="1"/>
            <a:r>
              <a:rPr lang="en-US" sz="1800" dirty="0"/>
              <a:t>Base: Enter the base funding necessary to fund this item, in this GL distribution line, for a full fiscal year</a:t>
            </a:r>
          </a:p>
          <a:p>
            <a:pPr lvl="1"/>
            <a:r>
              <a:rPr lang="en-US" sz="1800" dirty="0"/>
              <a:t>FTE: For each GL Distribution line, calculate the expected in the fiscal year divided by an annual load of 1,950 hours (52 weeks X 37.5 </a:t>
            </a:r>
            <a:r>
              <a:rPr lang="en-US" sz="1800" dirty="0" err="1"/>
              <a:t>hrs</a:t>
            </a:r>
            <a:r>
              <a:rPr lang="en-US" sz="1800" dirty="0"/>
              <a:t>/</a:t>
            </a:r>
            <a:r>
              <a:rPr lang="en-US" sz="1800" dirty="0" err="1"/>
              <a:t>wk</a:t>
            </a:r>
            <a:r>
              <a:rPr lang="en-US" sz="1800" dirty="0"/>
              <a:t>)</a:t>
            </a:r>
          </a:p>
        </p:txBody>
      </p:sp>
      <p:sp>
        <p:nvSpPr>
          <p:cNvPr id="23" name="Rectangle 22">
            <a:extLst>
              <a:ext uri="{FF2B5EF4-FFF2-40B4-BE49-F238E27FC236}">
                <a16:creationId xmlns:a16="http://schemas.microsoft.com/office/drawing/2014/main" id="{617999B4-54FF-43F1-84E1-96C69EE67C48}"/>
              </a:ext>
            </a:extLst>
          </p:cNvPr>
          <p:cNvSpPr/>
          <p:nvPr/>
        </p:nvSpPr>
        <p:spPr>
          <a:xfrm>
            <a:off x="3425343" y="1152294"/>
            <a:ext cx="941094" cy="931687"/>
          </a:xfrm>
          <a:prstGeom prst="rect">
            <a:avLst/>
          </a:prstGeom>
          <a:no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7581031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914399" y="987867"/>
            <a:ext cx="7315200" cy="1195751"/>
          </a:xfrm>
          <a:prstGeom prst="rect">
            <a:avLst/>
          </a:prstGeom>
          <a:ln w="25400">
            <a:solidFill>
              <a:srgbClr val="C00000"/>
            </a:solidFill>
          </a:ln>
        </p:spPr>
      </p:pic>
      <p:sp>
        <p:nvSpPr>
          <p:cNvPr id="5" name="Title 4"/>
          <p:cNvSpPr>
            <a:spLocks noGrp="1"/>
          </p:cNvSpPr>
          <p:nvPr>
            <p:ph type="title"/>
          </p:nvPr>
        </p:nvSpPr>
        <p:spPr/>
        <p:txBody>
          <a:bodyPr/>
          <a:lstStyle/>
          <a:p>
            <a:r>
              <a:rPr lang="en-US" dirty="0"/>
              <a:t>Editing the Planning Data for PCCs (cont.)</a:t>
            </a:r>
          </a:p>
        </p:txBody>
      </p:sp>
      <p:sp>
        <p:nvSpPr>
          <p:cNvPr id="9" name="TextBox 8">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9/15/22</a:t>
            </a:r>
            <a:endParaRPr lang="en-US" sz="1200" dirty="0">
              <a:solidFill>
                <a:schemeClr val="bg2"/>
              </a:solidFill>
              <a:cs typeface="Calibri"/>
            </a:endParaRPr>
          </a:p>
        </p:txBody>
      </p:sp>
      <p:sp>
        <p:nvSpPr>
          <p:cNvPr id="10" name="TextBox 9">
            <a:extLst>
              <a:ext uri="{FF2B5EF4-FFF2-40B4-BE49-F238E27FC236}">
                <a16:creationId xmlns:a16="http://schemas.microsoft.com/office/drawing/2014/main" id="{43B5A705-AC07-4573-B8AF-923E1D08ABBD}"/>
              </a:ext>
            </a:extLst>
          </p:cNvPr>
          <p:cNvSpPr txBox="1"/>
          <p:nvPr/>
        </p:nvSpPr>
        <p:spPr>
          <a:xfrm>
            <a:off x="0" y="4779820"/>
            <a:ext cx="914399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dirty="0">
                <a:solidFill>
                  <a:schemeClr val="bg2"/>
                </a:solidFill>
                <a:cs typeface="Calibri"/>
              </a:rPr>
              <a:t>41</a:t>
            </a:r>
            <a:endParaRPr lang="en-US" dirty="0">
              <a:solidFill>
                <a:schemeClr val="bg2"/>
              </a:solidFill>
            </a:endParaRPr>
          </a:p>
        </p:txBody>
      </p:sp>
      <p:sp>
        <p:nvSpPr>
          <p:cNvPr id="13" name="TextBox 12"/>
          <p:cNvSpPr txBox="1"/>
          <p:nvPr/>
        </p:nvSpPr>
        <p:spPr>
          <a:xfrm>
            <a:off x="1134140" y="1467293"/>
            <a:ext cx="999460" cy="91440"/>
          </a:xfrm>
          <a:prstGeom prst="rect">
            <a:avLst/>
          </a:prstGeom>
          <a:solidFill>
            <a:schemeClr val="bg2"/>
          </a:solidFill>
        </p:spPr>
        <p:txBody>
          <a:bodyPr wrap="square" rtlCol="0">
            <a:spAutoFit/>
          </a:bodyPr>
          <a:lstStyle/>
          <a:p>
            <a:r>
              <a:rPr lang="en-US" sz="800" dirty="0"/>
              <a:t> </a:t>
            </a:r>
          </a:p>
        </p:txBody>
      </p:sp>
      <p:sp>
        <p:nvSpPr>
          <p:cNvPr id="14" name="TextBox 13"/>
          <p:cNvSpPr txBox="1"/>
          <p:nvPr/>
        </p:nvSpPr>
        <p:spPr>
          <a:xfrm>
            <a:off x="1286540" y="1619692"/>
            <a:ext cx="1796902" cy="91440"/>
          </a:xfrm>
          <a:prstGeom prst="rect">
            <a:avLst/>
          </a:prstGeom>
          <a:solidFill>
            <a:schemeClr val="bg2"/>
          </a:solidFill>
        </p:spPr>
        <p:txBody>
          <a:bodyPr wrap="square" rtlCol="0">
            <a:spAutoFit/>
          </a:bodyPr>
          <a:lstStyle/>
          <a:p>
            <a:r>
              <a:rPr lang="en-US" sz="800" dirty="0"/>
              <a:t> </a:t>
            </a:r>
          </a:p>
        </p:txBody>
      </p:sp>
      <p:sp>
        <p:nvSpPr>
          <p:cNvPr id="15" name="TextBox 14"/>
          <p:cNvSpPr txBox="1"/>
          <p:nvPr/>
        </p:nvSpPr>
        <p:spPr>
          <a:xfrm>
            <a:off x="1286540" y="1619693"/>
            <a:ext cx="999460" cy="91440"/>
          </a:xfrm>
          <a:prstGeom prst="rect">
            <a:avLst/>
          </a:prstGeom>
          <a:solidFill>
            <a:schemeClr val="bg2"/>
          </a:solidFill>
        </p:spPr>
        <p:txBody>
          <a:bodyPr wrap="square" rtlCol="0">
            <a:spAutoFit/>
          </a:bodyPr>
          <a:lstStyle/>
          <a:p>
            <a:r>
              <a:rPr lang="en-US" sz="800" dirty="0"/>
              <a:t> </a:t>
            </a:r>
          </a:p>
        </p:txBody>
      </p:sp>
      <p:sp>
        <p:nvSpPr>
          <p:cNvPr id="16" name="TextBox 15"/>
          <p:cNvSpPr txBox="1"/>
          <p:nvPr/>
        </p:nvSpPr>
        <p:spPr>
          <a:xfrm>
            <a:off x="1469813" y="1742670"/>
            <a:ext cx="1500215" cy="215444"/>
          </a:xfrm>
          <a:prstGeom prst="rect">
            <a:avLst/>
          </a:prstGeom>
          <a:solidFill>
            <a:schemeClr val="bg2"/>
          </a:solidFill>
        </p:spPr>
        <p:txBody>
          <a:bodyPr wrap="square" rtlCol="0">
            <a:spAutoFit/>
          </a:bodyPr>
          <a:lstStyle/>
          <a:p>
            <a:r>
              <a:rPr lang="en-US" sz="800" dirty="0"/>
              <a:t> </a:t>
            </a:r>
          </a:p>
        </p:txBody>
      </p:sp>
      <p:sp>
        <p:nvSpPr>
          <p:cNvPr id="22" name="Content Placeholder 5"/>
          <p:cNvSpPr>
            <a:spLocks noGrp="1"/>
          </p:cNvSpPr>
          <p:nvPr>
            <p:ph idx="10"/>
          </p:nvPr>
        </p:nvSpPr>
        <p:spPr>
          <a:xfrm>
            <a:off x="457200" y="2352334"/>
            <a:ext cx="8229600" cy="2276815"/>
          </a:xfrm>
        </p:spPr>
        <p:txBody>
          <a:bodyPr>
            <a:noAutofit/>
          </a:bodyPr>
          <a:lstStyle/>
          <a:p>
            <a:r>
              <a:rPr lang="en-US" dirty="0"/>
              <a:t>Budget Dist Pct (Distribution Percentage): </a:t>
            </a:r>
          </a:p>
          <a:p>
            <a:pPr lvl="1"/>
            <a:r>
              <a:rPr lang="en-US" sz="1800" dirty="0"/>
              <a:t>Every PCC, no matter its total FTE, has a total Budget Dist Pct of 1.0</a:t>
            </a:r>
          </a:p>
          <a:p>
            <a:pPr lvl="1"/>
            <a:r>
              <a:rPr lang="en-US" sz="1800" dirty="0"/>
              <a:t>Divide the FTE indicated for each GL Distribution line by the total FTE for the Employee-Position Record calculated in the light gray line</a:t>
            </a:r>
          </a:p>
        </p:txBody>
      </p:sp>
      <p:sp>
        <p:nvSpPr>
          <p:cNvPr id="11" name="Rectangle 10">
            <a:extLst>
              <a:ext uri="{FF2B5EF4-FFF2-40B4-BE49-F238E27FC236}">
                <a16:creationId xmlns:a16="http://schemas.microsoft.com/office/drawing/2014/main" id="{617999B4-54FF-43F1-84E1-96C69EE67C48}"/>
              </a:ext>
            </a:extLst>
          </p:cNvPr>
          <p:cNvSpPr/>
          <p:nvPr/>
        </p:nvSpPr>
        <p:spPr>
          <a:xfrm>
            <a:off x="4301586" y="1153849"/>
            <a:ext cx="546861" cy="823808"/>
          </a:xfrm>
          <a:prstGeom prst="rect">
            <a:avLst/>
          </a:prstGeom>
          <a:no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2" name="Picture 1"/>
          <p:cNvPicPr>
            <a:picLocks noChangeAspect="1"/>
          </p:cNvPicPr>
          <p:nvPr/>
        </p:nvPicPr>
        <p:blipFill>
          <a:blip r:embed="rId3"/>
          <a:stretch>
            <a:fillRect/>
          </a:stretch>
        </p:blipFill>
        <p:spPr>
          <a:xfrm>
            <a:off x="457200" y="3830184"/>
            <a:ext cx="873105" cy="731520"/>
          </a:xfrm>
          <a:prstGeom prst="rect">
            <a:avLst/>
          </a:prstGeom>
          <a:ln w="25400">
            <a:solidFill>
              <a:srgbClr val="C00000"/>
            </a:solidFill>
          </a:ln>
        </p:spPr>
      </p:pic>
      <p:sp>
        <p:nvSpPr>
          <p:cNvPr id="18" name="Rectangle 17"/>
          <p:cNvSpPr/>
          <p:nvPr/>
        </p:nvSpPr>
        <p:spPr>
          <a:xfrm>
            <a:off x="900532" y="4195944"/>
            <a:ext cx="436552" cy="127591"/>
          </a:xfrm>
          <a:prstGeom prst="rect">
            <a:avLst/>
          </a:prstGeom>
          <a:noFill/>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29" name="Group 28"/>
          <p:cNvGrpSpPr/>
          <p:nvPr/>
        </p:nvGrpSpPr>
        <p:grpSpPr>
          <a:xfrm>
            <a:off x="1442979" y="3764326"/>
            <a:ext cx="7279119" cy="797378"/>
            <a:chOff x="1438940" y="4153429"/>
            <a:chExt cx="7279119" cy="797378"/>
          </a:xfrm>
        </p:grpSpPr>
        <p:pic>
          <p:nvPicPr>
            <p:cNvPr id="3" name="Picture 2"/>
            <p:cNvPicPr>
              <a:picLocks noChangeAspect="1"/>
            </p:cNvPicPr>
            <p:nvPr/>
          </p:nvPicPr>
          <p:blipFill>
            <a:blip r:embed="rId4"/>
            <a:stretch>
              <a:fillRect/>
            </a:stretch>
          </p:blipFill>
          <p:spPr>
            <a:xfrm>
              <a:off x="3074485" y="4212143"/>
              <a:ext cx="882660" cy="731520"/>
            </a:xfrm>
            <a:prstGeom prst="rect">
              <a:avLst/>
            </a:prstGeom>
            <a:ln w="25400">
              <a:solidFill>
                <a:srgbClr val="C00000"/>
              </a:solidFill>
            </a:ln>
          </p:spPr>
        </p:pic>
        <p:sp>
          <p:nvSpPr>
            <p:cNvPr id="4" name="TextBox 3"/>
            <p:cNvSpPr txBox="1"/>
            <p:nvPr/>
          </p:nvSpPr>
          <p:spPr>
            <a:xfrm>
              <a:off x="1538177" y="4212143"/>
              <a:ext cx="1297171" cy="738664"/>
            </a:xfrm>
            <a:prstGeom prst="rect">
              <a:avLst/>
            </a:prstGeom>
            <a:noFill/>
          </p:spPr>
          <p:txBody>
            <a:bodyPr wrap="square" rtlCol="0">
              <a:spAutoFit/>
            </a:bodyPr>
            <a:lstStyle/>
            <a:p>
              <a:pPr algn="ctr"/>
              <a:r>
                <a:rPr lang="en-US" sz="1400" u="sng" dirty="0">
                  <a:solidFill>
                    <a:srgbClr val="C00000"/>
                  </a:solidFill>
                </a:rPr>
                <a:t>WRONG</a:t>
              </a:r>
            </a:p>
            <a:p>
              <a:pPr algn="ctr"/>
              <a:r>
                <a:rPr lang="en-US" sz="1400" dirty="0" err="1">
                  <a:solidFill>
                    <a:srgbClr val="C00000"/>
                  </a:solidFill>
                </a:rPr>
                <a:t>Bdg</a:t>
              </a:r>
              <a:r>
                <a:rPr lang="en-US" sz="1400" dirty="0">
                  <a:solidFill>
                    <a:srgbClr val="C00000"/>
                  </a:solidFill>
                </a:rPr>
                <a:t> </a:t>
              </a:r>
              <a:r>
                <a:rPr lang="en-US" sz="1400" dirty="0" err="1">
                  <a:solidFill>
                    <a:srgbClr val="C00000"/>
                  </a:solidFill>
                </a:rPr>
                <a:t>Dist</a:t>
              </a:r>
              <a:r>
                <a:rPr lang="en-US" sz="1400" dirty="0">
                  <a:solidFill>
                    <a:srgbClr val="C00000"/>
                  </a:solidFill>
                </a:rPr>
                <a:t> </a:t>
              </a:r>
              <a:r>
                <a:rPr lang="en-US" sz="1400" dirty="0" err="1">
                  <a:solidFill>
                    <a:srgbClr val="C00000"/>
                  </a:solidFill>
                </a:rPr>
                <a:t>Pct</a:t>
              </a:r>
              <a:r>
                <a:rPr lang="en-US" sz="1400" dirty="0">
                  <a:solidFill>
                    <a:srgbClr val="C00000"/>
                  </a:solidFill>
                </a:rPr>
                <a:t> must be 1.0</a:t>
              </a:r>
            </a:p>
          </p:txBody>
        </p:sp>
        <p:cxnSp>
          <p:nvCxnSpPr>
            <p:cNvPr id="7" name="Straight Arrow Connector 6"/>
            <p:cNvCxnSpPr/>
            <p:nvPr/>
          </p:nvCxnSpPr>
          <p:spPr>
            <a:xfrm>
              <a:off x="2672316" y="4629149"/>
              <a:ext cx="297712" cy="0"/>
            </a:xfrm>
            <a:prstGeom prst="straightConnector1">
              <a:avLst/>
            </a:prstGeom>
            <a:ln w="12700" cmpd="sng">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H="1">
              <a:off x="1438940" y="4629149"/>
              <a:ext cx="265813" cy="0"/>
            </a:xfrm>
            <a:prstGeom prst="straightConnector1">
              <a:avLst/>
            </a:prstGeom>
            <a:ln w="12700" cmpd="sng">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3534770" y="4575878"/>
              <a:ext cx="436552" cy="127591"/>
            </a:xfrm>
            <a:prstGeom prst="rect">
              <a:avLst/>
            </a:prstGeom>
            <a:noFill/>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9" name="Picture 18"/>
            <p:cNvPicPr>
              <a:picLocks noChangeAspect="1"/>
            </p:cNvPicPr>
            <p:nvPr/>
          </p:nvPicPr>
          <p:blipFill>
            <a:blip r:embed="rId5"/>
            <a:stretch>
              <a:fillRect/>
            </a:stretch>
          </p:blipFill>
          <p:spPr>
            <a:xfrm>
              <a:off x="5113829" y="4206240"/>
              <a:ext cx="886149" cy="731520"/>
            </a:xfrm>
            <a:prstGeom prst="rect">
              <a:avLst/>
            </a:prstGeom>
            <a:ln w="25400">
              <a:solidFill>
                <a:srgbClr val="C00000"/>
              </a:solidFill>
            </a:ln>
          </p:spPr>
        </p:pic>
        <p:pic>
          <p:nvPicPr>
            <p:cNvPr id="21" name="Picture 20"/>
            <p:cNvPicPr>
              <a:picLocks noChangeAspect="1"/>
            </p:cNvPicPr>
            <p:nvPr/>
          </p:nvPicPr>
          <p:blipFill>
            <a:blip r:embed="rId6"/>
            <a:stretch>
              <a:fillRect/>
            </a:stretch>
          </p:blipFill>
          <p:spPr>
            <a:xfrm>
              <a:off x="7793093" y="4153429"/>
              <a:ext cx="900796" cy="731520"/>
            </a:xfrm>
            <a:prstGeom prst="rect">
              <a:avLst/>
            </a:prstGeom>
            <a:ln w="25400">
              <a:solidFill>
                <a:srgbClr val="C00000"/>
              </a:solidFill>
            </a:ln>
          </p:spPr>
        </p:pic>
        <p:sp>
          <p:nvSpPr>
            <p:cNvPr id="24" name="TextBox 23"/>
            <p:cNvSpPr txBox="1"/>
            <p:nvPr/>
          </p:nvSpPr>
          <p:spPr>
            <a:xfrm>
              <a:off x="6235626" y="4195944"/>
              <a:ext cx="1297171" cy="738664"/>
            </a:xfrm>
            <a:prstGeom prst="rect">
              <a:avLst/>
            </a:prstGeom>
            <a:noFill/>
          </p:spPr>
          <p:txBody>
            <a:bodyPr wrap="square" rtlCol="0">
              <a:spAutoFit/>
            </a:bodyPr>
            <a:lstStyle/>
            <a:p>
              <a:pPr algn="ctr"/>
              <a:r>
                <a:rPr lang="en-US" sz="1400" u="sng" dirty="0">
                  <a:solidFill>
                    <a:srgbClr val="C00000"/>
                  </a:solidFill>
                </a:rPr>
                <a:t>CORRECT</a:t>
              </a:r>
            </a:p>
            <a:p>
              <a:pPr algn="ctr"/>
              <a:r>
                <a:rPr lang="en-US" sz="1400" dirty="0" err="1">
                  <a:solidFill>
                    <a:srgbClr val="C00000"/>
                  </a:solidFill>
                </a:rPr>
                <a:t>Bdg</a:t>
              </a:r>
              <a:r>
                <a:rPr lang="en-US" sz="1400" dirty="0">
                  <a:solidFill>
                    <a:srgbClr val="C00000"/>
                  </a:solidFill>
                </a:rPr>
                <a:t> </a:t>
              </a:r>
              <a:r>
                <a:rPr lang="en-US" sz="1400" dirty="0" err="1">
                  <a:solidFill>
                    <a:srgbClr val="C00000"/>
                  </a:solidFill>
                </a:rPr>
                <a:t>Dist</a:t>
              </a:r>
              <a:r>
                <a:rPr lang="en-US" sz="1400" dirty="0">
                  <a:solidFill>
                    <a:srgbClr val="C00000"/>
                  </a:solidFill>
                </a:rPr>
                <a:t> </a:t>
              </a:r>
              <a:r>
                <a:rPr lang="en-US" sz="1400" dirty="0" err="1">
                  <a:solidFill>
                    <a:srgbClr val="C00000"/>
                  </a:solidFill>
                </a:rPr>
                <a:t>Pct</a:t>
              </a:r>
              <a:r>
                <a:rPr lang="en-US" sz="1400" dirty="0">
                  <a:solidFill>
                    <a:srgbClr val="C00000"/>
                  </a:solidFill>
                </a:rPr>
                <a:t> must be 1.0</a:t>
              </a:r>
            </a:p>
          </p:txBody>
        </p:sp>
        <p:sp>
          <p:nvSpPr>
            <p:cNvPr id="25" name="Rectangle 24"/>
            <p:cNvSpPr/>
            <p:nvPr/>
          </p:nvSpPr>
          <p:spPr>
            <a:xfrm>
              <a:off x="5570205" y="4572000"/>
              <a:ext cx="436552" cy="127591"/>
            </a:xfrm>
            <a:prstGeom prst="rect">
              <a:avLst/>
            </a:prstGeom>
            <a:noFill/>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6" name="Rectangle 25"/>
            <p:cNvSpPr/>
            <p:nvPr/>
          </p:nvSpPr>
          <p:spPr>
            <a:xfrm>
              <a:off x="8281507" y="4533013"/>
              <a:ext cx="436552" cy="127591"/>
            </a:xfrm>
            <a:prstGeom prst="rect">
              <a:avLst/>
            </a:prstGeom>
            <a:noFill/>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27" name="Straight Arrow Connector 26"/>
            <p:cNvCxnSpPr/>
            <p:nvPr/>
          </p:nvCxnSpPr>
          <p:spPr>
            <a:xfrm>
              <a:off x="7373308" y="4622060"/>
              <a:ext cx="297712" cy="0"/>
            </a:xfrm>
            <a:prstGeom prst="straightConnector1">
              <a:avLst/>
            </a:prstGeom>
            <a:ln w="12700" cmpd="sng">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H="1">
              <a:off x="6090315" y="4596808"/>
              <a:ext cx="265813" cy="0"/>
            </a:xfrm>
            <a:prstGeom prst="straightConnector1">
              <a:avLst/>
            </a:prstGeom>
            <a:ln w="12700" cmpd="sng">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2506687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914399" y="987867"/>
            <a:ext cx="7315200" cy="1195751"/>
          </a:xfrm>
          <a:prstGeom prst="rect">
            <a:avLst/>
          </a:prstGeom>
          <a:ln w="25400">
            <a:solidFill>
              <a:srgbClr val="C00000"/>
            </a:solidFill>
          </a:ln>
        </p:spPr>
      </p:pic>
      <p:sp>
        <p:nvSpPr>
          <p:cNvPr id="5" name="Title 4"/>
          <p:cNvSpPr>
            <a:spLocks noGrp="1"/>
          </p:cNvSpPr>
          <p:nvPr>
            <p:ph type="title"/>
          </p:nvPr>
        </p:nvSpPr>
        <p:spPr/>
        <p:txBody>
          <a:bodyPr/>
          <a:lstStyle/>
          <a:p>
            <a:r>
              <a:rPr lang="en-US" dirty="0"/>
              <a:t>Editing the Planning Data for PCCs (cont.)</a:t>
            </a:r>
          </a:p>
        </p:txBody>
      </p:sp>
      <p:sp>
        <p:nvSpPr>
          <p:cNvPr id="9" name="TextBox 8">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9/15/22</a:t>
            </a:r>
            <a:endParaRPr lang="en-US" sz="1200" dirty="0">
              <a:solidFill>
                <a:schemeClr val="bg2"/>
              </a:solidFill>
              <a:cs typeface="Calibri"/>
            </a:endParaRPr>
          </a:p>
        </p:txBody>
      </p:sp>
      <p:sp>
        <p:nvSpPr>
          <p:cNvPr id="10" name="TextBox 9">
            <a:extLst>
              <a:ext uri="{FF2B5EF4-FFF2-40B4-BE49-F238E27FC236}">
                <a16:creationId xmlns:a16="http://schemas.microsoft.com/office/drawing/2014/main" id="{43B5A705-AC07-4573-B8AF-923E1D08ABBD}"/>
              </a:ext>
            </a:extLst>
          </p:cNvPr>
          <p:cNvSpPr txBox="1"/>
          <p:nvPr/>
        </p:nvSpPr>
        <p:spPr>
          <a:xfrm>
            <a:off x="0" y="4779820"/>
            <a:ext cx="914399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dirty="0">
                <a:solidFill>
                  <a:schemeClr val="bg2"/>
                </a:solidFill>
                <a:cs typeface="Calibri"/>
              </a:rPr>
              <a:t>42</a:t>
            </a:r>
            <a:endParaRPr lang="en-US" dirty="0">
              <a:solidFill>
                <a:schemeClr val="bg2"/>
              </a:solidFill>
            </a:endParaRPr>
          </a:p>
        </p:txBody>
      </p:sp>
      <p:sp>
        <p:nvSpPr>
          <p:cNvPr id="13" name="TextBox 12"/>
          <p:cNvSpPr txBox="1"/>
          <p:nvPr/>
        </p:nvSpPr>
        <p:spPr>
          <a:xfrm>
            <a:off x="1134140" y="1467293"/>
            <a:ext cx="999460" cy="91440"/>
          </a:xfrm>
          <a:prstGeom prst="rect">
            <a:avLst/>
          </a:prstGeom>
          <a:solidFill>
            <a:schemeClr val="bg2"/>
          </a:solidFill>
        </p:spPr>
        <p:txBody>
          <a:bodyPr wrap="square" rtlCol="0">
            <a:spAutoFit/>
          </a:bodyPr>
          <a:lstStyle/>
          <a:p>
            <a:r>
              <a:rPr lang="en-US" sz="800" dirty="0"/>
              <a:t> </a:t>
            </a:r>
          </a:p>
        </p:txBody>
      </p:sp>
      <p:sp>
        <p:nvSpPr>
          <p:cNvPr id="14" name="TextBox 13"/>
          <p:cNvSpPr txBox="1"/>
          <p:nvPr/>
        </p:nvSpPr>
        <p:spPr>
          <a:xfrm>
            <a:off x="1286540" y="1619692"/>
            <a:ext cx="1796902" cy="91440"/>
          </a:xfrm>
          <a:prstGeom prst="rect">
            <a:avLst/>
          </a:prstGeom>
          <a:solidFill>
            <a:schemeClr val="bg2"/>
          </a:solidFill>
        </p:spPr>
        <p:txBody>
          <a:bodyPr wrap="square" rtlCol="0">
            <a:spAutoFit/>
          </a:bodyPr>
          <a:lstStyle/>
          <a:p>
            <a:r>
              <a:rPr lang="en-US" sz="800" dirty="0"/>
              <a:t> </a:t>
            </a:r>
          </a:p>
        </p:txBody>
      </p:sp>
      <p:sp>
        <p:nvSpPr>
          <p:cNvPr id="15" name="TextBox 14"/>
          <p:cNvSpPr txBox="1"/>
          <p:nvPr/>
        </p:nvSpPr>
        <p:spPr>
          <a:xfrm>
            <a:off x="1286540" y="1619693"/>
            <a:ext cx="999460" cy="91440"/>
          </a:xfrm>
          <a:prstGeom prst="rect">
            <a:avLst/>
          </a:prstGeom>
          <a:solidFill>
            <a:schemeClr val="bg2"/>
          </a:solidFill>
        </p:spPr>
        <p:txBody>
          <a:bodyPr wrap="square" rtlCol="0">
            <a:spAutoFit/>
          </a:bodyPr>
          <a:lstStyle/>
          <a:p>
            <a:r>
              <a:rPr lang="en-US" sz="800" dirty="0"/>
              <a:t> </a:t>
            </a:r>
          </a:p>
        </p:txBody>
      </p:sp>
      <p:sp>
        <p:nvSpPr>
          <p:cNvPr id="16" name="TextBox 15"/>
          <p:cNvSpPr txBox="1"/>
          <p:nvPr/>
        </p:nvSpPr>
        <p:spPr>
          <a:xfrm>
            <a:off x="1503680" y="1742670"/>
            <a:ext cx="1466348" cy="215444"/>
          </a:xfrm>
          <a:prstGeom prst="rect">
            <a:avLst/>
          </a:prstGeom>
          <a:solidFill>
            <a:schemeClr val="bg2"/>
          </a:solidFill>
        </p:spPr>
        <p:txBody>
          <a:bodyPr wrap="square" rtlCol="0">
            <a:spAutoFit/>
          </a:bodyPr>
          <a:lstStyle/>
          <a:p>
            <a:r>
              <a:rPr lang="en-US" sz="800" dirty="0"/>
              <a:t> </a:t>
            </a:r>
          </a:p>
        </p:txBody>
      </p:sp>
      <p:sp>
        <p:nvSpPr>
          <p:cNvPr id="22" name="Content Placeholder 5"/>
          <p:cNvSpPr>
            <a:spLocks noGrp="1"/>
          </p:cNvSpPr>
          <p:nvPr>
            <p:ph idx="10"/>
          </p:nvPr>
        </p:nvSpPr>
        <p:spPr>
          <a:xfrm>
            <a:off x="457200" y="2352334"/>
            <a:ext cx="8229600" cy="2276815"/>
          </a:xfrm>
        </p:spPr>
        <p:txBody>
          <a:bodyPr>
            <a:noAutofit/>
          </a:bodyPr>
          <a:lstStyle/>
          <a:p>
            <a:pPr marL="0" indent="0">
              <a:buNone/>
            </a:pPr>
            <a:r>
              <a:rPr lang="en-US" dirty="0"/>
              <a:t>For each GL Distribution line, enter the following in the Plan section:</a:t>
            </a:r>
          </a:p>
          <a:p>
            <a:r>
              <a:rPr lang="en-US" dirty="0"/>
              <a:t>Assigned Work Units and Total Work Units:</a:t>
            </a:r>
          </a:p>
          <a:p>
            <a:pPr lvl="1"/>
            <a:r>
              <a:rPr lang="en-US" sz="1800" dirty="0"/>
              <a:t>These are faculty metrics only</a:t>
            </a:r>
          </a:p>
          <a:p>
            <a:pPr lvl="1"/>
            <a:r>
              <a:rPr lang="en-US" sz="1800" dirty="0"/>
              <a:t>As calculated by School and College SCMA Financial Managers</a:t>
            </a:r>
          </a:p>
          <a:p>
            <a:r>
              <a:rPr lang="en-US" dirty="0"/>
              <a:t>No. of Pays: Calculate the number of pay periods for the Employee-Position record and enter that in the only blue cell included in the light grey total line </a:t>
            </a:r>
          </a:p>
        </p:txBody>
      </p:sp>
      <p:sp>
        <p:nvSpPr>
          <p:cNvPr id="23" name="Rectangle 22">
            <a:extLst>
              <a:ext uri="{FF2B5EF4-FFF2-40B4-BE49-F238E27FC236}">
                <a16:creationId xmlns:a16="http://schemas.microsoft.com/office/drawing/2014/main" id="{617999B4-54FF-43F1-84E1-96C69EE67C48}"/>
              </a:ext>
            </a:extLst>
          </p:cNvPr>
          <p:cNvSpPr/>
          <p:nvPr/>
        </p:nvSpPr>
        <p:spPr>
          <a:xfrm>
            <a:off x="4787252" y="1153848"/>
            <a:ext cx="1344190" cy="837985"/>
          </a:xfrm>
          <a:prstGeom prst="rect">
            <a:avLst/>
          </a:prstGeom>
          <a:no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1918989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914399" y="987867"/>
            <a:ext cx="7315200" cy="1195751"/>
          </a:xfrm>
          <a:prstGeom prst="rect">
            <a:avLst/>
          </a:prstGeom>
          <a:ln w="25400">
            <a:solidFill>
              <a:srgbClr val="C00000"/>
            </a:solidFill>
          </a:ln>
        </p:spPr>
      </p:pic>
      <p:sp>
        <p:nvSpPr>
          <p:cNvPr id="5" name="Title 4"/>
          <p:cNvSpPr>
            <a:spLocks noGrp="1"/>
          </p:cNvSpPr>
          <p:nvPr>
            <p:ph type="title"/>
          </p:nvPr>
        </p:nvSpPr>
        <p:spPr/>
        <p:txBody>
          <a:bodyPr/>
          <a:lstStyle/>
          <a:p>
            <a:r>
              <a:rPr lang="en-US" dirty="0"/>
              <a:t>Editing the Planning Data for PCCs (cont.)</a:t>
            </a:r>
          </a:p>
        </p:txBody>
      </p:sp>
      <p:sp>
        <p:nvSpPr>
          <p:cNvPr id="9" name="TextBox 8">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9/15/22</a:t>
            </a:r>
            <a:endParaRPr lang="en-US" sz="1200" dirty="0">
              <a:solidFill>
                <a:schemeClr val="bg2"/>
              </a:solidFill>
              <a:cs typeface="Calibri"/>
            </a:endParaRPr>
          </a:p>
        </p:txBody>
      </p:sp>
      <p:sp>
        <p:nvSpPr>
          <p:cNvPr id="10" name="TextBox 9">
            <a:extLst>
              <a:ext uri="{FF2B5EF4-FFF2-40B4-BE49-F238E27FC236}">
                <a16:creationId xmlns:a16="http://schemas.microsoft.com/office/drawing/2014/main" id="{43B5A705-AC07-4573-B8AF-923E1D08ABBD}"/>
              </a:ext>
            </a:extLst>
          </p:cNvPr>
          <p:cNvSpPr txBox="1"/>
          <p:nvPr/>
        </p:nvSpPr>
        <p:spPr>
          <a:xfrm>
            <a:off x="0" y="4779820"/>
            <a:ext cx="914399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dirty="0">
                <a:solidFill>
                  <a:schemeClr val="bg2"/>
                </a:solidFill>
                <a:cs typeface="Calibri"/>
              </a:rPr>
              <a:t>43</a:t>
            </a:r>
            <a:endParaRPr lang="en-US" dirty="0">
              <a:solidFill>
                <a:schemeClr val="bg2"/>
              </a:solidFill>
            </a:endParaRPr>
          </a:p>
        </p:txBody>
      </p:sp>
      <p:sp>
        <p:nvSpPr>
          <p:cNvPr id="13" name="TextBox 12"/>
          <p:cNvSpPr txBox="1"/>
          <p:nvPr/>
        </p:nvSpPr>
        <p:spPr>
          <a:xfrm>
            <a:off x="1134140" y="1467293"/>
            <a:ext cx="999460" cy="91440"/>
          </a:xfrm>
          <a:prstGeom prst="rect">
            <a:avLst/>
          </a:prstGeom>
          <a:solidFill>
            <a:schemeClr val="bg2"/>
          </a:solidFill>
        </p:spPr>
        <p:txBody>
          <a:bodyPr wrap="square" rtlCol="0">
            <a:spAutoFit/>
          </a:bodyPr>
          <a:lstStyle/>
          <a:p>
            <a:r>
              <a:rPr lang="en-US" sz="800" dirty="0"/>
              <a:t> </a:t>
            </a:r>
          </a:p>
        </p:txBody>
      </p:sp>
      <p:sp>
        <p:nvSpPr>
          <p:cNvPr id="14" name="TextBox 13"/>
          <p:cNvSpPr txBox="1"/>
          <p:nvPr/>
        </p:nvSpPr>
        <p:spPr>
          <a:xfrm>
            <a:off x="1286540" y="1619692"/>
            <a:ext cx="1796902" cy="91440"/>
          </a:xfrm>
          <a:prstGeom prst="rect">
            <a:avLst/>
          </a:prstGeom>
          <a:solidFill>
            <a:schemeClr val="bg2"/>
          </a:solidFill>
        </p:spPr>
        <p:txBody>
          <a:bodyPr wrap="square" rtlCol="0">
            <a:spAutoFit/>
          </a:bodyPr>
          <a:lstStyle/>
          <a:p>
            <a:r>
              <a:rPr lang="en-US" sz="800" dirty="0"/>
              <a:t> </a:t>
            </a:r>
          </a:p>
        </p:txBody>
      </p:sp>
      <p:sp>
        <p:nvSpPr>
          <p:cNvPr id="15" name="TextBox 14"/>
          <p:cNvSpPr txBox="1"/>
          <p:nvPr/>
        </p:nvSpPr>
        <p:spPr>
          <a:xfrm>
            <a:off x="1286540" y="1619693"/>
            <a:ext cx="999460" cy="91440"/>
          </a:xfrm>
          <a:prstGeom prst="rect">
            <a:avLst/>
          </a:prstGeom>
          <a:solidFill>
            <a:schemeClr val="bg2"/>
          </a:solidFill>
        </p:spPr>
        <p:txBody>
          <a:bodyPr wrap="square" rtlCol="0">
            <a:spAutoFit/>
          </a:bodyPr>
          <a:lstStyle/>
          <a:p>
            <a:r>
              <a:rPr lang="en-US" sz="800" dirty="0"/>
              <a:t> </a:t>
            </a:r>
          </a:p>
        </p:txBody>
      </p:sp>
      <p:sp>
        <p:nvSpPr>
          <p:cNvPr id="16" name="TextBox 15"/>
          <p:cNvSpPr txBox="1"/>
          <p:nvPr/>
        </p:nvSpPr>
        <p:spPr>
          <a:xfrm>
            <a:off x="1483360" y="1742670"/>
            <a:ext cx="1486668" cy="215444"/>
          </a:xfrm>
          <a:prstGeom prst="rect">
            <a:avLst/>
          </a:prstGeom>
          <a:solidFill>
            <a:schemeClr val="bg2"/>
          </a:solidFill>
        </p:spPr>
        <p:txBody>
          <a:bodyPr wrap="square" rtlCol="0">
            <a:spAutoFit/>
          </a:bodyPr>
          <a:lstStyle/>
          <a:p>
            <a:r>
              <a:rPr lang="en-US" sz="800" dirty="0"/>
              <a:t> </a:t>
            </a:r>
          </a:p>
        </p:txBody>
      </p:sp>
      <p:sp>
        <p:nvSpPr>
          <p:cNvPr id="22" name="Content Placeholder 5"/>
          <p:cNvSpPr>
            <a:spLocks noGrp="1"/>
          </p:cNvSpPr>
          <p:nvPr>
            <p:ph idx="10"/>
          </p:nvPr>
        </p:nvSpPr>
        <p:spPr>
          <a:xfrm>
            <a:off x="457200" y="2352334"/>
            <a:ext cx="8229600" cy="2276815"/>
          </a:xfrm>
        </p:spPr>
        <p:txBody>
          <a:bodyPr>
            <a:noAutofit/>
          </a:bodyPr>
          <a:lstStyle/>
          <a:p>
            <a:r>
              <a:rPr lang="en-US" dirty="0"/>
              <a:t>Spread:</a:t>
            </a:r>
          </a:p>
          <a:p>
            <a:pPr lvl="1"/>
            <a:r>
              <a:rPr lang="en-US" dirty="0"/>
              <a:t>Select the green cell in each GL Distribution line</a:t>
            </a:r>
          </a:p>
          <a:p>
            <a:pPr lvl="1"/>
            <a:r>
              <a:rPr lang="en-US" dirty="0"/>
              <a:t>Select a budget spread from among the options provided</a:t>
            </a:r>
          </a:p>
          <a:p>
            <a:r>
              <a:rPr lang="en-US" dirty="0"/>
              <a:t>Planning Year Comments: Include any notations for the line that should be kept when the Plan Files are rolled forward to the next fiscal year</a:t>
            </a:r>
          </a:p>
        </p:txBody>
      </p:sp>
      <p:sp>
        <p:nvSpPr>
          <p:cNvPr id="23" name="Rectangle 22">
            <a:extLst>
              <a:ext uri="{FF2B5EF4-FFF2-40B4-BE49-F238E27FC236}">
                <a16:creationId xmlns:a16="http://schemas.microsoft.com/office/drawing/2014/main" id="{617999B4-54FF-43F1-84E1-96C69EE67C48}"/>
              </a:ext>
            </a:extLst>
          </p:cNvPr>
          <p:cNvSpPr/>
          <p:nvPr/>
        </p:nvSpPr>
        <p:spPr>
          <a:xfrm>
            <a:off x="6105689" y="1166749"/>
            <a:ext cx="2123910" cy="837985"/>
          </a:xfrm>
          <a:prstGeom prst="rect">
            <a:avLst/>
          </a:prstGeom>
          <a:no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23526488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wrap="none"/>
          <a:lstStyle/>
          <a:p>
            <a:pPr>
              <a:spcBef>
                <a:spcPts val="624"/>
              </a:spcBef>
            </a:pPr>
            <a:r>
              <a:rPr lang="en-US" dirty="0"/>
              <a:t>5.b How Do I Update the ‘Plan</a:t>
            </a:r>
            <a:br>
              <a:rPr lang="en-US" dirty="0"/>
            </a:br>
            <a:r>
              <a:rPr lang="en-US" dirty="0"/>
              <a:t>for [Upcoming Fiscal Year] </a:t>
            </a:r>
            <a:br>
              <a:rPr lang="en-US" dirty="0"/>
            </a:br>
            <a:r>
              <a:rPr lang="en-US" dirty="0"/>
              <a:t>Base Budget’ Section?</a:t>
            </a:r>
          </a:p>
          <a:p>
            <a:pPr>
              <a:spcBef>
                <a:spcPts val="624"/>
              </a:spcBef>
            </a:pPr>
            <a:endParaRPr lang="en-US" dirty="0"/>
          </a:p>
          <a:p>
            <a:pPr>
              <a:spcBef>
                <a:spcPts val="624"/>
              </a:spcBef>
            </a:pPr>
            <a:r>
              <a:rPr lang="en-US" dirty="0">
                <a:sym typeface="Wingdings" panose="05000000000000000000" pitchFamily="2" charset="2"/>
              </a:rPr>
              <a:t> Updating Other Records</a:t>
            </a:r>
            <a:endParaRPr lang="en-US" dirty="0"/>
          </a:p>
          <a:p>
            <a:pPr>
              <a:spcBef>
                <a:spcPts val="624"/>
              </a:spcBef>
            </a:pPr>
            <a:endParaRPr lang="en-US" dirty="0"/>
          </a:p>
        </p:txBody>
      </p:sp>
      <p:sp>
        <p:nvSpPr>
          <p:cNvPr id="3" name="TextBox 2">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9/15/22</a:t>
            </a:r>
            <a:endParaRPr lang="en-US" sz="1200" dirty="0">
              <a:solidFill>
                <a:schemeClr val="bg2"/>
              </a:solidFill>
              <a:cs typeface="Calibri"/>
            </a:endParaRPr>
          </a:p>
        </p:txBody>
      </p:sp>
      <p:sp>
        <p:nvSpPr>
          <p:cNvPr id="4" name="TextBox 3">
            <a:extLst>
              <a:ext uri="{FF2B5EF4-FFF2-40B4-BE49-F238E27FC236}">
                <a16:creationId xmlns:a16="http://schemas.microsoft.com/office/drawing/2014/main" id="{43B5A705-AC07-4573-B8AF-923E1D08ABBD}"/>
              </a:ext>
            </a:extLst>
          </p:cNvPr>
          <p:cNvSpPr txBox="1"/>
          <p:nvPr/>
        </p:nvSpPr>
        <p:spPr>
          <a:xfrm>
            <a:off x="0" y="4779820"/>
            <a:ext cx="914399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dirty="0">
                <a:solidFill>
                  <a:schemeClr val="bg2"/>
                </a:solidFill>
                <a:cs typeface="Calibri"/>
              </a:rPr>
              <a:t>44</a:t>
            </a:r>
            <a:endParaRPr lang="en-US" dirty="0">
              <a:solidFill>
                <a:schemeClr val="bg2"/>
              </a:solidFill>
            </a:endParaRPr>
          </a:p>
        </p:txBody>
      </p:sp>
    </p:spTree>
    <p:extLst>
      <p:ext uri="{BB962C8B-B14F-4D97-AF65-F5344CB8AC3E}">
        <p14:creationId xmlns:p14="http://schemas.microsoft.com/office/powerpoint/2010/main" val="27571873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LaborPlan Sections: Editing Planning Data in Other Sections</a:t>
            </a:r>
          </a:p>
        </p:txBody>
      </p:sp>
      <p:sp>
        <p:nvSpPr>
          <p:cNvPr id="9" name="TextBox 8">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9/15/22</a:t>
            </a:r>
            <a:endParaRPr lang="en-US" sz="1200" dirty="0">
              <a:solidFill>
                <a:schemeClr val="bg2"/>
              </a:solidFill>
              <a:cs typeface="Calibri"/>
            </a:endParaRPr>
          </a:p>
        </p:txBody>
      </p:sp>
      <p:sp>
        <p:nvSpPr>
          <p:cNvPr id="10" name="TextBox 9">
            <a:extLst>
              <a:ext uri="{FF2B5EF4-FFF2-40B4-BE49-F238E27FC236}">
                <a16:creationId xmlns:a16="http://schemas.microsoft.com/office/drawing/2014/main" id="{43B5A705-AC07-4573-B8AF-923E1D08ABBD}"/>
              </a:ext>
            </a:extLst>
          </p:cNvPr>
          <p:cNvSpPr txBox="1"/>
          <p:nvPr/>
        </p:nvSpPr>
        <p:spPr>
          <a:xfrm>
            <a:off x="0" y="4779820"/>
            <a:ext cx="914399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dirty="0">
                <a:solidFill>
                  <a:schemeClr val="bg2"/>
                </a:solidFill>
                <a:cs typeface="Calibri"/>
              </a:rPr>
              <a:t>45</a:t>
            </a:r>
            <a:endParaRPr lang="en-US" dirty="0">
              <a:solidFill>
                <a:schemeClr val="bg2"/>
              </a:solidFill>
            </a:endParaRPr>
          </a:p>
        </p:txBody>
      </p:sp>
      <p:sp>
        <p:nvSpPr>
          <p:cNvPr id="22" name="Content Placeholder 5"/>
          <p:cNvSpPr>
            <a:spLocks noGrp="1"/>
          </p:cNvSpPr>
          <p:nvPr>
            <p:ph idx="10"/>
          </p:nvPr>
        </p:nvSpPr>
        <p:spPr>
          <a:xfrm>
            <a:off x="457200" y="905832"/>
            <a:ext cx="8229600" cy="3723318"/>
          </a:xfrm>
        </p:spPr>
        <p:txBody>
          <a:bodyPr>
            <a:noAutofit/>
          </a:bodyPr>
          <a:lstStyle/>
          <a:p>
            <a:r>
              <a:rPr lang="en-US" dirty="0"/>
              <a:t>Users can edit fewer columns of Planning Data in the non-PCC sections of the Plan File:</a:t>
            </a:r>
          </a:p>
          <a:p>
            <a:pPr lvl="1"/>
            <a:r>
              <a:rPr lang="en-US" dirty="0"/>
              <a:t>OTHER PERSONNEL RECORDS – Non-Stipend: Users can only edit cells in the ‘Planning Year Comments’ columns</a:t>
            </a:r>
          </a:p>
          <a:p>
            <a:pPr lvl="1"/>
            <a:r>
              <a:rPr lang="en-US" dirty="0"/>
              <a:t>OTHER RESOURCES – Non-Stipend: Since these records are for budget information, users can enter data in the ‘Base’, ‘FTE’, ‘Spread’, and Planning Year Comments’ columns</a:t>
            </a:r>
          </a:p>
          <a:p>
            <a:pPr lvl="1"/>
            <a:r>
              <a:rPr lang="en-US" dirty="0"/>
              <a:t>STIPENDS ONLY: Since these records may include budget information, users can enter data in the ‘Base’, ‘FTE’, ‘Spread’, and Planning Year Comments’ column</a:t>
            </a:r>
          </a:p>
        </p:txBody>
      </p:sp>
    </p:spTree>
    <p:extLst>
      <p:ext uri="{BB962C8B-B14F-4D97-AF65-F5344CB8AC3E}">
        <p14:creationId xmlns:p14="http://schemas.microsoft.com/office/powerpoint/2010/main" val="29335693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wrap="none"/>
          <a:lstStyle/>
          <a:p>
            <a:r>
              <a:rPr lang="en-US" dirty="0"/>
              <a:t>6. How Do I Save My Labor </a:t>
            </a:r>
            <a:br>
              <a:rPr lang="en-US" dirty="0"/>
            </a:br>
            <a:r>
              <a:rPr lang="en-US" dirty="0"/>
              <a:t>Planning Plan File?</a:t>
            </a:r>
          </a:p>
        </p:txBody>
      </p:sp>
      <p:sp>
        <p:nvSpPr>
          <p:cNvPr id="3" name="TextBox 2">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9/15/22</a:t>
            </a:r>
            <a:endParaRPr lang="en-US" sz="1200" dirty="0">
              <a:solidFill>
                <a:schemeClr val="bg2"/>
              </a:solidFill>
              <a:cs typeface="Calibri"/>
            </a:endParaRPr>
          </a:p>
        </p:txBody>
      </p:sp>
      <p:sp>
        <p:nvSpPr>
          <p:cNvPr id="4" name="TextBox 3">
            <a:extLst>
              <a:ext uri="{FF2B5EF4-FFF2-40B4-BE49-F238E27FC236}">
                <a16:creationId xmlns:a16="http://schemas.microsoft.com/office/drawing/2014/main" id="{43B5A705-AC07-4573-B8AF-923E1D08ABBD}"/>
              </a:ext>
            </a:extLst>
          </p:cNvPr>
          <p:cNvSpPr txBox="1"/>
          <p:nvPr/>
        </p:nvSpPr>
        <p:spPr>
          <a:xfrm>
            <a:off x="0" y="4779820"/>
            <a:ext cx="914399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dirty="0">
                <a:solidFill>
                  <a:schemeClr val="bg2"/>
                </a:solidFill>
                <a:cs typeface="Calibri"/>
              </a:rPr>
              <a:t>46</a:t>
            </a:r>
            <a:endParaRPr lang="en-US" dirty="0">
              <a:solidFill>
                <a:schemeClr val="bg2"/>
              </a:solidFill>
            </a:endParaRPr>
          </a:p>
        </p:txBody>
      </p:sp>
    </p:spTree>
    <p:extLst>
      <p:ext uri="{BB962C8B-B14F-4D97-AF65-F5344CB8AC3E}">
        <p14:creationId xmlns:p14="http://schemas.microsoft.com/office/powerpoint/2010/main" val="210478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r="25158"/>
          <a:stretch/>
        </p:blipFill>
        <p:spPr>
          <a:xfrm>
            <a:off x="4860620" y="1692175"/>
            <a:ext cx="3655533" cy="1316736"/>
          </a:xfrm>
          <a:prstGeom prst="rect">
            <a:avLst/>
          </a:prstGeom>
          <a:ln w="25400">
            <a:solidFill>
              <a:srgbClr val="C00000"/>
            </a:solidFill>
          </a:ln>
          <a:effectLst/>
        </p:spPr>
      </p:pic>
      <p:sp>
        <p:nvSpPr>
          <p:cNvPr id="2" name="Content Placeholder 1"/>
          <p:cNvSpPr>
            <a:spLocks noGrp="1"/>
          </p:cNvSpPr>
          <p:nvPr>
            <p:ph idx="10"/>
          </p:nvPr>
        </p:nvSpPr>
        <p:spPr>
          <a:xfrm>
            <a:off x="457199" y="1123949"/>
            <a:ext cx="7973123" cy="3736899"/>
          </a:xfrm>
        </p:spPr>
        <p:txBody>
          <a:bodyPr>
            <a:noAutofit/>
          </a:bodyPr>
          <a:lstStyle/>
          <a:p>
            <a:r>
              <a:rPr lang="en-US" dirty="0"/>
              <a:t>Save your work regularly!</a:t>
            </a:r>
          </a:p>
          <a:p>
            <a:r>
              <a:rPr lang="en-US" dirty="0"/>
              <a:t>To Save:</a:t>
            </a:r>
          </a:p>
          <a:p>
            <a:pPr lvl="1"/>
            <a:r>
              <a:rPr lang="en-US" sz="1800" dirty="0"/>
              <a:t>Step 1: Scroll to ‘File Options’ in </a:t>
            </a:r>
            <a:br>
              <a:rPr lang="en-US" sz="1800" dirty="0"/>
            </a:br>
            <a:r>
              <a:rPr lang="en-US" sz="1800" dirty="0"/>
              <a:t>AxiomMain ribbon</a:t>
            </a:r>
          </a:p>
          <a:p>
            <a:pPr lvl="1"/>
            <a:r>
              <a:rPr lang="en-US" sz="1800" dirty="0"/>
              <a:t>Step 2: Click on ‘Save’ (Do not open</a:t>
            </a:r>
            <a:br>
              <a:rPr lang="en-US" sz="1800" dirty="0"/>
            </a:br>
            <a:r>
              <a:rPr lang="en-US" sz="1800" dirty="0"/>
              <a:t> dropdown)</a:t>
            </a:r>
          </a:p>
          <a:p>
            <a:pPr lvl="1"/>
            <a:r>
              <a:rPr lang="en-US" sz="1800" dirty="0"/>
              <a:t>Step 3: ‘Save to Database Status’  </a:t>
            </a:r>
            <a:br>
              <a:rPr lang="en-US" sz="1800" dirty="0"/>
            </a:br>
            <a:r>
              <a:rPr lang="en-US" sz="1800" dirty="0"/>
              <a:t>window will appear</a:t>
            </a:r>
          </a:p>
          <a:p>
            <a:pPr lvl="1"/>
            <a:r>
              <a:rPr lang="en-US" sz="1800" dirty="0"/>
              <a:t>Step 4: Click ‘OK’</a:t>
            </a:r>
          </a:p>
          <a:p>
            <a:endParaRPr lang="en-US" dirty="0"/>
          </a:p>
        </p:txBody>
      </p:sp>
      <p:sp>
        <p:nvSpPr>
          <p:cNvPr id="4" name="Title 3"/>
          <p:cNvSpPr>
            <a:spLocks noGrp="1"/>
          </p:cNvSpPr>
          <p:nvPr>
            <p:ph type="title"/>
          </p:nvPr>
        </p:nvSpPr>
        <p:spPr/>
        <p:txBody>
          <a:bodyPr/>
          <a:lstStyle/>
          <a:p>
            <a:r>
              <a:rPr lang="en-US" dirty="0"/>
              <a:t>Saving Your Data</a:t>
            </a:r>
          </a:p>
        </p:txBody>
      </p:sp>
      <p:pic>
        <p:nvPicPr>
          <p:cNvPr id="5" name="Picture 4"/>
          <p:cNvPicPr>
            <a:picLocks noChangeAspect="1"/>
          </p:cNvPicPr>
          <p:nvPr/>
        </p:nvPicPr>
        <p:blipFill>
          <a:blip r:embed="rId4"/>
          <a:stretch>
            <a:fillRect/>
          </a:stretch>
        </p:blipFill>
        <p:spPr>
          <a:xfrm>
            <a:off x="4904133" y="3242529"/>
            <a:ext cx="3568506" cy="1320272"/>
          </a:xfrm>
          <a:prstGeom prst="rect">
            <a:avLst/>
          </a:prstGeom>
          <a:ln w="25400">
            <a:solidFill>
              <a:srgbClr val="C00000"/>
            </a:solidFill>
          </a:ln>
          <a:effectLst/>
        </p:spPr>
      </p:pic>
      <p:cxnSp>
        <p:nvCxnSpPr>
          <p:cNvPr id="13" name="Straight Arrow Connector 12">
            <a:extLst>
              <a:ext uri="{FF2B5EF4-FFF2-40B4-BE49-F238E27FC236}">
                <a16:creationId xmlns:a16="http://schemas.microsoft.com/office/drawing/2014/main" id="{3E7F0ED3-0B94-4D7D-AFA4-14B3B35D17E2}"/>
              </a:ext>
            </a:extLst>
          </p:cNvPr>
          <p:cNvCxnSpPr/>
          <p:nvPr/>
        </p:nvCxnSpPr>
        <p:spPr>
          <a:xfrm>
            <a:off x="6768560" y="2227000"/>
            <a:ext cx="1270990" cy="1970312"/>
          </a:xfrm>
          <a:prstGeom prst="straightConnector1">
            <a:avLst/>
          </a:prstGeom>
          <a:ln w="19050" cmpd="sng">
            <a:solidFill>
              <a:schemeClr val="bg2">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9/15/22</a:t>
            </a:r>
            <a:endParaRPr lang="en-US" sz="1200" dirty="0">
              <a:solidFill>
                <a:schemeClr val="bg2"/>
              </a:solidFill>
              <a:cs typeface="Calibri"/>
            </a:endParaRPr>
          </a:p>
        </p:txBody>
      </p:sp>
      <p:sp>
        <p:nvSpPr>
          <p:cNvPr id="15" name="TextBox 14">
            <a:extLst>
              <a:ext uri="{FF2B5EF4-FFF2-40B4-BE49-F238E27FC236}">
                <a16:creationId xmlns:a16="http://schemas.microsoft.com/office/drawing/2014/main" id="{43B5A705-AC07-4573-B8AF-923E1D08ABBD}"/>
              </a:ext>
            </a:extLst>
          </p:cNvPr>
          <p:cNvSpPr txBox="1"/>
          <p:nvPr/>
        </p:nvSpPr>
        <p:spPr>
          <a:xfrm>
            <a:off x="0" y="4779820"/>
            <a:ext cx="914399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dirty="0">
                <a:solidFill>
                  <a:schemeClr val="bg2"/>
                </a:solidFill>
                <a:cs typeface="Calibri"/>
              </a:rPr>
              <a:t>47</a:t>
            </a:r>
            <a:endParaRPr lang="en-US" dirty="0">
              <a:solidFill>
                <a:schemeClr val="bg2"/>
              </a:solidFill>
            </a:endParaRPr>
          </a:p>
        </p:txBody>
      </p:sp>
      <p:sp>
        <p:nvSpPr>
          <p:cNvPr id="16" name="Rectangle 15">
            <a:extLst>
              <a:ext uri="{FF2B5EF4-FFF2-40B4-BE49-F238E27FC236}">
                <a16:creationId xmlns:a16="http://schemas.microsoft.com/office/drawing/2014/main" id="{617999B4-54FF-43F1-84E1-96C69EE67C48}"/>
              </a:ext>
            </a:extLst>
          </p:cNvPr>
          <p:cNvSpPr/>
          <p:nvPr/>
        </p:nvSpPr>
        <p:spPr>
          <a:xfrm>
            <a:off x="7648777" y="2751293"/>
            <a:ext cx="781546" cy="200592"/>
          </a:xfrm>
          <a:prstGeom prst="rect">
            <a:avLst/>
          </a:prstGeom>
          <a:no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617999B4-54FF-43F1-84E1-96C69EE67C48}"/>
              </a:ext>
            </a:extLst>
          </p:cNvPr>
          <p:cNvSpPr/>
          <p:nvPr/>
        </p:nvSpPr>
        <p:spPr>
          <a:xfrm>
            <a:off x="6381238" y="2016874"/>
            <a:ext cx="781546" cy="200592"/>
          </a:xfrm>
          <a:prstGeom prst="rect">
            <a:avLst/>
          </a:prstGeom>
          <a:no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17999B4-54FF-43F1-84E1-96C69EE67C48}"/>
              </a:ext>
            </a:extLst>
          </p:cNvPr>
          <p:cNvSpPr/>
          <p:nvPr/>
        </p:nvSpPr>
        <p:spPr>
          <a:xfrm>
            <a:off x="7828376" y="4264739"/>
            <a:ext cx="601946" cy="200592"/>
          </a:xfrm>
          <a:prstGeom prst="rect">
            <a:avLst/>
          </a:prstGeom>
          <a:no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19775812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0"/>
          </p:nvPr>
        </p:nvSpPr>
        <p:spPr/>
        <p:txBody>
          <a:bodyPr>
            <a:noAutofit/>
          </a:bodyPr>
          <a:lstStyle/>
          <a:p>
            <a:pPr>
              <a:spcAft>
                <a:spcPts val="1200"/>
              </a:spcAft>
            </a:pPr>
            <a:r>
              <a:rPr lang="en-US" dirty="0"/>
              <a:t>Once your Labor Planning Plan File is saved, all your changes will be present when you next open the Plan File</a:t>
            </a:r>
          </a:p>
          <a:p>
            <a:r>
              <a:rPr lang="en-US" dirty="0"/>
              <a:t>Remember - The Labor Planning Plan File is a self-contained module in Axiom</a:t>
            </a:r>
          </a:p>
          <a:p>
            <a:pPr lvl="1"/>
            <a:r>
              <a:rPr lang="en-US" sz="1800" dirty="0"/>
              <a:t>It does not pull from or push data into other Axiom modules</a:t>
            </a:r>
          </a:p>
          <a:p>
            <a:pPr lvl="1">
              <a:spcAft>
                <a:spcPts val="600"/>
              </a:spcAft>
            </a:pPr>
            <a:r>
              <a:rPr lang="en-US" sz="1800" dirty="0"/>
              <a:t>It does not trigger any processes within or beyond Axiom </a:t>
            </a:r>
          </a:p>
          <a:p>
            <a:r>
              <a:rPr lang="en-US" dirty="0"/>
              <a:t>The Labor Planning Plan File will often highlight the need for direct action </a:t>
            </a:r>
          </a:p>
          <a:p>
            <a:pPr lvl="1"/>
            <a:r>
              <a:rPr lang="en-US" sz="1800" dirty="0"/>
              <a:t>Budget Transfers (base and/or one-time)</a:t>
            </a:r>
          </a:p>
          <a:p>
            <a:pPr lvl="1"/>
            <a:r>
              <a:rPr lang="en-US" sz="1800" dirty="0"/>
              <a:t>Payroll change requests (change to GL or distribution)</a:t>
            </a:r>
          </a:p>
          <a:p>
            <a:pPr lvl="1">
              <a:spcAft>
                <a:spcPts val="600"/>
              </a:spcAft>
            </a:pPr>
            <a:r>
              <a:rPr lang="en-US" sz="1800" dirty="0"/>
              <a:t>New funding budget entries (address funding shortfalls)</a:t>
            </a:r>
          </a:p>
        </p:txBody>
      </p:sp>
      <p:sp>
        <p:nvSpPr>
          <p:cNvPr id="5" name="Title 4"/>
          <p:cNvSpPr>
            <a:spLocks noGrp="1"/>
          </p:cNvSpPr>
          <p:nvPr>
            <p:ph type="title"/>
          </p:nvPr>
        </p:nvSpPr>
        <p:spPr/>
        <p:txBody>
          <a:bodyPr/>
          <a:lstStyle/>
          <a:p>
            <a:r>
              <a:rPr lang="en-US" dirty="0"/>
              <a:t>Saved Data</a:t>
            </a:r>
          </a:p>
        </p:txBody>
      </p:sp>
      <p:sp>
        <p:nvSpPr>
          <p:cNvPr id="4" name="TextBox 3">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9/15/22</a:t>
            </a:r>
            <a:endParaRPr lang="en-US" sz="1200" dirty="0">
              <a:solidFill>
                <a:schemeClr val="bg2"/>
              </a:solidFill>
              <a:cs typeface="Calibri"/>
            </a:endParaRPr>
          </a:p>
        </p:txBody>
      </p:sp>
      <p:sp>
        <p:nvSpPr>
          <p:cNvPr id="7" name="TextBox 6">
            <a:extLst>
              <a:ext uri="{FF2B5EF4-FFF2-40B4-BE49-F238E27FC236}">
                <a16:creationId xmlns:a16="http://schemas.microsoft.com/office/drawing/2014/main" id="{43B5A705-AC07-4573-B8AF-923E1D08ABBD}"/>
              </a:ext>
            </a:extLst>
          </p:cNvPr>
          <p:cNvSpPr txBox="1"/>
          <p:nvPr/>
        </p:nvSpPr>
        <p:spPr>
          <a:xfrm>
            <a:off x="0" y="4779820"/>
            <a:ext cx="914399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dirty="0">
                <a:solidFill>
                  <a:schemeClr val="bg2"/>
                </a:solidFill>
                <a:cs typeface="Calibri"/>
              </a:rPr>
              <a:t>48</a:t>
            </a:r>
            <a:endParaRPr lang="en-US" dirty="0">
              <a:solidFill>
                <a:schemeClr val="bg2"/>
              </a:solidFill>
            </a:endParaRPr>
          </a:p>
        </p:txBody>
      </p:sp>
    </p:spTree>
    <p:extLst>
      <p:ext uri="{BB962C8B-B14F-4D97-AF65-F5344CB8AC3E}">
        <p14:creationId xmlns:p14="http://schemas.microsoft.com/office/powerpoint/2010/main" val="6532966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7. Where Can I Get Help With My Labor Planning Plan File?</a:t>
            </a:r>
          </a:p>
        </p:txBody>
      </p:sp>
      <p:sp>
        <p:nvSpPr>
          <p:cNvPr id="3" name="TextBox 2">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9/15/22</a:t>
            </a:r>
            <a:endParaRPr lang="en-US" sz="1200" dirty="0">
              <a:solidFill>
                <a:schemeClr val="bg2"/>
              </a:solidFill>
              <a:cs typeface="Calibri"/>
            </a:endParaRPr>
          </a:p>
        </p:txBody>
      </p:sp>
      <p:sp>
        <p:nvSpPr>
          <p:cNvPr id="4" name="TextBox 3">
            <a:extLst>
              <a:ext uri="{FF2B5EF4-FFF2-40B4-BE49-F238E27FC236}">
                <a16:creationId xmlns:a16="http://schemas.microsoft.com/office/drawing/2014/main" id="{43B5A705-AC07-4573-B8AF-923E1D08ABBD}"/>
              </a:ext>
            </a:extLst>
          </p:cNvPr>
          <p:cNvSpPr txBox="1"/>
          <p:nvPr/>
        </p:nvSpPr>
        <p:spPr>
          <a:xfrm>
            <a:off x="0" y="4779820"/>
            <a:ext cx="914399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dirty="0">
                <a:solidFill>
                  <a:schemeClr val="bg2"/>
                </a:solidFill>
                <a:cs typeface="Calibri"/>
              </a:rPr>
              <a:t>49</a:t>
            </a:r>
            <a:endParaRPr lang="en-US" dirty="0">
              <a:solidFill>
                <a:schemeClr val="bg2"/>
              </a:solidFill>
            </a:endParaRPr>
          </a:p>
        </p:txBody>
      </p:sp>
    </p:spTree>
    <p:extLst>
      <p:ext uri="{BB962C8B-B14F-4D97-AF65-F5344CB8AC3E}">
        <p14:creationId xmlns:p14="http://schemas.microsoft.com/office/powerpoint/2010/main" val="1557289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LaborPlan – Identifying Information</a:t>
            </a:r>
          </a:p>
        </p:txBody>
      </p:sp>
      <p:sp>
        <p:nvSpPr>
          <p:cNvPr id="7" name="TextBox 6">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9/15/22</a:t>
            </a:r>
            <a:endParaRPr lang="en-US" sz="1200" dirty="0">
              <a:solidFill>
                <a:schemeClr val="bg2"/>
              </a:solidFill>
              <a:cs typeface="Calibri"/>
            </a:endParaRPr>
          </a:p>
        </p:txBody>
      </p:sp>
      <p:sp>
        <p:nvSpPr>
          <p:cNvPr id="8" name="TextBox 7">
            <a:extLst>
              <a:ext uri="{FF2B5EF4-FFF2-40B4-BE49-F238E27FC236}">
                <a16:creationId xmlns:a16="http://schemas.microsoft.com/office/drawing/2014/main" id="{43B5A705-AC07-4573-B8AF-923E1D08ABBD}"/>
              </a:ext>
            </a:extLst>
          </p:cNvPr>
          <p:cNvSpPr txBox="1"/>
          <p:nvPr/>
        </p:nvSpPr>
        <p:spPr>
          <a:xfrm>
            <a:off x="0" y="4779820"/>
            <a:ext cx="914399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dirty="0">
                <a:solidFill>
                  <a:schemeClr val="bg2"/>
                </a:solidFill>
                <a:cs typeface="Calibri"/>
              </a:rPr>
              <a:t>5</a:t>
            </a:r>
            <a:endParaRPr lang="en-US" dirty="0">
              <a:solidFill>
                <a:schemeClr val="bg2"/>
              </a:solidFill>
            </a:endParaRPr>
          </a:p>
        </p:txBody>
      </p:sp>
      <p:sp>
        <p:nvSpPr>
          <p:cNvPr id="12" name="Content Placeholder 5"/>
          <p:cNvSpPr>
            <a:spLocks noGrp="1"/>
          </p:cNvSpPr>
          <p:nvPr>
            <p:ph idx="10"/>
          </p:nvPr>
        </p:nvSpPr>
        <p:spPr>
          <a:xfrm>
            <a:off x="457200" y="2920408"/>
            <a:ext cx="8138160" cy="1708741"/>
          </a:xfrm>
        </p:spPr>
        <p:txBody>
          <a:bodyPr>
            <a:noAutofit/>
          </a:bodyPr>
          <a:lstStyle/>
          <a:p>
            <a:endParaRPr lang="en-US" dirty="0"/>
          </a:p>
          <a:p>
            <a:r>
              <a:rPr lang="en-US" dirty="0"/>
              <a:t>The </a:t>
            </a:r>
            <a:r>
              <a:rPr lang="en-US" dirty="0" err="1"/>
              <a:t>FacultyPlan</a:t>
            </a:r>
            <a:r>
              <a:rPr lang="en-US" dirty="0"/>
              <a:t> and </a:t>
            </a:r>
            <a:r>
              <a:rPr lang="en-US" dirty="0" err="1"/>
              <a:t>StaffPlan</a:t>
            </a:r>
            <a:r>
              <a:rPr lang="en-US" dirty="0"/>
              <a:t> worksheets detail information for the named population</a:t>
            </a:r>
          </a:p>
          <a:p>
            <a:pPr marL="342884" lvl="1" indent="-342884">
              <a:buFont typeface="Arial" panose="020B0604020202020204" pitchFamily="34" charset="0"/>
              <a:buChar char="•"/>
            </a:pPr>
            <a:r>
              <a:rPr lang="en-US" dirty="0"/>
              <a:t>The Labor Planning Plan File starts with data from the current fiscal year and will eventually end with foundational data for the upcoming year </a:t>
            </a:r>
          </a:p>
          <a:p>
            <a:endParaRPr lang="en-US" dirty="0"/>
          </a:p>
        </p:txBody>
      </p:sp>
      <p:pic>
        <p:nvPicPr>
          <p:cNvPr id="15" name="Picture 14"/>
          <p:cNvPicPr>
            <a:picLocks noChangeAspect="1"/>
          </p:cNvPicPr>
          <p:nvPr/>
        </p:nvPicPr>
        <p:blipFill rotWithShape="1">
          <a:blip r:embed="rId3"/>
          <a:srcRect l="19471" t="1" r="7532" b="1562"/>
          <a:stretch/>
        </p:blipFill>
        <p:spPr>
          <a:xfrm>
            <a:off x="677062" y="1961622"/>
            <a:ext cx="1601972" cy="274555"/>
          </a:xfrm>
          <a:prstGeom prst="rect">
            <a:avLst/>
          </a:prstGeom>
          <a:ln w="25400">
            <a:solidFill>
              <a:srgbClr val="C00000"/>
            </a:solidFill>
          </a:ln>
        </p:spPr>
      </p:pic>
      <p:sp>
        <p:nvSpPr>
          <p:cNvPr id="16" name="Oval 15"/>
          <p:cNvSpPr/>
          <p:nvPr/>
        </p:nvSpPr>
        <p:spPr>
          <a:xfrm>
            <a:off x="1242986" y="1995125"/>
            <a:ext cx="1036047" cy="217486"/>
          </a:xfrm>
          <a:prstGeom prst="ellipse">
            <a:avLst/>
          </a:prstGeom>
          <a:noFill/>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8" name="Elbow Connector 17"/>
          <p:cNvCxnSpPr>
            <a:stCxn id="15" idx="0"/>
          </p:cNvCxnSpPr>
          <p:nvPr/>
        </p:nvCxnSpPr>
        <p:spPr>
          <a:xfrm rot="5400000" flipH="1" flipV="1">
            <a:off x="2068331" y="934245"/>
            <a:ext cx="437094" cy="1617661"/>
          </a:xfrm>
          <a:prstGeom prst="bentConnector2">
            <a:avLst/>
          </a:prstGeom>
          <a:ln w="12700" cmpd="sng">
            <a:solidFill>
              <a:srgbClr val="C0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20" name="Elbow Connector 19"/>
          <p:cNvCxnSpPr/>
          <p:nvPr/>
        </p:nvCxnSpPr>
        <p:spPr>
          <a:xfrm>
            <a:off x="1963479" y="2296633"/>
            <a:ext cx="1156120" cy="341542"/>
          </a:xfrm>
          <a:prstGeom prst="bentConnector3">
            <a:avLst>
              <a:gd name="adj1" fmla="val -276"/>
            </a:avLst>
          </a:prstGeom>
          <a:ln w="12700" cmpd="sng">
            <a:solidFill>
              <a:srgbClr val="C0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491AA979-38D3-4FB7-B94B-E79A941E1A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5242" y="1256286"/>
            <a:ext cx="5470118" cy="738839"/>
          </a:xfrm>
          <a:prstGeom prst="rect">
            <a:avLst/>
          </a:prstGeom>
          <a:ln w="19050">
            <a:solidFill>
              <a:srgbClr val="FF0000"/>
            </a:solidFill>
          </a:ln>
        </p:spPr>
      </p:pic>
      <p:pic>
        <p:nvPicPr>
          <p:cNvPr id="11" name="Picture 10">
            <a:extLst>
              <a:ext uri="{FF2B5EF4-FFF2-40B4-BE49-F238E27FC236}">
                <a16:creationId xmlns:a16="http://schemas.microsoft.com/office/drawing/2014/main" id="{76EC92E0-1B95-460F-9F4B-ACACEC47A2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19599" y="2330135"/>
            <a:ext cx="5470118" cy="577303"/>
          </a:xfrm>
          <a:prstGeom prst="rect">
            <a:avLst/>
          </a:prstGeom>
          <a:ln w="19050">
            <a:solidFill>
              <a:srgbClr val="FF0000"/>
            </a:solidFill>
          </a:ln>
        </p:spPr>
      </p:pic>
    </p:spTree>
    <p:extLst>
      <p:ext uri="{BB962C8B-B14F-4D97-AF65-F5344CB8AC3E}">
        <p14:creationId xmlns:p14="http://schemas.microsoft.com/office/powerpoint/2010/main" val="12300891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457200" y="875152"/>
            <a:ext cx="8229600" cy="3899016"/>
          </a:xfrm>
        </p:spPr>
        <p:txBody>
          <a:bodyPr>
            <a:noAutofit/>
          </a:bodyPr>
          <a:lstStyle/>
          <a:p>
            <a:r>
              <a:rPr lang="en-US" dirty="0"/>
              <a:t>UBO Website:</a:t>
            </a:r>
          </a:p>
          <a:p>
            <a:pPr lvl="1"/>
            <a:r>
              <a:rPr lang="en-US" sz="1800" dirty="0"/>
              <a:t>Current training materials for the Axiom System, modules, and processes are available on the </a:t>
            </a:r>
            <a:r>
              <a:rPr lang="en-US" sz="1800" dirty="0">
                <a:hlinkClick r:id="rId2"/>
              </a:rPr>
              <a:t>UBO website</a:t>
            </a:r>
            <a:r>
              <a:rPr lang="en-US" sz="1800" dirty="0"/>
              <a:t>.</a:t>
            </a:r>
          </a:p>
          <a:p>
            <a:r>
              <a:rPr lang="en-US" dirty="0"/>
              <a:t>Contact the UBO</a:t>
            </a:r>
          </a:p>
          <a:p>
            <a:pPr lvl="1"/>
            <a:r>
              <a:rPr lang="en-US" sz="1800" dirty="0"/>
              <a:t>Axiom General Questions: </a:t>
            </a:r>
            <a:r>
              <a:rPr lang="en-US" sz="1800" dirty="0">
                <a:hlinkClick r:id="rId3"/>
              </a:rPr>
              <a:t>ubo@seattleu.edu</a:t>
            </a:r>
            <a:endParaRPr lang="en-US" sz="1800" dirty="0"/>
          </a:p>
          <a:p>
            <a:pPr lvl="1"/>
            <a:r>
              <a:rPr lang="en-US" sz="1800" dirty="0"/>
              <a:t>Axiom Labor Planning: Brent Hanada (</a:t>
            </a:r>
            <a:r>
              <a:rPr lang="en-US" sz="1800" dirty="0">
                <a:hlinkClick r:id="rId4"/>
              </a:rPr>
              <a:t>hanadab@seattleu.edu</a:t>
            </a:r>
            <a:r>
              <a:rPr lang="en-US" sz="1800"/>
              <a:t>) Org </a:t>
            </a:r>
            <a:r>
              <a:rPr lang="en-US" sz="1800" dirty="0"/>
              <a:t>Hierarchy and Axiom Permissions: Nick Conte (</a:t>
            </a:r>
            <a:r>
              <a:rPr lang="en-US" sz="1800" dirty="0">
                <a:hlinkClick r:id="rId5"/>
              </a:rPr>
              <a:t>nconte@seattleu.edu</a:t>
            </a:r>
            <a:r>
              <a:rPr lang="en-US" sz="1800" dirty="0"/>
              <a:t>)</a:t>
            </a:r>
          </a:p>
        </p:txBody>
      </p:sp>
      <p:sp>
        <p:nvSpPr>
          <p:cNvPr id="3" name="Title 2"/>
          <p:cNvSpPr>
            <a:spLocks noGrp="1"/>
          </p:cNvSpPr>
          <p:nvPr>
            <p:ph type="title"/>
          </p:nvPr>
        </p:nvSpPr>
        <p:spPr/>
        <p:txBody>
          <a:bodyPr/>
          <a:lstStyle/>
          <a:p>
            <a:r>
              <a:rPr lang="en-US" dirty="0"/>
              <a:t>Resources</a:t>
            </a:r>
          </a:p>
        </p:txBody>
      </p:sp>
      <p:sp>
        <p:nvSpPr>
          <p:cNvPr id="5" name="TextBox 4">
            <a:extLst>
              <a:ext uri="{FF2B5EF4-FFF2-40B4-BE49-F238E27FC236}">
                <a16:creationId xmlns:a16="http://schemas.microsoft.com/office/drawing/2014/main" id="{D0B6EC66-E7A5-4DE6-B5E1-1E1C60BDB3D1}"/>
              </a:ext>
            </a:extLst>
          </p:cNvPr>
          <p:cNvSpPr txBox="1"/>
          <p:nvPr/>
        </p:nvSpPr>
        <p:spPr>
          <a:xfrm>
            <a:off x="0" y="4779820"/>
            <a:ext cx="914399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dirty="0">
                <a:solidFill>
                  <a:schemeClr val="bg2"/>
                </a:solidFill>
                <a:cs typeface="Calibri"/>
              </a:rPr>
              <a:t>50</a:t>
            </a:r>
            <a:endParaRPr lang="en-US" dirty="0">
              <a:solidFill>
                <a:schemeClr val="bg2"/>
              </a:solidFill>
            </a:endParaRPr>
          </a:p>
        </p:txBody>
      </p:sp>
      <p:sp>
        <p:nvSpPr>
          <p:cNvPr id="6" name="TextBox 5">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9/15/22</a:t>
            </a:r>
            <a:endParaRPr lang="en-US" sz="1200" dirty="0">
              <a:solidFill>
                <a:schemeClr val="bg2"/>
              </a:solidFill>
              <a:cs typeface="Calibri"/>
            </a:endParaRPr>
          </a:p>
        </p:txBody>
      </p:sp>
    </p:spTree>
    <p:extLst>
      <p:ext uri="{BB962C8B-B14F-4D97-AF65-F5344CB8AC3E}">
        <p14:creationId xmlns:p14="http://schemas.microsoft.com/office/powerpoint/2010/main" val="2662521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0"/>
          </p:nvPr>
        </p:nvSpPr>
        <p:spPr>
          <a:xfrm>
            <a:off x="457200" y="1123950"/>
            <a:ext cx="8105553" cy="1752600"/>
          </a:xfrm>
        </p:spPr>
        <p:txBody>
          <a:bodyPr>
            <a:noAutofit/>
          </a:bodyPr>
          <a:lstStyle/>
          <a:p>
            <a:r>
              <a:rPr lang="en-US" dirty="0"/>
              <a:t>The </a:t>
            </a:r>
            <a:r>
              <a:rPr lang="en-US" dirty="0" err="1"/>
              <a:t>FacultyPlan</a:t>
            </a:r>
            <a:r>
              <a:rPr lang="en-US" dirty="0"/>
              <a:t> and </a:t>
            </a:r>
            <a:r>
              <a:rPr lang="en-US" dirty="0" err="1"/>
              <a:t>StaffPlan</a:t>
            </a:r>
            <a:r>
              <a:rPr lang="en-US" dirty="0"/>
              <a:t> have the same categories of data</a:t>
            </a:r>
          </a:p>
          <a:p>
            <a:r>
              <a:rPr lang="en-US" dirty="0"/>
              <a:t>Controlled Positions </a:t>
            </a:r>
          </a:p>
          <a:p>
            <a:pPr lvl="1"/>
            <a:r>
              <a:rPr lang="en-US" sz="1800" dirty="0"/>
              <a:t>Individual Position Control Code (PCC) lines and</a:t>
            </a:r>
            <a:br>
              <a:rPr lang="en-US" sz="1800" dirty="0"/>
            </a:br>
            <a:r>
              <a:rPr lang="en-US" sz="1800" dirty="0"/>
              <a:t>distributions</a:t>
            </a:r>
          </a:p>
          <a:p>
            <a:pPr lvl="1">
              <a:spcAft>
                <a:spcPts val="600"/>
              </a:spcAft>
            </a:pPr>
            <a:r>
              <a:rPr lang="en-US" sz="1800" dirty="0"/>
              <a:t>This category of data will include budget and HR data</a:t>
            </a:r>
          </a:p>
        </p:txBody>
      </p:sp>
      <p:sp>
        <p:nvSpPr>
          <p:cNvPr id="5" name="Title 4"/>
          <p:cNvSpPr>
            <a:spLocks noGrp="1"/>
          </p:cNvSpPr>
          <p:nvPr>
            <p:ph type="title"/>
          </p:nvPr>
        </p:nvSpPr>
        <p:spPr/>
        <p:txBody>
          <a:bodyPr/>
          <a:lstStyle/>
          <a:p>
            <a:r>
              <a:rPr lang="en-US" dirty="0"/>
              <a:t>LaborPlan Categories – Layout of Rows</a:t>
            </a:r>
          </a:p>
        </p:txBody>
      </p:sp>
      <p:sp>
        <p:nvSpPr>
          <p:cNvPr id="4" name="TextBox 3">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9/15/22</a:t>
            </a:r>
            <a:endParaRPr lang="en-US" sz="1200" dirty="0">
              <a:solidFill>
                <a:schemeClr val="bg2"/>
              </a:solidFill>
              <a:cs typeface="Calibri"/>
            </a:endParaRPr>
          </a:p>
        </p:txBody>
      </p:sp>
      <p:sp>
        <p:nvSpPr>
          <p:cNvPr id="7" name="TextBox 6">
            <a:extLst>
              <a:ext uri="{FF2B5EF4-FFF2-40B4-BE49-F238E27FC236}">
                <a16:creationId xmlns:a16="http://schemas.microsoft.com/office/drawing/2014/main" id="{43B5A705-AC07-4573-B8AF-923E1D08ABBD}"/>
              </a:ext>
            </a:extLst>
          </p:cNvPr>
          <p:cNvSpPr txBox="1"/>
          <p:nvPr/>
        </p:nvSpPr>
        <p:spPr>
          <a:xfrm>
            <a:off x="0" y="4779820"/>
            <a:ext cx="914399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dirty="0">
                <a:solidFill>
                  <a:schemeClr val="bg2"/>
                </a:solidFill>
                <a:cs typeface="Calibri"/>
              </a:rPr>
              <a:t>6</a:t>
            </a:r>
            <a:endParaRPr lang="en-US" dirty="0">
              <a:solidFill>
                <a:schemeClr val="bg2"/>
              </a:solidFill>
            </a:endParaRPr>
          </a:p>
        </p:txBody>
      </p:sp>
      <p:pic>
        <p:nvPicPr>
          <p:cNvPr id="2" name="Picture 1"/>
          <p:cNvPicPr>
            <a:picLocks noChangeAspect="1"/>
          </p:cNvPicPr>
          <p:nvPr/>
        </p:nvPicPr>
        <p:blipFill>
          <a:blip r:embed="rId2"/>
          <a:stretch>
            <a:fillRect/>
          </a:stretch>
        </p:blipFill>
        <p:spPr>
          <a:xfrm>
            <a:off x="6634655" y="1886271"/>
            <a:ext cx="2103120" cy="203528"/>
          </a:xfrm>
          <a:prstGeom prst="rect">
            <a:avLst/>
          </a:prstGeom>
          <a:ln w="25400">
            <a:solidFill>
              <a:srgbClr val="C00000"/>
            </a:solidFill>
          </a:ln>
        </p:spPr>
      </p:pic>
      <p:pic>
        <p:nvPicPr>
          <p:cNvPr id="3" name="Picture 2"/>
          <p:cNvPicPr>
            <a:picLocks noChangeAspect="1"/>
          </p:cNvPicPr>
          <p:nvPr/>
        </p:nvPicPr>
        <p:blipFill>
          <a:blip r:embed="rId3"/>
          <a:stretch>
            <a:fillRect/>
          </a:stretch>
        </p:blipFill>
        <p:spPr>
          <a:xfrm>
            <a:off x="6817535" y="2260893"/>
            <a:ext cx="1920240" cy="181157"/>
          </a:xfrm>
          <a:prstGeom prst="rect">
            <a:avLst/>
          </a:prstGeom>
          <a:ln w="25400">
            <a:solidFill>
              <a:srgbClr val="C00000"/>
            </a:solidFill>
          </a:ln>
        </p:spPr>
      </p:pic>
      <p:pic>
        <p:nvPicPr>
          <p:cNvPr id="8" name="Picture 7"/>
          <p:cNvPicPr>
            <a:picLocks noChangeAspect="1"/>
          </p:cNvPicPr>
          <p:nvPr/>
        </p:nvPicPr>
        <p:blipFill>
          <a:blip r:embed="rId4"/>
          <a:stretch>
            <a:fillRect/>
          </a:stretch>
        </p:blipFill>
        <p:spPr>
          <a:xfrm>
            <a:off x="5994575" y="3595181"/>
            <a:ext cx="2743200" cy="195442"/>
          </a:xfrm>
          <a:prstGeom prst="rect">
            <a:avLst/>
          </a:prstGeom>
          <a:ln w="25400">
            <a:solidFill>
              <a:srgbClr val="C00000"/>
            </a:solidFill>
          </a:ln>
        </p:spPr>
      </p:pic>
      <p:pic>
        <p:nvPicPr>
          <p:cNvPr id="9" name="Picture 8"/>
          <p:cNvPicPr>
            <a:picLocks noChangeAspect="1"/>
          </p:cNvPicPr>
          <p:nvPr/>
        </p:nvPicPr>
        <p:blipFill>
          <a:blip r:embed="rId5"/>
          <a:stretch>
            <a:fillRect/>
          </a:stretch>
        </p:blipFill>
        <p:spPr>
          <a:xfrm>
            <a:off x="5720255" y="3211567"/>
            <a:ext cx="3017520" cy="207363"/>
          </a:xfrm>
          <a:prstGeom prst="rect">
            <a:avLst/>
          </a:prstGeom>
          <a:ln w="25400">
            <a:solidFill>
              <a:srgbClr val="C00000"/>
            </a:solidFill>
          </a:ln>
        </p:spPr>
      </p:pic>
      <p:sp>
        <p:nvSpPr>
          <p:cNvPr id="10" name="Content Placeholder 5"/>
          <p:cNvSpPr txBox="1">
            <a:spLocks/>
          </p:cNvSpPr>
          <p:nvPr/>
        </p:nvSpPr>
        <p:spPr>
          <a:xfrm>
            <a:off x="457199" y="2777067"/>
            <a:ext cx="8105554" cy="1997101"/>
          </a:xfrm>
          <a:prstGeom prst="rect">
            <a:avLst/>
          </a:prstGeom>
        </p:spPr>
        <p:txBody>
          <a:bodyPr>
            <a:noAutofit/>
          </a:bodyPr>
          <a:lstStyle>
            <a:lvl1pPr marL="342884" marR="0" indent="-342884" algn="l" defTabSz="914355" rtl="0" eaLnBrk="1" fontAlgn="auto" latinLnBrk="0" hangingPunct="1">
              <a:lnSpc>
                <a:spcPct val="100000"/>
              </a:lnSpc>
              <a:spcBef>
                <a:spcPct val="20000"/>
              </a:spcBef>
              <a:spcAft>
                <a:spcPts val="0"/>
              </a:spcAft>
              <a:buClr>
                <a:srgbClr val="005DA6"/>
              </a:buClr>
              <a:buSzTx/>
              <a:buFont typeface="Arial" panose="020B0604020202020204" pitchFamily="34" charset="0"/>
              <a:buChar char="•"/>
              <a:tabLst/>
              <a:defRPr sz="2000" kern="1200">
                <a:solidFill>
                  <a:schemeClr val="bg2">
                    <a:lumMod val="75000"/>
                    <a:lumOff val="25000"/>
                  </a:schemeClr>
                </a:solidFill>
                <a:latin typeface="+mn-lt"/>
                <a:ea typeface="+mn-ea"/>
                <a:cs typeface="+mn-cs"/>
              </a:defRPr>
            </a:lvl1pPr>
            <a:lvl2pPr marL="742913" marR="0" indent="-285736" algn="l" defTabSz="914355" rtl="0" eaLnBrk="1" fontAlgn="auto" latinLnBrk="0" hangingPunct="1">
              <a:lnSpc>
                <a:spcPct val="100000"/>
              </a:lnSpc>
              <a:spcBef>
                <a:spcPct val="20000"/>
              </a:spcBef>
              <a:spcAft>
                <a:spcPts val="0"/>
              </a:spcAft>
              <a:buClr>
                <a:srgbClr val="005DA6"/>
              </a:buClr>
              <a:buSzTx/>
              <a:buFont typeface="Calibri" panose="020F0502020204030204" pitchFamily="34" charset="0"/>
              <a:buChar char="−"/>
              <a:tabLst/>
              <a:defRPr sz="2000" kern="1200">
                <a:solidFill>
                  <a:schemeClr val="bg2">
                    <a:lumMod val="75000"/>
                    <a:lumOff val="25000"/>
                  </a:schemeClr>
                </a:solidFill>
                <a:latin typeface="+mn-lt"/>
                <a:ea typeface="+mn-ea"/>
                <a:cs typeface="+mn-cs"/>
              </a:defRPr>
            </a:lvl2pPr>
            <a:lvl3pPr marL="1142944" marR="0" indent="-228588" algn="l" defTabSz="914355" rtl="0" eaLnBrk="1" fontAlgn="auto" latinLnBrk="0" hangingPunct="1">
              <a:lnSpc>
                <a:spcPct val="100000"/>
              </a:lnSpc>
              <a:spcBef>
                <a:spcPct val="20000"/>
              </a:spcBef>
              <a:spcAft>
                <a:spcPts val="0"/>
              </a:spcAft>
              <a:buClr>
                <a:srgbClr val="005DA6"/>
              </a:buClr>
              <a:buSzTx/>
              <a:buFont typeface="Arial" panose="020B0604020202020204" pitchFamily="34" charset="0"/>
              <a:buChar char="•"/>
              <a:tabLst/>
              <a:defRPr sz="1800" kern="1200">
                <a:solidFill>
                  <a:schemeClr val="bg2">
                    <a:lumMod val="75000"/>
                    <a:lumOff val="25000"/>
                  </a:schemeClr>
                </a:solidFill>
                <a:latin typeface="+mn-lt"/>
                <a:ea typeface="+mn-ea"/>
                <a:cs typeface="+mn-cs"/>
              </a:defRPr>
            </a:lvl3pPr>
            <a:lvl4pPr marL="1600120" marR="0" indent="-228588" algn="l" defTabSz="914355" rtl="0" eaLnBrk="1" fontAlgn="auto" latinLnBrk="0" hangingPunct="1">
              <a:lnSpc>
                <a:spcPct val="100000"/>
              </a:lnSpc>
              <a:spcBef>
                <a:spcPct val="20000"/>
              </a:spcBef>
              <a:spcAft>
                <a:spcPts val="0"/>
              </a:spcAft>
              <a:buClr>
                <a:srgbClr val="005DA6"/>
              </a:buClr>
              <a:buSzTx/>
              <a:buFont typeface="Calibri" panose="020F0502020204030204" pitchFamily="34" charset="0"/>
              <a:buChar char="−"/>
              <a:tabLst/>
              <a:defRPr sz="1800" kern="1200">
                <a:solidFill>
                  <a:schemeClr val="bg2">
                    <a:lumMod val="75000"/>
                    <a:lumOff val="25000"/>
                  </a:schemeClr>
                </a:solidFill>
                <a:latin typeface="+mn-lt"/>
                <a:ea typeface="+mn-ea"/>
                <a:cs typeface="+mn-cs"/>
              </a:defRPr>
            </a:lvl4pPr>
            <a:lvl5pPr marL="2057297" marR="0" indent="-228588" algn="l" defTabSz="914355" rtl="0" eaLnBrk="1" fontAlgn="auto" latinLnBrk="0" hangingPunct="1">
              <a:lnSpc>
                <a:spcPct val="100000"/>
              </a:lnSpc>
              <a:spcBef>
                <a:spcPct val="20000"/>
              </a:spcBef>
              <a:spcAft>
                <a:spcPts val="0"/>
              </a:spcAft>
              <a:buClr>
                <a:srgbClr val="005DA6"/>
              </a:buClr>
              <a:buSzTx/>
              <a:buFont typeface="Calibri" panose="020F0502020204030204" pitchFamily="34" charset="0"/>
              <a:buChar char="»"/>
              <a:tabLst/>
              <a:defRPr sz="1600" kern="1200">
                <a:solidFill>
                  <a:schemeClr val="bg2">
                    <a:lumMod val="75000"/>
                    <a:lumOff val="25000"/>
                  </a:schemeClr>
                </a:solidFill>
                <a:latin typeface="+mn-lt"/>
                <a:ea typeface="+mn-ea"/>
                <a:cs typeface="+mn-cs"/>
              </a:defRPr>
            </a:lvl5pPr>
            <a:lvl6pPr marL="2514474"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Other Personnel Records – Non-Stipend</a:t>
            </a:r>
          </a:p>
          <a:p>
            <a:pPr lvl="1"/>
            <a:r>
              <a:rPr lang="en-US" sz="1800" dirty="0"/>
              <a:t>Records from the HR data load that could</a:t>
            </a:r>
            <a:br>
              <a:rPr lang="en-US" sz="1800" dirty="0"/>
            </a:br>
            <a:r>
              <a:rPr lang="en-US" sz="1800" dirty="0"/>
              <a:t>not be matched to a current PCC</a:t>
            </a:r>
          </a:p>
          <a:p>
            <a:pPr lvl="1"/>
            <a:r>
              <a:rPr lang="en-US" sz="1800" dirty="0"/>
              <a:t>This category of data will include only HR data</a:t>
            </a:r>
          </a:p>
          <a:p>
            <a:pPr lvl="1"/>
            <a:r>
              <a:rPr lang="en-US" sz="1800" dirty="0"/>
              <a:t>New employee records will show in this category until the user assigns them to a PCC</a:t>
            </a:r>
          </a:p>
        </p:txBody>
      </p:sp>
    </p:spTree>
    <p:extLst>
      <p:ext uri="{BB962C8B-B14F-4D97-AF65-F5344CB8AC3E}">
        <p14:creationId xmlns:p14="http://schemas.microsoft.com/office/powerpoint/2010/main" val="3640853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0"/>
          </p:nvPr>
        </p:nvSpPr>
        <p:spPr>
          <a:xfrm>
            <a:off x="457200" y="1123950"/>
            <a:ext cx="6730410" cy="3505200"/>
          </a:xfrm>
        </p:spPr>
        <p:txBody>
          <a:bodyPr>
            <a:noAutofit/>
          </a:bodyPr>
          <a:lstStyle/>
          <a:p>
            <a:r>
              <a:rPr lang="en-US" dirty="0"/>
              <a:t>Other Resources – Non-Stipend</a:t>
            </a:r>
          </a:p>
          <a:p>
            <a:pPr lvl="1"/>
            <a:r>
              <a:rPr lang="en-US" sz="1800" dirty="0"/>
              <a:t>Non-position specific budget items listed by </a:t>
            </a:r>
            <a:br>
              <a:rPr lang="en-US" sz="1800" dirty="0"/>
            </a:br>
            <a:r>
              <a:rPr lang="en-US" sz="1800" dirty="0"/>
              <a:t>Account Code</a:t>
            </a:r>
          </a:p>
          <a:p>
            <a:pPr lvl="1"/>
            <a:r>
              <a:rPr lang="en-US" sz="1800" dirty="0"/>
              <a:t>Examples: Salary savings, overtime, temp employee, etc.</a:t>
            </a:r>
          </a:p>
          <a:p>
            <a:pPr lvl="1">
              <a:spcAft>
                <a:spcPts val="600"/>
              </a:spcAft>
            </a:pPr>
            <a:r>
              <a:rPr lang="en-US" sz="1800" dirty="0"/>
              <a:t>This category of data will include only budget data</a:t>
            </a:r>
          </a:p>
          <a:p>
            <a:r>
              <a:rPr lang="en-US" dirty="0"/>
              <a:t>Stipends Only:</a:t>
            </a:r>
          </a:p>
          <a:p>
            <a:pPr lvl="1"/>
            <a:r>
              <a:rPr lang="en-US" sz="1800" dirty="0"/>
              <a:t>Records from the HR data load that include an employee name, but not a position code (All records not entered in Colleague’s Annual Wage screen)</a:t>
            </a:r>
          </a:p>
          <a:p>
            <a:pPr lvl="1"/>
            <a:r>
              <a:rPr lang="en-US" sz="1800" dirty="0"/>
              <a:t>Stipend specified budget items listed by Account String</a:t>
            </a:r>
          </a:p>
          <a:p>
            <a:pPr lvl="1"/>
            <a:r>
              <a:rPr lang="en-US" sz="1800" dirty="0"/>
              <a:t>This category of data can include both budget and HR data</a:t>
            </a:r>
          </a:p>
        </p:txBody>
      </p:sp>
      <p:sp>
        <p:nvSpPr>
          <p:cNvPr id="5" name="Title 4"/>
          <p:cNvSpPr>
            <a:spLocks noGrp="1"/>
          </p:cNvSpPr>
          <p:nvPr>
            <p:ph type="title"/>
          </p:nvPr>
        </p:nvSpPr>
        <p:spPr/>
        <p:txBody>
          <a:bodyPr/>
          <a:lstStyle/>
          <a:p>
            <a:r>
              <a:rPr lang="en-US" dirty="0"/>
              <a:t>LaborPlan Categories – Layout of Rows (cont.)</a:t>
            </a:r>
          </a:p>
        </p:txBody>
      </p:sp>
      <p:sp>
        <p:nvSpPr>
          <p:cNvPr id="4" name="TextBox 3">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9/15/22</a:t>
            </a:r>
            <a:endParaRPr lang="en-US" sz="1200" dirty="0">
              <a:solidFill>
                <a:schemeClr val="bg2"/>
              </a:solidFill>
              <a:cs typeface="Calibri"/>
            </a:endParaRPr>
          </a:p>
        </p:txBody>
      </p:sp>
      <p:sp>
        <p:nvSpPr>
          <p:cNvPr id="7" name="TextBox 6">
            <a:extLst>
              <a:ext uri="{FF2B5EF4-FFF2-40B4-BE49-F238E27FC236}">
                <a16:creationId xmlns:a16="http://schemas.microsoft.com/office/drawing/2014/main" id="{43B5A705-AC07-4573-B8AF-923E1D08ABBD}"/>
              </a:ext>
            </a:extLst>
          </p:cNvPr>
          <p:cNvSpPr txBox="1"/>
          <p:nvPr/>
        </p:nvSpPr>
        <p:spPr>
          <a:xfrm>
            <a:off x="0" y="4779820"/>
            <a:ext cx="914399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dirty="0">
                <a:solidFill>
                  <a:schemeClr val="bg2"/>
                </a:solidFill>
                <a:cs typeface="Calibri"/>
              </a:rPr>
              <a:t>7</a:t>
            </a:r>
            <a:endParaRPr lang="en-US" dirty="0">
              <a:solidFill>
                <a:schemeClr val="bg2"/>
              </a:solidFill>
            </a:endParaRPr>
          </a:p>
        </p:txBody>
      </p:sp>
      <p:pic>
        <p:nvPicPr>
          <p:cNvPr id="2" name="Picture 1"/>
          <p:cNvPicPr>
            <a:picLocks noChangeAspect="1"/>
          </p:cNvPicPr>
          <p:nvPr/>
        </p:nvPicPr>
        <p:blipFill>
          <a:blip r:embed="rId2"/>
          <a:stretch>
            <a:fillRect/>
          </a:stretch>
        </p:blipFill>
        <p:spPr>
          <a:xfrm>
            <a:off x="6309360" y="1488060"/>
            <a:ext cx="2377440" cy="189917"/>
          </a:xfrm>
          <a:prstGeom prst="rect">
            <a:avLst/>
          </a:prstGeom>
          <a:ln w="25400">
            <a:solidFill>
              <a:srgbClr val="C00000"/>
            </a:solidFill>
          </a:ln>
        </p:spPr>
      </p:pic>
      <p:pic>
        <p:nvPicPr>
          <p:cNvPr id="3" name="Picture 2"/>
          <p:cNvPicPr>
            <a:picLocks noChangeAspect="1"/>
          </p:cNvPicPr>
          <p:nvPr/>
        </p:nvPicPr>
        <p:blipFill>
          <a:blip r:embed="rId3"/>
          <a:stretch>
            <a:fillRect/>
          </a:stretch>
        </p:blipFill>
        <p:spPr>
          <a:xfrm>
            <a:off x="7132320" y="3227267"/>
            <a:ext cx="1554480" cy="185942"/>
          </a:xfrm>
          <a:prstGeom prst="rect">
            <a:avLst/>
          </a:prstGeom>
          <a:ln w="25400">
            <a:solidFill>
              <a:srgbClr val="C00000"/>
            </a:solidFill>
          </a:ln>
        </p:spPr>
      </p:pic>
      <p:pic>
        <p:nvPicPr>
          <p:cNvPr id="8" name="Picture 7"/>
          <p:cNvPicPr>
            <a:picLocks noChangeAspect="1"/>
          </p:cNvPicPr>
          <p:nvPr/>
        </p:nvPicPr>
        <p:blipFill>
          <a:blip r:embed="rId4"/>
          <a:stretch>
            <a:fillRect/>
          </a:stretch>
        </p:blipFill>
        <p:spPr>
          <a:xfrm>
            <a:off x="6400800" y="1856098"/>
            <a:ext cx="2286000" cy="190500"/>
          </a:xfrm>
          <a:prstGeom prst="rect">
            <a:avLst/>
          </a:prstGeom>
          <a:ln w="25400">
            <a:solidFill>
              <a:srgbClr val="C00000"/>
            </a:solidFill>
          </a:ln>
        </p:spPr>
      </p:pic>
      <p:pic>
        <p:nvPicPr>
          <p:cNvPr id="9" name="Picture 8"/>
          <p:cNvPicPr>
            <a:picLocks noChangeAspect="1"/>
          </p:cNvPicPr>
          <p:nvPr/>
        </p:nvPicPr>
        <p:blipFill>
          <a:blip r:embed="rId5"/>
          <a:stretch>
            <a:fillRect/>
          </a:stretch>
        </p:blipFill>
        <p:spPr>
          <a:xfrm>
            <a:off x="7315200" y="3621063"/>
            <a:ext cx="1371600" cy="193891"/>
          </a:xfrm>
          <a:prstGeom prst="rect">
            <a:avLst/>
          </a:prstGeom>
          <a:ln w="25400">
            <a:solidFill>
              <a:srgbClr val="C00000"/>
            </a:solidFill>
          </a:ln>
        </p:spPr>
      </p:pic>
    </p:spTree>
    <p:extLst>
      <p:ext uri="{BB962C8B-B14F-4D97-AF65-F5344CB8AC3E}">
        <p14:creationId xmlns:p14="http://schemas.microsoft.com/office/powerpoint/2010/main" val="3301739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589547" y="916068"/>
            <a:ext cx="7964905" cy="1058815"/>
          </a:xfrm>
          <a:prstGeom prst="rect">
            <a:avLst/>
          </a:prstGeom>
          <a:ln w="25400">
            <a:solidFill>
              <a:srgbClr val="C00000"/>
            </a:solidFill>
          </a:ln>
          <a:effectLst/>
        </p:spPr>
      </p:pic>
      <p:sp>
        <p:nvSpPr>
          <p:cNvPr id="6" name="Content Placeholder 5"/>
          <p:cNvSpPr>
            <a:spLocks noGrp="1"/>
          </p:cNvSpPr>
          <p:nvPr>
            <p:ph idx="10"/>
          </p:nvPr>
        </p:nvSpPr>
        <p:spPr>
          <a:xfrm>
            <a:off x="457200" y="2201779"/>
            <a:ext cx="8229600" cy="2427370"/>
          </a:xfrm>
        </p:spPr>
        <p:txBody>
          <a:bodyPr>
            <a:noAutofit/>
          </a:bodyPr>
          <a:lstStyle/>
          <a:p>
            <a:pPr>
              <a:spcAft>
                <a:spcPts val="600"/>
              </a:spcAft>
            </a:pPr>
            <a:r>
              <a:rPr lang="en-US" dirty="0"/>
              <a:t>First Row: Position Control Code (PCC) information</a:t>
            </a:r>
          </a:p>
          <a:p>
            <a:pPr lvl="1"/>
            <a:r>
              <a:rPr lang="en-US" dirty="0"/>
              <a:t>PCC: Eight-digit code assigned by UBO and held in Axiom</a:t>
            </a:r>
          </a:p>
          <a:p>
            <a:pPr lvl="1"/>
            <a:r>
              <a:rPr lang="en-US" dirty="0"/>
              <a:t>Position: Position ID code as held in the PerPos record in Colleague</a:t>
            </a:r>
          </a:p>
          <a:p>
            <a:pPr lvl="1"/>
            <a:r>
              <a:rPr lang="en-US" dirty="0" err="1"/>
              <a:t>EmpID</a:t>
            </a:r>
            <a:r>
              <a:rPr lang="en-US" dirty="0"/>
              <a:t>: Employee ID code as held in the PerPos record in Colleague</a:t>
            </a:r>
          </a:p>
          <a:p>
            <a:r>
              <a:rPr lang="en-US" dirty="0"/>
              <a:t>Second Row: GL Information</a:t>
            </a:r>
          </a:p>
          <a:p>
            <a:r>
              <a:rPr lang="en-US" dirty="0"/>
              <a:t>This section is not available for user edit</a:t>
            </a:r>
            <a:endParaRPr lang="en-US" b="1" dirty="0"/>
          </a:p>
          <a:p>
            <a:endParaRPr lang="en-US" dirty="0"/>
          </a:p>
        </p:txBody>
      </p:sp>
      <p:sp>
        <p:nvSpPr>
          <p:cNvPr id="5" name="Title 4"/>
          <p:cNvSpPr>
            <a:spLocks noGrp="1"/>
          </p:cNvSpPr>
          <p:nvPr>
            <p:ph type="title"/>
          </p:nvPr>
        </p:nvSpPr>
        <p:spPr/>
        <p:txBody>
          <a:bodyPr/>
          <a:lstStyle/>
          <a:p>
            <a:r>
              <a:rPr lang="en-US" dirty="0"/>
              <a:t>LaborPlan Sections: General</a:t>
            </a:r>
          </a:p>
        </p:txBody>
      </p:sp>
      <p:sp>
        <p:nvSpPr>
          <p:cNvPr id="9" name="TextBox 8">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9/15/22</a:t>
            </a:r>
            <a:endParaRPr lang="en-US" sz="1200" dirty="0">
              <a:solidFill>
                <a:schemeClr val="bg2"/>
              </a:solidFill>
              <a:cs typeface="Calibri"/>
            </a:endParaRPr>
          </a:p>
        </p:txBody>
      </p:sp>
      <p:sp>
        <p:nvSpPr>
          <p:cNvPr id="10" name="TextBox 9">
            <a:extLst>
              <a:ext uri="{FF2B5EF4-FFF2-40B4-BE49-F238E27FC236}">
                <a16:creationId xmlns:a16="http://schemas.microsoft.com/office/drawing/2014/main" id="{43B5A705-AC07-4573-B8AF-923E1D08ABBD}"/>
              </a:ext>
            </a:extLst>
          </p:cNvPr>
          <p:cNvSpPr txBox="1"/>
          <p:nvPr/>
        </p:nvSpPr>
        <p:spPr>
          <a:xfrm>
            <a:off x="0" y="4779820"/>
            <a:ext cx="914399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dirty="0">
                <a:solidFill>
                  <a:schemeClr val="bg2"/>
                </a:solidFill>
                <a:cs typeface="Calibri"/>
              </a:rPr>
              <a:t>8</a:t>
            </a:r>
            <a:endParaRPr lang="en-US" dirty="0">
              <a:solidFill>
                <a:schemeClr val="bg2"/>
              </a:solidFill>
            </a:endParaRPr>
          </a:p>
        </p:txBody>
      </p:sp>
    </p:spTree>
    <p:extLst>
      <p:ext uri="{BB962C8B-B14F-4D97-AF65-F5344CB8AC3E}">
        <p14:creationId xmlns:p14="http://schemas.microsoft.com/office/powerpoint/2010/main" val="1007521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0"/>
          </p:nvPr>
        </p:nvSpPr>
        <p:spPr>
          <a:xfrm>
            <a:off x="457200" y="1940312"/>
            <a:ext cx="8229600" cy="2688838"/>
          </a:xfrm>
        </p:spPr>
        <p:txBody>
          <a:bodyPr>
            <a:noAutofit/>
          </a:bodyPr>
          <a:lstStyle/>
          <a:p>
            <a:r>
              <a:rPr lang="en-US" dirty="0"/>
              <a:t>This section reflects data provided in the prior year’s Labor Plan File as foundational for the current fiscal year</a:t>
            </a:r>
          </a:p>
          <a:p>
            <a:r>
              <a:rPr lang="en-US" sz="1800" dirty="0"/>
              <a:t>BUDGET DATA IN THE FOUNDATIONAL SECTION INCLUDES ONLY BASE BUDGET RESOURCES</a:t>
            </a:r>
          </a:p>
          <a:p>
            <a:r>
              <a:rPr lang="en-US" dirty="0"/>
              <a:t>This section is not available for user edit</a:t>
            </a:r>
          </a:p>
        </p:txBody>
      </p:sp>
      <p:sp>
        <p:nvSpPr>
          <p:cNvPr id="5" name="Title 4"/>
          <p:cNvSpPr>
            <a:spLocks noGrp="1"/>
          </p:cNvSpPr>
          <p:nvPr>
            <p:ph type="title"/>
          </p:nvPr>
        </p:nvSpPr>
        <p:spPr/>
        <p:txBody>
          <a:bodyPr/>
          <a:lstStyle/>
          <a:p>
            <a:r>
              <a:rPr lang="en-US" dirty="0"/>
              <a:t>LaborPlan Sections: Foundational</a:t>
            </a:r>
          </a:p>
        </p:txBody>
      </p:sp>
      <p:pic>
        <p:nvPicPr>
          <p:cNvPr id="3" name="Picture 2"/>
          <p:cNvPicPr>
            <a:picLocks noChangeAspect="1"/>
          </p:cNvPicPr>
          <p:nvPr/>
        </p:nvPicPr>
        <p:blipFill>
          <a:blip r:embed="rId2"/>
          <a:stretch>
            <a:fillRect/>
          </a:stretch>
        </p:blipFill>
        <p:spPr>
          <a:xfrm>
            <a:off x="2076450" y="1019639"/>
            <a:ext cx="4991100" cy="628650"/>
          </a:xfrm>
          <a:prstGeom prst="rect">
            <a:avLst/>
          </a:prstGeom>
          <a:ln w="25400">
            <a:solidFill>
              <a:srgbClr val="C00000"/>
            </a:solidFill>
          </a:ln>
          <a:effectLst/>
        </p:spPr>
      </p:pic>
      <p:sp>
        <p:nvSpPr>
          <p:cNvPr id="8" name="Rectangle 7">
            <a:extLst>
              <a:ext uri="{FF2B5EF4-FFF2-40B4-BE49-F238E27FC236}">
                <a16:creationId xmlns:a16="http://schemas.microsoft.com/office/drawing/2014/main" id="{617999B4-54FF-43F1-84E1-96C69EE67C48}"/>
              </a:ext>
            </a:extLst>
          </p:cNvPr>
          <p:cNvSpPr/>
          <p:nvPr/>
        </p:nvSpPr>
        <p:spPr>
          <a:xfrm>
            <a:off x="2076450" y="1019639"/>
            <a:ext cx="2729726" cy="628650"/>
          </a:xfrm>
          <a:prstGeom prst="rect">
            <a:avLst/>
          </a:prstGeom>
          <a:no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7" name="TextBox 6">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9/15/22</a:t>
            </a:r>
            <a:endParaRPr lang="en-US" sz="1200" dirty="0">
              <a:solidFill>
                <a:schemeClr val="bg2"/>
              </a:solidFill>
              <a:cs typeface="Calibri"/>
            </a:endParaRPr>
          </a:p>
        </p:txBody>
      </p:sp>
      <p:sp>
        <p:nvSpPr>
          <p:cNvPr id="9" name="TextBox 8">
            <a:extLst>
              <a:ext uri="{FF2B5EF4-FFF2-40B4-BE49-F238E27FC236}">
                <a16:creationId xmlns:a16="http://schemas.microsoft.com/office/drawing/2014/main" id="{43B5A705-AC07-4573-B8AF-923E1D08ABBD}"/>
              </a:ext>
            </a:extLst>
          </p:cNvPr>
          <p:cNvSpPr txBox="1"/>
          <p:nvPr/>
        </p:nvSpPr>
        <p:spPr>
          <a:xfrm>
            <a:off x="0" y="4779820"/>
            <a:ext cx="914399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dirty="0">
                <a:solidFill>
                  <a:schemeClr val="bg2"/>
                </a:solidFill>
                <a:cs typeface="Calibri"/>
              </a:rPr>
              <a:t>9</a:t>
            </a:r>
            <a:endParaRPr lang="en-US" dirty="0">
              <a:solidFill>
                <a:schemeClr val="bg2"/>
              </a:solidFill>
            </a:endParaRPr>
          </a:p>
        </p:txBody>
      </p:sp>
    </p:spTree>
    <p:extLst>
      <p:ext uri="{BB962C8B-B14F-4D97-AF65-F5344CB8AC3E}">
        <p14:creationId xmlns:p14="http://schemas.microsoft.com/office/powerpoint/2010/main" val="2163592709"/>
      </p:ext>
    </p:extLst>
  </p:cSld>
  <p:clrMapOvr>
    <a:masterClrMapping/>
  </p:clrMapOvr>
</p:sld>
</file>

<file path=ppt/theme/theme1.xml><?xml version="1.0" encoding="utf-8"?>
<a:theme xmlns:a="http://schemas.openxmlformats.org/drawingml/2006/main" name="Office Theme">
  <a:themeElements>
    <a:clrScheme name="Custom 11">
      <a:dk1>
        <a:srgbClr val="7F7F7F"/>
      </a:dk1>
      <a:lt1>
        <a:sysClr val="window" lastClr="FFFFFF"/>
      </a:lt1>
      <a:dk2>
        <a:srgbClr val="565656"/>
      </a:dk2>
      <a:lt2>
        <a:srgbClr val="000000"/>
      </a:lt2>
      <a:accent1>
        <a:srgbClr val="005DA6"/>
      </a:accent1>
      <a:accent2>
        <a:srgbClr val="0F4891"/>
      </a:accent2>
      <a:accent3>
        <a:srgbClr val="002D73"/>
      </a:accent3>
      <a:accent4>
        <a:srgbClr val="0071BA"/>
      </a:accent4>
      <a:accent5>
        <a:srgbClr val="00A7CF"/>
      </a:accent5>
      <a:accent6>
        <a:srgbClr val="0CC0DC"/>
      </a:accent6>
      <a:hlink>
        <a:srgbClr val="0CC0DC"/>
      </a:hlink>
      <a:folHlink>
        <a:srgbClr val="92929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a:defPPr>
      </a:lstStyle>
      <a:style>
        <a:lnRef idx="2">
          <a:schemeClr val="dk1"/>
        </a:lnRef>
        <a:fillRef idx="1">
          <a:schemeClr val="lt1"/>
        </a:fillRef>
        <a:effectRef idx="0">
          <a:schemeClr val="dk1"/>
        </a:effectRef>
        <a:fontRef idx="minor">
          <a:schemeClr val="dk1"/>
        </a:fontRef>
      </a:style>
    </a:spDef>
    <a:lnDef>
      <a:spPr>
        <a:ln w="12700" cmpd="sng">
          <a:solidFill>
            <a:srgbClr val="005DA6"/>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rigami left patter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DE1C36C24803645B26C275D536BC174" ma:contentTypeVersion="2" ma:contentTypeDescription="Create a new document." ma:contentTypeScope="" ma:versionID="bb17846b1458cdf212cd2b3fdb8609b6">
  <xsd:schema xmlns:xsd="http://www.w3.org/2001/XMLSchema" xmlns:xs="http://www.w3.org/2001/XMLSchema" xmlns:p="http://schemas.microsoft.com/office/2006/metadata/properties" xmlns:ns2="512ffff4-ef20-4e0f-9b12-6aa01fad6c60" targetNamespace="http://schemas.microsoft.com/office/2006/metadata/properties" ma:root="true" ma:fieldsID="e4eef7f9369fee11184f18edfcae2c23" ns2:_="">
    <xsd:import namespace="512ffff4-ef20-4e0f-9b12-6aa01fad6c60"/>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2ffff4-ef20-4e0f-9b12-6aa01fad6c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1E07D5-CA24-467D-ACE0-274ADE35A793}">
  <ds:schemaRefs>
    <ds:schemaRef ds:uri="http://schemas.microsoft.com/sharepoint/v3/contenttype/forms"/>
  </ds:schemaRefs>
</ds:datastoreItem>
</file>

<file path=customXml/itemProps2.xml><?xml version="1.0" encoding="utf-8"?>
<ds:datastoreItem xmlns:ds="http://schemas.openxmlformats.org/officeDocument/2006/customXml" ds:itemID="{49D9D823-3920-4298-9CBE-DB454AA44704}">
  <ds:schemaRefs>
    <ds:schemaRef ds:uri="512ffff4-ef20-4e0f-9b12-6aa01fad6c60"/>
    <ds:schemaRef ds:uri="http://schemas.microsoft.com/office/infopath/2007/PartnerControls"/>
    <ds:schemaRef ds:uri="http://schemas.microsoft.com/office/2006/documentManagement/types"/>
    <ds:schemaRef ds:uri="http://purl.org/dc/elements/1.1/"/>
    <ds:schemaRef ds:uri="http://schemas.openxmlformats.org/package/2006/metadata/core-properties"/>
    <ds:schemaRef ds:uri="http://www.w3.org/XML/1998/namespace"/>
    <ds:schemaRef ds:uri="http://schemas.microsoft.com/office/2006/metadata/properties"/>
    <ds:schemaRef ds:uri="http://purl.org/dc/dcmitype/"/>
    <ds:schemaRef ds:uri="http://purl.org/dc/terms/"/>
  </ds:schemaRefs>
</ds:datastoreItem>
</file>

<file path=customXml/itemProps3.xml><?xml version="1.0" encoding="utf-8"?>
<ds:datastoreItem xmlns:ds="http://schemas.openxmlformats.org/officeDocument/2006/customXml" ds:itemID="{599B36DA-5DFD-442E-8798-AC9E522F9366}">
  <ds:schemaRefs>
    <ds:schemaRef ds:uri="512ffff4-ef20-4e0f-9b12-6aa01fad6c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2701</TotalTime>
  <Words>3802</Words>
  <Application>Microsoft Office PowerPoint</Application>
  <PresentationFormat>On-screen Show (16:9)</PresentationFormat>
  <Paragraphs>377</Paragraphs>
  <Slides>50</Slides>
  <Notes>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50</vt:i4>
      </vt:variant>
    </vt:vector>
  </HeadingPairs>
  <TitlesOfParts>
    <vt:vector size="55" baseType="lpstr">
      <vt:lpstr>Arial</vt:lpstr>
      <vt:lpstr>Calibri</vt:lpstr>
      <vt:lpstr>Segoe UI Semibold</vt:lpstr>
      <vt:lpstr>Office Theme</vt:lpstr>
      <vt:lpstr>Origami left pattern</vt:lpstr>
      <vt:lpstr>PowerPoint Presentation</vt:lpstr>
      <vt:lpstr>PowerPoint Presentation</vt:lpstr>
      <vt:lpstr>PowerPoint Presentation</vt:lpstr>
      <vt:lpstr>Summary Report – Identifying Information</vt:lpstr>
      <vt:lpstr>LaborPlan – Identifying Information</vt:lpstr>
      <vt:lpstr>LaborPlan Categories – Layout of Rows</vt:lpstr>
      <vt:lpstr>LaborPlan Categories – Layout of Rows (cont.)</vt:lpstr>
      <vt:lpstr>LaborPlan Sections: General</vt:lpstr>
      <vt:lpstr>LaborPlan Sections: Foundational</vt:lpstr>
      <vt:lpstr>LaborPlan Sections: Current HR System Information</vt:lpstr>
      <vt:lpstr>LaborPlan Sections: Plan for [Next Fiscal Year] Base Budget</vt:lpstr>
      <vt:lpstr>PowerPoint Presentation</vt:lpstr>
      <vt:lpstr>PowerPoint Presentation</vt:lpstr>
      <vt:lpstr>LaborPlan Sections: Requesting a New PCC</vt:lpstr>
      <vt:lpstr>PowerPoint Presentation</vt:lpstr>
      <vt:lpstr>PCC Record Updates : Add Another Employee-Position to PCC …</vt:lpstr>
      <vt:lpstr>PCC Record Updates : Add Another Employee-Position to PCC … (cont.)</vt:lpstr>
      <vt:lpstr>PCC Record Updates : Add Another Employee-Position to PCC … (cont.)</vt:lpstr>
      <vt:lpstr>PCC Record Updates : Add Another Employee-Position to PCC … (cont.)</vt:lpstr>
      <vt:lpstr>PowerPoint Presentation</vt:lpstr>
      <vt:lpstr>PCC Record Updates : Add Another Distribution to Employee-Person</vt:lpstr>
      <vt:lpstr>PCC Record Updates : Add Another Distribution (cont.)</vt:lpstr>
      <vt:lpstr>PCC Record Updates : Add Another Distribution (cont.)</vt:lpstr>
      <vt:lpstr>PowerPoint Presentation</vt:lpstr>
      <vt:lpstr>Updating OTHER RESOURCES – Non-Stipend</vt:lpstr>
      <vt:lpstr>Updating OTHER RESOURCES: Warning</vt:lpstr>
      <vt:lpstr>Updating OTHER RESOURCES: GL Fields</vt:lpstr>
      <vt:lpstr>Updating OTHER RESOURCES: Position and Employee</vt:lpstr>
      <vt:lpstr>Updating OTHER RESOURCES: Allocation Type</vt:lpstr>
      <vt:lpstr>Updating OTHER RESOURCES – Non-Stipend (cont.)</vt:lpstr>
      <vt:lpstr>PowerPoint Presentation</vt:lpstr>
      <vt:lpstr>Updating STIPENDS - ONLY</vt:lpstr>
      <vt:lpstr>Updating STIPENDS-ONLY: GL Fields</vt:lpstr>
      <vt:lpstr>Updating STIPENDS-ONLY: Employee and Stipend Type</vt:lpstr>
      <vt:lpstr>Updating STIPENDS-ONLY (cont.)</vt:lpstr>
      <vt:lpstr>PowerPoint Presentation</vt:lpstr>
      <vt:lpstr>PowerPoint Presentation</vt:lpstr>
      <vt:lpstr>Plan for [Next Fiscal Year] Base Budget</vt:lpstr>
      <vt:lpstr>Editing Planning Data for PCCs</vt:lpstr>
      <vt:lpstr>Editing Planning Data for PCCs (cont.)</vt:lpstr>
      <vt:lpstr>Editing the Planning Data for PCCs (cont.)</vt:lpstr>
      <vt:lpstr>Editing the Planning Data for PCCs (cont.)</vt:lpstr>
      <vt:lpstr>Editing the Planning Data for PCCs (cont.)</vt:lpstr>
      <vt:lpstr>PowerPoint Presentation</vt:lpstr>
      <vt:lpstr>LaborPlan Sections: Editing Planning Data in Other Sections</vt:lpstr>
      <vt:lpstr>PowerPoint Presentation</vt:lpstr>
      <vt:lpstr>Saving Your Data</vt:lpstr>
      <vt:lpstr>Saved Data</vt:lpstr>
      <vt:lpstr>PowerPoint Presentation</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Merriman, John</dc:creator>
  <cp:lastModifiedBy>Conte, Nicholas</cp:lastModifiedBy>
  <cp:revision>306</cp:revision>
  <cp:lastPrinted>2018-06-18T05:09:57Z</cp:lastPrinted>
  <dcterms:modified xsi:type="dcterms:W3CDTF">2022-09-15T21:16:01Z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0x0101003DE1C36C24803645B26C275D536BC174</vt:lpwstr>
  </property>
  <property fmtid="{D5CDD505-2E9C-101B-9397-08002B2CF9AE}" pid="3" name="_dlc_DocIdItemGuid">
    <vt:lpwstr>3c025321-2871-4f1e-af6d-38fa4480168e</vt:lpwstr>
  </property>
</Properties>
</file>