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3" r:id="rId5"/>
  </p:sldMasterIdLst>
  <p:notesMasterIdLst>
    <p:notesMasterId r:id="rId46"/>
  </p:notesMasterIdLst>
  <p:handoutMasterIdLst>
    <p:handoutMasterId r:id="rId47"/>
  </p:handoutMasterIdLst>
  <p:sldIdLst>
    <p:sldId id="541" r:id="rId6"/>
    <p:sldId id="374" r:id="rId7"/>
    <p:sldId id="517" r:id="rId8"/>
    <p:sldId id="551" r:id="rId9"/>
    <p:sldId id="516" r:id="rId10"/>
    <p:sldId id="520" r:id="rId11"/>
    <p:sldId id="521" r:id="rId12"/>
    <p:sldId id="522" r:id="rId13"/>
    <p:sldId id="526" r:id="rId14"/>
    <p:sldId id="527" r:id="rId15"/>
    <p:sldId id="552" r:id="rId16"/>
    <p:sldId id="528" r:id="rId17"/>
    <p:sldId id="530" r:id="rId18"/>
    <p:sldId id="529" r:id="rId19"/>
    <p:sldId id="473" r:id="rId20"/>
    <p:sldId id="554" r:id="rId21"/>
    <p:sldId id="498" r:id="rId22"/>
    <p:sldId id="555" r:id="rId23"/>
    <p:sldId id="532" r:id="rId24"/>
    <p:sldId id="533" r:id="rId25"/>
    <p:sldId id="497" r:id="rId26"/>
    <p:sldId id="560" r:id="rId27"/>
    <p:sldId id="561" r:id="rId28"/>
    <p:sldId id="557" r:id="rId29"/>
    <p:sldId id="556" r:id="rId30"/>
    <p:sldId id="558" r:id="rId31"/>
    <p:sldId id="472" r:id="rId32"/>
    <p:sldId id="559" r:id="rId33"/>
    <p:sldId id="562" r:id="rId34"/>
    <p:sldId id="501" r:id="rId35"/>
    <p:sldId id="470" r:id="rId36"/>
    <p:sldId id="549" r:id="rId37"/>
    <p:sldId id="494" r:id="rId38"/>
    <p:sldId id="550" r:id="rId39"/>
    <p:sldId id="495" r:id="rId40"/>
    <p:sldId id="499" r:id="rId41"/>
    <p:sldId id="493" r:id="rId42"/>
    <p:sldId id="509" r:id="rId43"/>
    <p:sldId id="538" r:id="rId44"/>
    <p:sldId id="539" r:id="rId45"/>
  </p:sldIdLst>
  <p:sldSz cx="9144000" cy="5143500" type="screen16x9"/>
  <p:notesSz cx="7010400" cy="92964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6"/>
    <a:srgbClr val="0CC0DC"/>
    <a:srgbClr val="00A7CF"/>
    <a:srgbClr val="002D73"/>
    <a:srgbClr val="0A4DBD"/>
    <a:srgbClr val="E6E7E6"/>
    <a:srgbClr val="780810"/>
    <a:srgbClr val="E3E3E3"/>
    <a:srgbClr val="105BA8"/>
    <a:srgbClr val="0C3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24" y="14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7F539-2184-4418-A312-E299756FB03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C6E35-C136-4484-B61E-89318BB59D1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n-US" sz="1400" dirty="0"/>
            <a:t>Institution </a:t>
          </a:r>
        </a:p>
      </dgm:t>
    </dgm:pt>
    <dgm:pt modelId="{2E6CF793-4418-48DE-86EA-DB1D5B035B54}" type="parTrans" cxnId="{7BB9FE7A-C712-45A5-8E49-DD8D4B817186}">
      <dgm:prSet/>
      <dgm:spPr/>
      <dgm:t>
        <a:bodyPr/>
        <a:lstStyle/>
        <a:p>
          <a:endParaRPr lang="en-US"/>
        </a:p>
      </dgm:t>
    </dgm:pt>
    <dgm:pt modelId="{6D67FCCC-98D5-4CD4-8308-05FFF8D27980}" type="sibTrans" cxnId="{7BB9FE7A-C712-45A5-8E49-DD8D4B817186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4D876862-804C-4475-A89E-12F7E33B2B6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Division</a:t>
          </a:r>
        </a:p>
      </dgm:t>
    </dgm:pt>
    <dgm:pt modelId="{F95C7FF0-6D80-42CC-9C3C-086615E8298C}" type="parTrans" cxnId="{8A613393-8A26-4DC7-96B7-D790810FE56C}">
      <dgm:prSet/>
      <dgm:spPr/>
      <dgm:t>
        <a:bodyPr/>
        <a:lstStyle/>
        <a:p>
          <a:endParaRPr lang="en-US"/>
        </a:p>
      </dgm:t>
    </dgm:pt>
    <dgm:pt modelId="{B62085C1-08EF-4B36-8378-8F3DEB88479E}" type="sibTrans" cxnId="{8A613393-8A26-4DC7-96B7-D790810FE56C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3AA67C02-397E-4A90-AFEB-649B2D9AEFE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FF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School/College/Major Area</a:t>
          </a:r>
        </a:p>
        <a:p>
          <a:pPr>
            <a:spcAft>
              <a:spcPct val="35000"/>
            </a:spcAft>
          </a:pPr>
          <a:r>
            <a:rPr lang="en-US" sz="1400" dirty="0"/>
            <a:t>(SCMA)</a:t>
          </a:r>
        </a:p>
      </dgm:t>
    </dgm:pt>
    <dgm:pt modelId="{6F49A0EC-AA82-4A3A-B9B4-914007CD6895}" type="parTrans" cxnId="{9FDD76CB-9985-425C-A7B9-060FB601F741}">
      <dgm:prSet/>
      <dgm:spPr/>
      <dgm:t>
        <a:bodyPr/>
        <a:lstStyle/>
        <a:p>
          <a:endParaRPr lang="en-US"/>
        </a:p>
      </dgm:t>
    </dgm:pt>
    <dgm:pt modelId="{5C15ED08-F424-45DB-9300-078B69A07CEE}" type="sibTrans" cxnId="{9FDD76CB-9985-425C-A7B9-060FB601F741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5EBA9B79-F6B4-478C-9126-E6A5D142ED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66CC"/>
          </a:solidFill>
        </a:ln>
      </dgm:spPr>
      <dgm:t>
        <a:bodyPr/>
        <a:lstStyle/>
        <a:p>
          <a:pPr algn="ctr"/>
          <a:r>
            <a:rPr lang="en-US" sz="1400" dirty="0"/>
            <a:t>Reporting Unit (RU)</a:t>
          </a:r>
        </a:p>
      </dgm:t>
    </dgm:pt>
    <dgm:pt modelId="{06656C1C-E5E9-451E-9D61-21B899139E5C}" type="parTrans" cxnId="{D10B8886-E3E7-41DF-9BA3-59508571279F}">
      <dgm:prSet/>
      <dgm:spPr/>
      <dgm:t>
        <a:bodyPr/>
        <a:lstStyle/>
        <a:p>
          <a:endParaRPr lang="en-US"/>
        </a:p>
      </dgm:t>
    </dgm:pt>
    <dgm:pt modelId="{6DB12047-C49D-4A54-9E69-08B575C7A535}" type="sibTrans" cxnId="{D10B8886-E3E7-41DF-9BA3-59508571279F}">
      <dgm:prSet/>
      <dgm:spPr/>
      <dgm:t>
        <a:bodyPr/>
        <a:lstStyle/>
        <a:p>
          <a:endParaRPr lang="en-US" dirty="0"/>
        </a:p>
      </dgm:t>
    </dgm:pt>
    <dgm:pt modelId="{81B13969-7FF5-4FFF-A51B-EA856550FE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Senior Executive Area</a:t>
          </a:r>
        </a:p>
        <a:p>
          <a:pPr>
            <a:spcAft>
              <a:spcPct val="35000"/>
            </a:spcAft>
          </a:pPr>
          <a:r>
            <a:rPr lang="en-US" sz="1400" dirty="0"/>
            <a:t>(SEA)</a:t>
          </a:r>
        </a:p>
      </dgm:t>
    </dgm:pt>
    <dgm:pt modelId="{32DA93A8-2C23-4DD5-86EE-6E64A63A48E6}" type="sibTrans" cxnId="{C3F11E57-A04C-4C9D-A812-6030B2E24650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F3F5AC75-AFC6-4502-9A58-58FA4004D086}" type="parTrans" cxnId="{C3F11E57-A04C-4C9D-A812-6030B2E24650}">
      <dgm:prSet/>
      <dgm:spPr/>
      <dgm:t>
        <a:bodyPr/>
        <a:lstStyle/>
        <a:p>
          <a:endParaRPr lang="en-US"/>
        </a:p>
      </dgm:t>
    </dgm:pt>
    <dgm:pt modelId="{609A71D3-E32E-4009-B128-324DD0C3B24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Activity</a:t>
          </a:r>
        </a:p>
      </dgm:t>
    </dgm:pt>
    <dgm:pt modelId="{9E4F810C-1544-49D5-9C2E-2047B02148C1}" type="parTrans" cxnId="{2612AC27-0DB9-4748-A304-C2832670ECF7}">
      <dgm:prSet/>
      <dgm:spPr/>
      <dgm:t>
        <a:bodyPr/>
        <a:lstStyle/>
        <a:p>
          <a:endParaRPr lang="en-US"/>
        </a:p>
      </dgm:t>
    </dgm:pt>
    <dgm:pt modelId="{8BB70549-7376-452B-BB03-CCD5D96A6FE5}" type="sibTrans" cxnId="{2612AC27-0DB9-4748-A304-C2832670ECF7}">
      <dgm:prSet/>
      <dgm:spPr/>
      <dgm:t>
        <a:bodyPr/>
        <a:lstStyle/>
        <a:p>
          <a:endParaRPr lang="en-US"/>
        </a:p>
      </dgm:t>
    </dgm:pt>
    <dgm:pt modelId="{132E6B7A-878C-44C3-804D-10273E98B663}" type="pres">
      <dgm:prSet presAssocID="{3F17F539-2184-4418-A312-E299756FB03E}" presName="linearFlow" presStyleCnt="0">
        <dgm:presLayoutVars>
          <dgm:resizeHandles val="exact"/>
        </dgm:presLayoutVars>
      </dgm:prSet>
      <dgm:spPr/>
    </dgm:pt>
    <dgm:pt modelId="{7C9705A7-D484-424C-8AC2-CDA5ED6BA1A1}" type="pres">
      <dgm:prSet presAssocID="{44AC6E35-C136-4484-B61E-89318BB59D10}" presName="node" presStyleLbl="node1" presStyleIdx="0" presStyleCnt="6" custScaleX="319096" custScaleY="224266" custLinFactNeighborX="860" custLinFactNeighborY="-2126">
        <dgm:presLayoutVars>
          <dgm:bulletEnabled val="1"/>
        </dgm:presLayoutVars>
      </dgm:prSet>
      <dgm:spPr/>
    </dgm:pt>
    <dgm:pt modelId="{1FCD2E1F-6DCD-4518-AF97-AF2E6B6E546A}" type="pres">
      <dgm:prSet presAssocID="{6D67FCCC-98D5-4CD4-8308-05FFF8D27980}" presName="sibTrans" presStyleLbl="sibTrans2D1" presStyleIdx="0" presStyleCnt="5"/>
      <dgm:spPr/>
    </dgm:pt>
    <dgm:pt modelId="{81015F2F-901E-4F83-9BEF-92D0E500565E}" type="pres">
      <dgm:prSet presAssocID="{6D67FCCC-98D5-4CD4-8308-05FFF8D27980}" presName="connectorText" presStyleLbl="sibTrans2D1" presStyleIdx="0" presStyleCnt="5"/>
      <dgm:spPr/>
    </dgm:pt>
    <dgm:pt modelId="{5AE83BA2-5E46-4D33-B051-FE3B7F63BF26}" type="pres">
      <dgm:prSet presAssocID="{81B13969-7FF5-4FFF-A51B-EA856550FE1A}" presName="node" presStyleLbl="node1" presStyleIdx="1" presStyleCnt="6" custScaleX="319096" custScaleY="271362">
        <dgm:presLayoutVars>
          <dgm:bulletEnabled val="1"/>
        </dgm:presLayoutVars>
      </dgm:prSet>
      <dgm:spPr/>
    </dgm:pt>
    <dgm:pt modelId="{668B909B-723E-4DD4-B7ED-8FAAD9FBFD34}" type="pres">
      <dgm:prSet presAssocID="{32DA93A8-2C23-4DD5-86EE-6E64A63A48E6}" presName="sibTrans" presStyleLbl="sibTrans2D1" presStyleIdx="1" presStyleCnt="5"/>
      <dgm:spPr/>
    </dgm:pt>
    <dgm:pt modelId="{59EFFC26-179C-49D5-B597-A595485653AE}" type="pres">
      <dgm:prSet presAssocID="{32DA93A8-2C23-4DD5-86EE-6E64A63A48E6}" presName="connectorText" presStyleLbl="sibTrans2D1" presStyleIdx="1" presStyleCnt="5"/>
      <dgm:spPr/>
    </dgm:pt>
    <dgm:pt modelId="{DE592697-658A-43BD-A761-636850A16897}" type="pres">
      <dgm:prSet presAssocID="{4D876862-804C-4475-A89E-12F7E33B2B63}" presName="node" presStyleLbl="node1" presStyleIdx="2" presStyleCnt="6" custScaleX="319096" custScaleY="271362">
        <dgm:presLayoutVars>
          <dgm:bulletEnabled val="1"/>
        </dgm:presLayoutVars>
      </dgm:prSet>
      <dgm:spPr/>
    </dgm:pt>
    <dgm:pt modelId="{F4261B7F-8A1A-4012-94D2-23342D76C586}" type="pres">
      <dgm:prSet presAssocID="{B62085C1-08EF-4B36-8378-8F3DEB88479E}" presName="sibTrans" presStyleLbl="sibTrans2D1" presStyleIdx="2" presStyleCnt="5"/>
      <dgm:spPr/>
    </dgm:pt>
    <dgm:pt modelId="{FEBB7686-420F-43CC-83FA-04D8810F0961}" type="pres">
      <dgm:prSet presAssocID="{B62085C1-08EF-4B36-8378-8F3DEB88479E}" presName="connectorText" presStyleLbl="sibTrans2D1" presStyleIdx="2" presStyleCnt="5"/>
      <dgm:spPr/>
    </dgm:pt>
    <dgm:pt modelId="{A97254F7-E467-416A-93D6-04BEDA21B971}" type="pres">
      <dgm:prSet presAssocID="{3AA67C02-397E-4A90-AFEB-649B2D9AEFEA}" presName="node" presStyleLbl="node1" presStyleIdx="3" presStyleCnt="6" custScaleX="319096" custScaleY="271362">
        <dgm:presLayoutVars>
          <dgm:bulletEnabled val="1"/>
        </dgm:presLayoutVars>
      </dgm:prSet>
      <dgm:spPr/>
    </dgm:pt>
    <dgm:pt modelId="{866EECB7-83B6-4DF3-A951-8DF0305CC51B}" type="pres">
      <dgm:prSet presAssocID="{5C15ED08-F424-45DB-9300-078B69A07CEE}" presName="sibTrans" presStyleLbl="sibTrans2D1" presStyleIdx="3" presStyleCnt="5"/>
      <dgm:spPr/>
    </dgm:pt>
    <dgm:pt modelId="{01341E2F-B864-4298-82B5-E82EE4C850B4}" type="pres">
      <dgm:prSet presAssocID="{5C15ED08-F424-45DB-9300-078B69A07CEE}" presName="connectorText" presStyleLbl="sibTrans2D1" presStyleIdx="3" presStyleCnt="5"/>
      <dgm:spPr/>
    </dgm:pt>
    <dgm:pt modelId="{9A677C7A-24E5-4C06-B01C-1F2288612342}" type="pres">
      <dgm:prSet presAssocID="{5EBA9B79-F6B4-478C-9126-E6A5D142ED11}" presName="node" presStyleLbl="node1" presStyleIdx="4" presStyleCnt="6" custScaleX="319096" custScaleY="271362">
        <dgm:presLayoutVars>
          <dgm:bulletEnabled val="1"/>
        </dgm:presLayoutVars>
      </dgm:prSet>
      <dgm:spPr/>
    </dgm:pt>
    <dgm:pt modelId="{AA41815C-35EC-4F09-B78C-207CADC1B40F}" type="pres">
      <dgm:prSet presAssocID="{6DB12047-C49D-4A54-9E69-08B575C7A535}" presName="sibTrans" presStyleLbl="sibTrans2D1" presStyleIdx="4" presStyleCnt="5"/>
      <dgm:spPr/>
    </dgm:pt>
    <dgm:pt modelId="{4F117DE5-D1C8-49A1-9B96-E277CF62573D}" type="pres">
      <dgm:prSet presAssocID="{6DB12047-C49D-4A54-9E69-08B575C7A535}" presName="connectorText" presStyleLbl="sibTrans2D1" presStyleIdx="4" presStyleCnt="5"/>
      <dgm:spPr/>
    </dgm:pt>
    <dgm:pt modelId="{97E781B6-B183-41DE-A611-AC8AB0D5E181}" type="pres">
      <dgm:prSet presAssocID="{609A71D3-E32E-4009-B128-324DD0C3B24B}" presName="node" presStyleLbl="node1" presStyleIdx="5" presStyleCnt="6" custScaleX="319096" custScaleY="271362">
        <dgm:presLayoutVars>
          <dgm:bulletEnabled val="1"/>
        </dgm:presLayoutVars>
      </dgm:prSet>
      <dgm:spPr/>
    </dgm:pt>
  </dgm:ptLst>
  <dgm:cxnLst>
    <dgm:cxn modelId="{8D5CD60F-F4CB-4CF6-A979-D84A6D5119AC}" type="presOf" srcId="{81B13969-7FF5-4FFF-A51B-EA856550FE1A}" destId="{5AE83BA2-5E46-4D33-B051-FE3B7F63BF26}" srcOrd="0" destOrd="0" presId="urn:microsoft.com/office/officeart/2005/8/layout/process2"/>
    <dgm:cxn modelId="{2612AC27-0DB9-4748-A304-C2832670ECF7}" srcId="{3F17F539-2184-4418-A312-E299756FB03E}" destId="{609A71D3-E32E-4009-B128-324DD0C3B24B}" srcOrd="5" destOrd="0" parTransId="{9E4F810C-1544-49D5-9C2E-2047B02148C1}" sibTransId="{8BB70549-7376-452B-BB03-CCD5D96A6FE5}"/>
    <dgm:cxn modelId="{6183795B-DDC5-43D6-BAD9-A0E24D0B8D1E}" type="presOf" srcId="{6D67FCCC-98D5-4CD4-8308-05FFF8D27980}" destId="{81015F2F-901E-4F83-9BEF-92D0E500565E}" srcOrd="1" destOrd="0" presId="urn:microsoft.com/office/officeart/2005/8/layout/process2"/>
    <dgm:cxn modelId="{8764F162-D274-4723-BA0D-EF7B12DCEBCA}" type="presOf" srcId="{6D67FCCC-98D5-4CD4-8308-05FFF8D27980}" destId="{1FCD2E1F-6DCD-4518-AF97-AF2E6B6E546A}" srcOrd="0" destOrd="0" presId="urn:microsoft.com/office/officeart/2005/8/layout/process2"/>
    <dgm:cxn modelId="{F80B014B-0AF4-4AC0-B8E8-3A550EF565FC}" type="presOf" srcId="{3F17F539-2184-4418-A312-E299756FB03E}" destId="{132E6B7A-878C-44C3-804D-10273E98B663}" srcOrd="0" destOrd="0" presId="urn:microsoft.com/office/officeart/2005/8/layout/process2"/>
    <dgm:cxn modelId="{15283D6B-0DE5-4333-B14B-8A8500B0B194}" type="presOf" srcId="{609A71D3-E32E-4009-B128-324DD0C3B24B}" destId="{97E781B6-B183-41DE-A611-AC8AB0D5E181}" srcOrd="0" destOrd="0" presId="urn:microsoft.com/office/officeart/2005/8/layout/process2"/>
    <dgm:cxn modelId="{25E8BD53-168F-4846-A60B-B680D79154C0}" type="presOf" srcId="{5C15ED08-F424-45DB-9300-078B69A07CEE}" destId="{01341E2F-B864-4298-82B5-E82EE4C850B4}" srcOrd="1" destOrd="0" presId="urn:microsoft.com/office/officeart/2005/8/layout/process2"/>
    <dgm:cxn modelId="{7B96D574-9554-4908-9A64-B7F6D043B8DE}" type="presOf" srcId="{5EBA9B79-F6B4-478C-9126-E6A5D142ED11}" destId="{9A677C7A-24E5-4C06-B01C-1F2288612342}" srcOrd="0" destOrd="0" presId="urn:microsoft.com/office/officeart/2005/8/layout/process2"/>
    <dgm:cxn modelId="{C3F11E57-A04C-4C9D-A812-6030B2E24650}" srcId="{3F17F539-2184-4418-A312-E299756FB03E}" destId="{81B13969-7FF5-4FFF-A51B-EA856550FE1A}" srcOrd="1" destOrd="0" parTransId="{F3F5AC75-AFC6-4502-9A58-58FA4004D086}" sibTransId="{32DA93A8-2C23-4DD5-86EE-6E64A63A48E6}"/>
    <dgm:cxn modelId="{3A68B979-F2A0-4374-912F-1840921C9392}" type="presOf" srcId="{3AA67C02-397E-4A90-AFEB-649B2D9AEFEA}" destId="{A97254F7-E467-416A-93D6-04BEDA21B971}" srcOrd="0" destOrd="0" presId="urn:microsoft.com/office/officeart/2005/8/layout/process2"/>
    <dgm:cxn modelId="{7BB9FE7A-C712-45A5-8E49-DD8D4B817186}" srcId="{3F17F539-2184-4418-A312-E299756FB03E}" destId="{44AC6E35-C136-4484-B61E-89318BB59D10}" srcOrd="0" destOrd="0" parTransId="{2E6CF793-4418-48DE-86EA-DB1D5B035B54}" sibTransId="{6D67FCCC-98D5-4CD4-8308-05FFF8D27980}"/>
    <dgm:cxn modelId="{DE0D537D-DAB1-4DD6-9874-C17B77EDB93F}" type="presOf" srcId="{6DB12047-C49D-4A54-9E69-08B575C7A535}" destId="{4F117DE5-D1C8-49A1-9B96-E277CF62573D}" srcOrd="1" destOrd="0" presId="urn:microsoft.com/office/officeart/2005/8/layout/process2"/>
    <dgm:cxn modelId="{D10B8886-E3E7-41DF-9BA3-59508571279F}" srcId="{3F17F539-2184-4418-A312-E299756FB03E}" destId="{5EBA9B79-F6B4-478C-9126-E6A5D142ED11}" srcOrd="4" destOrd="0" parTransId="{06656C1C-E5E9-451E-9D61-21B899139E5C}" sibTransId="{6DB12047-C49D-4A54-9E69-08B575C7A535}"/>
    <dgm:cxn modelId="{8A613393-8A26-4DC7-96B7-D790810FE56C}" srcId="{3F17F539-2184-4418-A312-E299756FB03E}" destId="{4D876862-804C-4475-A89E-12F7E33B2B63}" srcOrd="2" destOrd="0" parTransId="{F95C7FF0-6D80-42CC-9C3C-086615E8298C}" sibTransId="{B62085C1-08EF-4B36-8378-8F3DEB88479E}"/>
    <dgm:cxn modelId="{BB378F98-2F9B-4B59-8130-AD9408EB34CC}" type="presOf" srcId="{B62085C1-08EF-4B36-8378-8F3DEB88479E}" destId="{FEBB7686-420F-43CC-83FA-04D8810F0961}" srcOrd="1" destOrd="0" presId="urn:microsoft.com/office/officeart/2005/8/layout/process2"/>
    <dgm:cxn modelId="{9FDD76CB-9985-425C-A7B9-060FB601F741}" srcId="{3F17F539-2184-4418-A312-E299756FB03E}" destId="{3AA67C02-397E-4A90-AFEB-649B2D9AEFEA}" srcOrd="3" destOrd="0" parTransId="{6F49A0EC-AA82-4A3A-B9B4-914007CD6895}" sibTransId="{5C15ED08-F424-45DB-9300-078B69A07CEE}"/>
    <dgm:cxn modelId="{94A443D3-BB17-4491-9039-BED3A1360BE0}" type="presOf" srcId="{44AC6E35-C136-4484-B61E-89318BB59D10}" destId="{7C9705A7-D484-424C-8AC2-CDA5ED6BA1A1}" srcOrd="0" destOrd="0" presId="urn:microsoft.com/office/officeart/2005/8/layout/process2"/>
    <dgm:cxn modelId="{01D238D8-FAB5-4BE5-A43B-AD58CFA65B2E}" type="presOf" srcId="{6DB12047-C49D-4A54-9E69-08B575C7A535}" destId="{AA41815C-35EC-4F09-B78C-207CADC1B40F}" srcOrd="0" destOrd="0" presId="urn:microsoft.com/office/officeart/2005/8/layout/process2"/>
    <dgm:cxn modelId="{9CBD9ADF-6D58-4BC9-83A6-A895C836FD7D}" type="presOf" srcId="{5C15ED08-F424-45DB-9300-078B69A07CEE}" destId="{866EECB7-83B6-4DF3-A951-8DF0305CC51B}" srcOrd="0" destOrd="0" presId="urn:microsoft.com/office/officeart/2005/8/layout/process2"/>
    <dgm:cxn modelId="{8B05CFDF-A5F1-4EB6-9638-D7405B72C988}" type="presOf" srcId="{32DA93A8-2C23-4DD5-86EE-6E64A63A48E6}" destId="{59EFFC26-179C-49D5-B597-A595485653AE}" srcOrd="1" destOrd="0" presId="urn:microsoft.com/office/officeart/2005/8/layout/process2"/>
    <dgm:cxn modelId="{B517CFDF-4EA5-48D8-824B-FDA0F5D62001}" type="presOf" srcId="{32DA93A8-2C23-4DD5-86EE-6E64A63A48E6}" destId="{668B909B-723E-4DD4-B7ED-8FAAD9FBFD34}" srcOrd="0" destOrd="0" presId="urn:microsoft.com/office/officeart/2005/8/layout/process2"/>
    <dgm:cxn modelId="{0DED85EE-C8E2-40AB-96E5-4F31E776CF06}" type="presOf" srcId="{B62085C1-08EF-4B36-8378-8F3DEB88479E}" destId="{F4261B7F-8A1A-4012-94D2-23342D76C586}" srcOrd="0" destOrd="0" presId="urn:microsoft.com/office/officeart/2005/8/layout/process2"/>
    <dgm:cxn modelId="{C20C36EF-338F-49DD-B9BC-41D5A6A62EE7}" type="presOf" srcId="{4D876862-804C-4475-A89E-12F7E33B2B63}" destId="{DE592697-658A-43BD-A761-636850A16897}" srcOrd="0" destOrd="0" presId="urn:microsoft.com/office/officeart/2005/8/layout/process2"/>
    <dgm:cxn modelId="{E7E37579-034B-4A69-8BDE-D9D51FDCB025}" type="presParOf" srcId="{132E6B7A-878C-44C3-804D-10273E98B663}" destId="{7C9705A7-D484-424C-8AC2-CDA5ED6BA1A1}" srcOrd="0" destOrd="0" presId="urn:microsoft.com/office/officeart/2005/8/layout/process2"/>
    <dgm:cxn modelId="{4EE8DF62-A802-43E7-B126-7CD14295A8B9}" type="presParOf" srcId="{132E6B7A-878C-44C3-804D-10273E98B663}" destId="{1FCD2E1F-6DCD-4518-AF97-AF2E6B6E546A}" srcOrd="1" destOrd="0" presId="urn:microsoft.com/office/officeart/2005/8/layout/process2"/>
    <dgm:cxn modelId="{417BA03B-0889-4BAF-A57A-F0C1C3D46448}" type="presParOf" srcId="{1FCD2E1F-6DCD-4518-AF97-AF2E6B6E546A}" destId="{81015F2F-901E-4F83-9BEF-92D0E500565E}" srcOrd="0" destOrd="0" presId="urn:microsoft.com/office/officeart/2005/8/layout/process2"/>
    <dgm:cxn modelId="{4C795C50-E5D3-488C-8E8B-8104A56B0A19}" type="presParOf" srcId="{132E6B7A-878C-44C3-804D-10273E98B663}" destId="{5AE83BA2-5E46-4D33-B051-FE3B7F63BF26}" srcOrd="2" destOrd="0" presId="urn:microsoft.com/office/officeart/2005/8/layout/process2"/>
    <dgm:cxn modelId="{F4DE65E6-7B00-4D1E-BB0F-98D1F6BD1BFE}" type="presParOf" srcId="{132E6B7A-878C-44C3-804D-10273E98B663}" destId="{668B909B-723E-4DD4-B7ED-8FAAD9FBFD34}" srcOrd="3" destOrd="0" presId="urn:microsoft.com/office/officeart/2005/8/layout/process2"/>
    <dgm:cxn modelId="{B23ACD09-EC7B-4DBF-8966-09D67D355567}" type="presParOf" srcId="{668B909B-723E-4DD4-B7ED-8FAAD9FBFD34}" destId="{59EFFC26-179C-49D5-B597-A595485653AE}" srcOrd="0" destOrd="0" presId="urn:microsoft.com/office/officeart/2005/8/layout/process2"/>
    <dgm:cxn modelId="{DCD121D2-DA5C-499D-9223-5A8A448AB75B}" type="presParOf" srcId="{132E6B7A-878C-44C3-804D-10273E98B663}" destId="{DE592697-658A-43BD-A761-636850A16897}" srcOrd="4" destOrd="0" presId="urn:microsoft.com/office/officeart/2005/8/layout/process2"/>
    <dgm:cxn modelId="{C0209CD9-BA57-44C2-8F61-2338B994CA21}" type="presParOf" srcId="{132E6B7A-878C-44C3-804D-10273E98B663}" destId="{F4261B7F-8A1A-4012-94D2-23342D76C586}" srcOrd="5" destOrd="0" presId="urn:microsoft.com/office/officeart/2005/8/layout/process2"/>
    <dgm:cxn modelId="{4B1F085D-B7B4-4DFE-97C7-45B9C22EF773}" type="presParOf" srcId="{F4261B7F-8A1A-4012-94D2-23342D76C586}" destId="{FEBB7686-420F-43CC-83FA-04D8810F0961}" srcOrd="0" destOrd="0" presId="urn:microsoft.com/office/officeart/2005/8/layout/process2"/>
    <dgm:cxn modelId="{044BC6E4-7F7E-4A1C-9EB9-D08A09DB1063}" type="presParOf" srcId="{132E6B7A-878C-44C3-804D-10273E98B663}" destId="{A97254F7-E467-416A-93D6-04BEDA21B971}" srcOrd="6" destOrd="0" presId="urn:microsoft.com/office/officeart/2005/8/layout/process2"/>
    <dgm:cxn modelId="{9E17D809-5B6D-46C9-97BF-973F2E1CD0DA}" type="presParOf" srcId="{132E6B7A-878C-44C3-804D-10273E98B663}" destId="{866EECB7-83B6-4DF3-A951-8DF0305CC51B}" srcOrd="7" destOrd="0" presId="urn:microsoft.com/office/officeart/2005/8/layout/process2"/>
    <dgm:cxn modelId="{2A501433-553D-4364-98B8-C28ED2E14CC8}" type="presParOf" srcId="{866EECB7-83B6-4DF3-A951-8DF0305CC51B}" destId="{01341E2F-B864-4298-82B5-E82EE4C850B4}" srcOrd="0" destOrd="0" presId="urn:microsoft.com/office/officeart/2005/8/layout/process2"/>
    <dgm:cxn modelId="{D7699FBB-BB41-4366-A56D-5DCBDCC463E3}" type="presParOf" srcId="{132E6B7A-878C-44C3-804D-10273E98B663}" destId="{9A677C7A-24E5-4C06-B01C-1F2288612342}" srcOrd="8" destOrd="0" presId="urn:microsoft.com/office/officeart/2005/8/layout/process2"/>
    <dgm:cxn modelId="{05455F8C-D4C8-4BD2-A0CE-C8D4CBEF3094}" type="presParOf" srcId="{132E6B7A-878C-44C3-804D-10273E98B663}" destId="{AA41815C-35EC-4F09-B78C-207CADC1B40F}" srcOrd="9" destOrd="0" presId="urn:microsoft.com/office/officeart/2005/8/layout/process2"/>
    <dgm:cxn modelId="{CAD19F2B-BDDB-470A-BAF8-6E284509A1F4}" type="presParOf" srcId="{AA41815C-35EC-4F09-B78C-207CADC1B40F}" destId="{4F117DE5-D1C8-49A1-9B96-E277CF62573D}" srcOrd="0" destOrd="0" presId="urn:microsoft.com/office/officeart/2005/8/layout/process2"/>
    <dgm:cxn modelId="{68186D72-C544-4655-9855-C7BFBC8FB6DC}" type="presParOf" srcId="{132E6B7A-878C-44C3-804D-10273E98B663}" destId="{97E781B6-B183-41DE-A611-AC8AB0D5E18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7F539-2184-4418-A312-E299756FB03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C6E35-C136-4484-B61E-89318BB59D1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n-US" sz="1400" dirty="0"/>
            <a:t>1</a:t>
          </a:r>
        </a:p>
      </dgm:t>
    </dgm:pt>
    <dgm:pt modelId="{2E6CF793-4418-48DE-86EA-DB1D5B035B54}" type="parTrans" cxnId="{7BB9FE7A-C712-45A5-8E49-DD8D4B817186}">
      <dgm:prSet/>
      <dgm:spPr/>
      <dgm:t>
        <a:bodyPr/>
        <a:lstStyle/>
        <a:p>
          <a:endParaRPr lang="en-US"/>
        </a:p>
      </dgm:t>
    </dgm:pt>
    <dgm:pt modelId="{6D67FCCC-98D5-4CD4-8308-05FFF8D27980}" type="sibTrans" cxnId="{7BB9FE7A-C712-45A5-8E49-DD8D4B817186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4D876862-804C-4475-A89E-12F7E33B2B6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3</a:t>
          </a:r>
        </a:p>
      </dgm:t>
    </dgm:pt>
    <dgm:pt modelId="{F95C7FF0-6D80-42CC-9C3C-086615E8298C}" type="parTrans" cxnId="{8A613393-8A26-4DC7-96B7-D790810FE56C}">
      <dgm:prSet/>
      <dgm:spPr/>
      <dgm:t>
        <a:bodyPr/>
        <a:lstStyle/>
        <a:p>
          <a:endParaRPr lang="en-US"/>
        </a:p>
      </dgm:t>
    </dgm:pt>
    <dgm:pt modelId="{B62085C1-08EF-4B36-8378-8F3DEB88479E}" type="sibTrans" cxnId="{8A613393-8A26-4DC7-96B7-D790810FE56C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3AA67C02-397E-4A90-AFEB-649B2D9AEFE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dirty="0"/>
            <a:t>4</a:t>
          </a:r>
        </a:p>
      </dgm:t>
    </dgm:pt>
    <dgm:pt modelId="{6F49A0EC-AA82-4A3A-B9B4-914007CD6895}" type="parTrans" cxnId="{9FDD76CB-9985-425C-A7B9-060FB601F741}">
      <dgm:prSet/>
      <dgm:spPr/>
      <dgm:t>
        <a:bodyPr/>
        <a:lstStyle/>
        <a:p>
          <a:endParaRPr lang="en-US"/>
        </a:p>
      </dgm:t>
    </dgm:pt>
    <dgm:pt modelId="{5C15ED08-F424-45DB-9300-078B69A07CEE}" type="sibTrans" cxnId="{9FDD76CB-9985-425C-A7B9-060FB601F741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5EBA9B79-F6B4-478C-9126-E6A5D142ED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FF66CC"/>
          </a:solidFill>
        </a:ln>
      </dgm:spPr>
      <dgm:t>
        <a:bodyPr/>
        <a:lstStyle/>
        <a:p>
          <a:pPr algn="ctr"/>
          <a:r>
            <a:rPr lang="en-US" sz="1400" dirty="0"/>
            <a:t>5</a:t>
          </a:r>
        </a:p>
      </dgm:t>
    </dgm:pt>
    <dgm:pt modelId="{06656C1C-E5E9-451E-9D61-21B899139E5C}" type="parTrans" cxnId="{D10B8886-E3E7-41DF-9BA3-59508571279F}">
      <dgm:prSet/>
      <dgm:spPr/>
      <dgm:t>
        <a:bodyPr/>
        <a:lstStyle/>
        <a:p>
          <a:endParaRPr lang="en-US"/>
        </a:p>
      </dgm:t>
    </dgm:pt>
    <dgm:pt modelId="{6DB12047-C49D-4A54-9E69-08B575C7A535}" type="sibTrans" cxnId="{D10B8886-E3E7-41DF-9BA3-59508571279F}">
      <dgm:prSet/>
      <dgm:spPr/>
      <dgm:t>
        <a:bodyPr/>
        <a:lstStyle/>
        <a:p>
          <a:endParaRPr lang="en-US" dirty="0"/>
        </a:p>
      </dgm:t>
    </dgm:pt>
    <dgm:pt modelId="{81B13969-7FF5-4FFF-A51B-EA856550FE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dirty="0"/>
            <a:t>2</a:t>
          </a:r>
        </a:p>
      </dgm:t>
    </dgm:pt>
    <dgm:pt modelId="{32DA93A8-2C23-4DD5-86EE-6E64A63A48E6}" type="sibTrans" cxnId="{C3F11E57-A04C-4C9D-A812-6030B2E24650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F3F5AC75-AFC6-4502-9A58-58FA4004D086}" type="parTrans" cxnId="{C3F11E57-A04C-4C9D-A812-6030B2E24650}">
      <dgm:prSet/>
      <dgm:spPr/>
      <dgm:t>
        <a:bodyPr/>
        <a:lstStyle/>
        <a:p>
          <a:endParaRPr lang="en-US"/>
        </a:p>
      </dgm:t>
    </dgm:pt>
    <dgm:pt modelId="{609A71D3-E32E-4009-B128-324DD0C3B24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US" sz="1400" dirty="0"/>
            <a:t>*</a:t>
          </a:r>
        </a:p>
      </dgm:t>
    </dgm:pt>
    <dgm:pt modelId="{9E4F810C-1544-49D5-9C2E-2047B02148C1}" type="parTrans" cxnId="{2612AC27-0DB9-4748-A304-C2832670ECF7}">
      <dgm:prSet/>
      <dgm:spPr/>
      <dgm:t>
        <a:bodyPr/>
        <a:lstStyle/>
        <a:p>
          <a:endParaRPr lang="en-US"/>
        </a:p>
      </dgm:t>
    </dgm:pt>
    <dgm:pt modelId="{8BB70549-7376-452B-BB03-CCD5D96A6FE5}" type="sibTrans" cxnId="{2612AC27-0DB9-4748-A304-C2832670ECF7}">
      <dgm:prSet/>
      <dgm:spPr/>
      <dgm:t>
        <a:bodyPr/>
        <a:lstStyle/>
        <a:p>
          <a:endParaRPr lang="en-US"/>
        </a:p>
      </dgm:t>
    </dgm:pt>
    <dgm:pt modelId="{132E6B7A-878C-44C3-804D-10273E98B663}" type="pres">
      <dgm:prSet presAssocID="{3F17F539-2184-4418-A312-E299756FB03E}" presName="linearFlow" presStyleCnt="0">
        <dgm:presLayoutVars>
          <dgm:resizeHandles val="exact"/>
        </dgm:presLayoutVars>
      </dgm:prSet>
      <dgm:spPr/>
    </dgm:pt>
    <dgm:pt modelId="{7C9705A7-D484-424C-8AC2-CDA5ED6BA1A1}" type="pres">
      <dgm:prSet presAssocID="{44AC6E35-C136-4484-B61E-89318BB59D10}" presName="node" presStyleLbl="node1" presStyleIdx="0" presStyleCnt="6" custScaleX="319096" custScaleY="224266" custLinFactNeighborX="-2411" custLinFactNeighborY="-9341">
        <dgm:presLayoutVars>
          <dgm:bulletEnabled val="1"/>
        </dgm:presLayoutVars>
      </dgm:prSet>
      <dgm:spPr/>
    </dgm:pt>
    <dgm:pt modelId="{1FCD2E1F-6DCD-4518-AF97-AF2E6B6E546A}" type="pres">
      <dgm:prSet presAssocID="{6D67FCCC-98D5-4CD4-8308-05FFF8D27980}" presName="sibTrans" presStyleLbl="sibTrans2D1" presStyleIdx="0" presStyleCnt="5"/>
      <dgm:spPr/>
    </dgm:pt>
    <dgm:pt modelId="{81015F2F-901E-4F83-9BEF-92D0E500565E}" type="pres">
      <dgm:prSet presAssocID="{6D67FCCC-98D5-4CD4-8308-05FFF8D27980}" presName="connectorText" presStyleLbl="sibTrans2D1" presStyleIdx="0" presStyleCnt="5"/>
      <dgm:spPr/>
    </dgm:pt>
    <dgm:pt modelId="{5AE83BA2-5E46-4D33-B051-FE3B7F63BF26}" type="pres">
      <dgm:prSet presAssocID="{81B13969-7FF5-4FFF-A51B-EA856550FE1A}" presName="node" presStyleLbl="node1" presStyleIdx="1" presStyleCnt="6" custScaleX="319096" custScaleY="271362">
        <dgm:presLayoutVars>
          <dgm:bulletEnabled val="1"/>
        </dgm:presLayoutVars>
      </dgm:prSet>
      <dgm:spPr/>
    </dgm:pt>
    <dgm:pt modelId="{668B909B-723E-4DD4-B7ED-8FAAD9FBFD34}" type="pres">
      <dgm:prSet presAssocID="{32DA93A8-2C23-4DD5-86EE-6E64A63A48E6}" presName="sibTrans" presStyleLbl="sibTrans2D1" presStyleIdx="1" presStyleCnt="5"/>
      <dgm:spPr/>
    </dgm:pt>
    <dgm:pt modelId="{59EFFC26-179C-49D5-B597-A595485653AE}" type="pres">
      <dgm:prSet presAssocID="{32DA93A8-2C23-4DD5-86EE-6E64A63A48E6}" presName="connectorText" presStyleLbl="sibTrans2D1" presStyleIdx="1" presStyleCnt="5"/>
      <dgm:spPr/>
    </dgm:pt>
    <dgm:pt modelId="{DE592697-658A-43BD-A761-636850A16897}" type="pres">
      <dgm:prSet presAssocID="{4D876862-804C-4475-A89E-12F7E33B2B63}" presName="node" presStyleLbl="node1" presStyleIdx="2" presStyleCnt="6" custScaleX="319096" custScaleY="271362">
        <dgm:presLayoutVars>
          <dgm:bulletEnabled val="1"/>
        </dgm:presLayoutVars>
      </dgm:prSet>
      <dgm:spPr/>
    </dgm:pt>
    <dgm:pt modelId="{F4261B7F-8A1A-4012-94D2-23342D76C586}" type="pres">
      <dgm:prSet presAssocID="{B62085C1-08EF-4B36-8378-8F3DEB88479E}" presName="sibTrans" presStyleLbl="sibTrans2D1" presStyleIdx="2" presStyleCnt="5"/>
      <dgm:spPr/>
    </dgm:pt>
    <dgm:pt modelId="{FEBB7686-420F-43CC-83FA-04D8810F0961}" type="pres">
      <dgm:prSet presAssocID="{B62085C1-08EF-4B36-8378-8F3DEB88479E}" presName="connectorText" presStyleLbl="sibTrans2D1" presStyleIdx="2" presStyleCnt="5"/>
      <dgm:spPr/>
    </dgm:pt>
    <dgm:pt modelId="{A97254F7-E467-416A-93D6-04BEDA21B971}" type="pres">
      <dgm:prSet presAssocID="{3AA67C02-397E-4A90-AFEB-649B2D9AEFEA}" presName="node" presStyleLbl="node1" presStyleIdx="3" presStyleCnt="6" custScaleX="319096" custScaleY="271362">
        <dgm:presLayoutVars>
          <dgm:bulletEnabled val="1"/>
        </dgm:presLayoutVars>
      </dgm:prSet>
      <dgm:spPr/>
    </dgm:pt>
    <dgm:pt modelId="{866EECB7-83B6-4DF3-A951-8DF0305CC51B}" type="pres">
      <dgm:prSet presAssocID="{5C15ED08-F424-45DB-9300-078B69A07CEE}" presName="sibTrans" presStyleLbl="sibTrans2D1" presStyleIdx="3" presStyleCnt="5"/>
      <dgm:spPr/>
    </dgm:pt>
    <dgm:pt modelId="{01341E2F-B864-4298-82B5-E82EE4C850B4}" type="pres">
      <dgm:prSet presAssocID="{5C15ED08-F424-45DB-9300-078B69A07CEE}" presName="connectorText" presStyleLbl="sibTrans2D1" presStyleIdx="3" presStyleCnt="5"/>
      <dgm:spPr/>
    </dgm:pt>
    <dgm:pt modelId="{9A677C7A-24E5-4C06-B01C-1F2288612342}" type="pres">
      <dgm:prSet presAssocID="{5EBA9B79-F6B4-478C-9126-E6A5D142ED11}" presName="node" presStyleLbl="node1" presStyleIdx="4" presStyleCnt="6" custScaleX="319096" custScaleY="271362">
        <dgm:presLayoutVars>
          <dgm:bulletEnabled val="1"/>
        </dgm:presLayoutVars>
      </dgm:prSet>
      <dgm:spPr/>
    </dgm:pt>
    <dgm:pt modelId="{AA41815C-35EC-4F09-B78C-207CADC1B40F}" type="pres">
      <dgm:prSet presAssocID="{6DB12047-C49D-4A54-9E69-08B575C7A535}" presName="sibTrans" presStyleLbl="sibTrans2D1" presStyleIdx="4" presStyleCnt="5"/>
      <dgm:spPr/>
    </dgm:pt>
    <dgm:pt modelId="{4F117DE5-D1C8-49A1-9B96-E277CF62573D}" type="pres">
      <dgm:prSet presAssocID="{6DB12047-C49D-4A54-9E69-08B575C7A535}" presName="connectorText" presStyleLbl="sibTrans2D1" presStyleIdx="4" presStyleCnt="5"/>
      <dgm:spPr/>
    </dgm:pt>
    <dgm:pt modelId="{97E781B6-B183-41DE-A611-AC8AB0D5E181}" type="pres">
      <dgm:prSet presAssocID="{609A71D3-E32E-4009-B128-324DD0C3B24B}" presName="node" presStyleLbl="node1" presStyleIdx="5" presStyleCnt="6" custScaleX="319096" custScaleY="271362">
        <dgm:presLayoutVars>
          <dgm:bulletEnabled val="1"/>
        </dgm:presLayoutVars>
      </dgm:prSet>
      <dgm:spPr/>
    </dgm:pt>
  </dgm:ptLst>
  <dgm:cxnLst>
    <dgm:cxn modelId="{EBF40810-97DF-47A7-8319-8EE318AA7C70}" type="presOf" srcId="{B62085C1-08EF-4B36-8378-8F3DEB88479E}" destId="{F4261B7F-8A1A-4012-94D2-23342D76C586}" srcOrd="0" destOrd="0" presId="urn:microsoft.com/office/officeart/2005/8/layout/process2"/>
    <dgm:cxn modelId="{712B2118-1675-45CD-B478-16F8F365CA20}" type="presOf" srcId="{81B13969-7FF5-4FFF-A51B-EA856550FE1A}" destId="{5AE83BA2-5E46-4D33-B051-FE3B7F63BF26}" srcOrd="0" destOrd="0" presId="urn:microsoft.com/office/officeart/2005/8/layout/process2"/>
    <dgm:cxn modelId="{EC79741E-8CCC-42E9-A49E-C4B1E9CAC09D}" type="presOf" srcId="{32DA93A8-2C23-4DD5-86EE-6E64A63A48E6}" destId="{668B909B-723E-4DD4-B7ED-8FAAD9FBFD34}" srcOrd="0" destOrd="0" presId="urn:microsoft.com/office/officeart/2005/8/layout/process2"/>
    <dgm:cxn modelId="{2612AC27-0DB9-4748-A304-C2832670ECF7}" srcId="{3F17F539-2184-4418-A312-E299756FB03E}" destId="{609A71D3-E32E-4009-B128-324DD0C3B24B}" srcOrd="5" destOrd="0" parTransId="{9E4F810C-1544-49D5-9C2E-2047B02148C1}" sibTransId="{8BB70549-7376-452B-BB03-CCD5D96A6FE5}"/>
    <dgm:cxn modelId="{28ACE42A-EBDD-4858-96C3-5F70A6F706A1}" type="presOf" srcId="{5C15ED08-F424-45DB-9300-078B69A07CEE}" destId="{01341E2F-B864-4298-82B5-E82EE4C850B4}" srcOrd="1" destOrd="0" presId="urn:microsoft.com/office/officeart/2005/8/layout/process2"/>
    <dgm:cxn modelId="{A1FF885F-89AC-4BF7-869A-D874DF8BE204}" type="presOf" srcId="{32DA93A8-2C23-4DD5-86EE-6E64A63A48E6}" destId="{59EFFC26-179C-49D5-B597-A595485653AE}" srcOrd="1" destOrd="0" presId="urn:microsoft.com/office/officeart/2005/8/layout/process2"/>
    <dgm:cxn modelId="{DB665F60-1D6E-4D47-B3DB-FCE3F9EF4D58}" type="presOf" srcId="{6DB12047-C49D-4A54-9E69-08B575C7A535}" destId="{4F117DE5-D1C8-49A1-9B96-E277CF62573D}" srcOrd="1" destOrd="0" presId="urn:microsoft.com/office/officeart/2005/8/layout/process2"/>
    <dgm:cxn modelId="{AE09386E-06D4-41F4-A920-22F2B3755E88}" type="presOf" srcId="{3F17F539-2184-4418-A312-E299756FB03E}" destId="{132E6B7A-878C-44C3-804D-10273E98B663}" srcOrd="0" destOrd="0" presId="urn:microsoft.com/office/officeart/2005/8/layout/process2"/>
    <dgm:cxn modelId="{C3F11E57-A04C-4C9D-A812-6030B2E24650}" srcId="{3F17F539-2184-4418-A312-E299756FB03E}" destId="{81B13969-7FF5-4FFF-A51B-EA856550FE1A}" srcOrd="1" destOrd="0" parTransId="{F3F5AC75-AFC6-4502-9A58-58FA4004D086}" sibTransId="{32DA93A8-2C23-4DD5-86EE-6E64A63A48E6}"/>
    <dgm:cxn modelId="{7BB9FE7A-C712-45A5-8E49-DD8D4B817186}" srcId="{3F17F539-2184-4418-A312-E299756FB03E}" destId="{44AC6E35-C136-4484-B61E-89318BB59D10}" srcOrd="0" destOrd="0" parTransId="{2E6CF793-4418-48DE-86EA-DB1D5B035B54}" sibTransId="{6D67FCCC-98D5-4CD4-8308-05FFF8D27980}"/>
    <dgm:cxn modelId="{67010B7C-BF53-467B-BAFB-27B2EB18BD34}" type="presOf" srcId="{B62085C1-08EF-4B36-8378-8F3DEB88479E}" destId="{FEBB7686-420F-43CC-83FA-04D8810F0961}" srcOrd="1" destOrd="0" presId="urn:microsoft.com/office/officeart/2005/8/layout/process2"/>
    <dgm:cxn modelId="{33CC6183-DB91-4392-B637-DD622DF93B9C}" type="presOf" srcId="{5EBA9B79-F6B4-478C-9126-E6A5D142ED11}" destId="{9A677C7A-24E5-4C06-B01C-1F2288612342}" srcOrd="0" destOrd="0" presId="urn:microsoft.com/office/officeart/2005/8/layout/process2"/>
    <dgm:cxn modelId="{D10B8886-E3E7-41DF-9BA3-59508571279F}" srcId="{3F17F539-2184-4418-A312-E299756FB03E}" destId="{5EBA9B79-F6B4-478C-9126-E6A5D142ED11}" srcOrd="4" destOrd="0" parTransId="{06656C1C-E5E9-451E-9D61-21B899139E5C}" sibTransId="{6DB12047-C49D-4A54-9E69-08B575C7A535}"/>
    <dgm:cxn modelId="{8A613393-8A26-4DC7-96B7-D790810FE56C}" srcId="{3F17F539-2184-4418-A312-E299756FB03E}" destId="{4D876862-804C-4475-A89E-12F7E33B2B63}" srcOrd="2" destOrd="0" parTransId="{F95C7FF0-6D80-42CC-9C3C-086615E8298C}" sibTransId="{B62085C1-08EF-4B36-8378-8F3DEB88479E}"/>
    <dgm:cxn modelId="{D5044A9C-83F8-430C-9F6B-8E5687BE75A7}" type="presOf" srcId="{6D67FCCC-98D5-4CD4-8308-05FFF8D27980}" destId="{81015F2F-901E-4F83-9BEF-92D0E500565E}" srcOrd="1" destOrd="0" presId="urn:microsoft.com/office/officeart/2005/8/layout/process2"/>
    <dgm:cxn modelId="{1DE405A0-56DA-4236-BE58-D68052E1D79C}" type="presOf" srcId="{6D67FCCC-98D5-4CD4-8308-05FFF8D27980}" destId="{1FCD2E1F-6DCD-4518-AF97-AF2E6B6E546A}" srcOrd="0" destOrd="0" presId="urn:microsoft.com/office/officeart/2005/8/layout/process2"/>
    <dgm:cxn modelId="{78D1B1A7-0334-4A47-BCAF-6CEBBDDC154B}" type="presOf" srcId="{609A71D3-E32E-4009-B128-324DD0C3B24B}" destId="{97E781B6-B183-41DE-A611-AC8AB0D5E181}" srcOrd="0" destOrd="0" presId="urn:microsoft.com/office/officeart/2005/8/layout/process2"/>
    <dgm:cxn modelId="{D8FA53BB-F288-4C6A-9302-938BBCB8080E}" type="presOf" srcId="{5C15ED08-F424-45DB-9300-078B69A07CEE}" destId="{866EECB7-83B6-4DF3-A951-8DF0305CC51B}" srcOrd="0" destOrd="0" presId="urn:microsoft.com/office/officeart/2005/8/layout/process2"/>
    <dgm:cxn modelId="{9C5CC5BE-169F-441E-9366-818B34ABF62F}" type="presOf" srcId="{6DB12047-C49D-4A54-9E69-08B575C7A535}" destId="{AA41815C-35EC-4F09-B78C-207CADC1B40F}" srcOrd="0" destOrd="0" presId="urn:microsoft.com/office/officeart/2005/8/layout/process2"/>
    <dgm:cxn modelId="{9FDD76CB-9985-425C-A7B9-060FB601F741}" srcId="{3F17F539-2184-4418-A312-E299756FB03E}" destId="{3AA67C02-397E-4A90-AFEB-649B2D9AEFEA}" srcOrd="3" destOrd="0" parTransId="{6F49A0EC-AA82-4A3A-B9B4-914007CD6895}" sibTransId="{5C15ED08-F424-45DB-9300-078B69A07CEE}"/>
    <dgm:cxn modelId="{78C270CF-02DA-4EAB-A43D-B7B6457B42B0}" type="presOf" srcId="{44AC6E35-C136-4484-B61E-89318BB59D10}" destId="{7C9705A7-D484-424C-8AC2-CDA5ED6BA1A1}" srcOrd="0" destOrd="0" presId="urn:microsoft.com/office/officeart/2005/8/layout/process2"/>
    <dgm:cxn modelId="{2435DAD9-74D9-4895-BA26-E0AB6273661E}" type="presOf" srcId="{3AA67C02-397E-4A90-AFEB-649B2D9AEFEA}" destId="{A97254F7-E467-416A-93D6-04BEDA21B971}" srcOrd="0" destOrd="0" presId="urn:microsoft.com/office/officeart/2005/8/layout/process2"/>
    <dgm:cxn modelId="{B5675DF9-E87D-40BE-A3C4-FEBEEBB3D4A7}" type="presOf" srcId="{4D876862-804C-4475-A89E-12F7E33B2B63}" destId="{DE592697-658A-43BD-A761-636850A16897}" srcOrd="0" destOrd="0" presId="urn:microsoft.com/office/officeart/2005/8/layout/process2"/>
    <dgm:cxn modelId="{4D737181-5D80-4A7D-8FBE-29BD6D502FE8}" type="presParOf" srcId="{132E6B7A-878C-44C3-804D-10273E98B663}" destId="{7C9705A7-D484-424C-8AC2-CDA5ED6BA1A1}" srcOrd="0" destOrd="0" presId="urn:microsoft.com/office/officeart/2005/8/layout/process2"/>
    <dgm:cxn modelId="{42A9550F-F101-4ED9-8909-1BCB21F7F01E}" type="presParOf" srcId="{132E6B7A-878C-44C3-804D-10273E98B663}" destId="{1FCD2E1F-6DCD-4518-AF97-AF2E6B6E546A}" srcOrd="1" destOrd="0" presId="urn:microsoft.com/office/officeart/2005/8/layout/process2"/>
    <dgm:cxn modelId="{5D44E646-D208-4D4D-986C-8248E4EDE56B}" type="presParOf" srcId="{1FCD2E1F-6DCD-4518-AF97-AF2E6B6E546A}" destId="{81015F2F-901E-4F83-9BEF-92D0E500565E}" srcOrd="0" destOrd="0" presId="urn:microsoft.com/office/officeart/2005/8/layout/process2"/>
    <dgm:cxn modelId="{9641B752-5D7D-4F34-995A-2895681B20D5}" type="presParOf" srcId="{132E6B7A-878C-44C3-804D-10273E98B663}" destId="{5AE83BA2-5E46-4D33-B051-FE3B7F63BF26}" srcOrd="2" destOrd="0" presId="urn:microsoft.com/office/officeart/2005/8/layout/process2"/>
    <dgm:cxn modelId="{7ABDEDEC-309B-4E5B-BF79-CA890D68F80B}" type="presParOf" srcId="{132E6B7A-878C-44C3-804D-10273E98B663}" destId="{668B909B-723E-4DD4-B7ED-8FAAD9FBFD34}" srcOrd="3" destOrd="0" presId="urn:microsoft.com/office/officeart/2005/8/layout/process2"/>
    <dgm:cxn modelId="{E8DDDD9B-C5C9-47FD-ACD2-FFB619D4417F}" type="presParOf" srcId="{668B909B-723E-4DD4-B7ED-8FAAD9FBFD34}" destId="{59EFFC26-179C-49D5-B597-A595485653AE}" srcOrd="0" destOrd="0" presId="urn:microsoft.com/office/officeart/2005/8/layout/process2"/>
    <dgm:cxn modelId="{336261F3-77EA-4DC0-A9BB-03ABAD2643C1}" type="presParOf" srcId="{132E6B7A-878C-44C3-804D-10273E98B663}" destId="{DE592697-658A-43BD-A761-636850A16897}" srcOrd="4" destOrd="0" presId="urn:microsoft.com/office/officeart/2005/8/layout/process2"/>
    <dgm:cxn modelId="{B402EEA0-EAB2-4583-B600-4F6DC9B02231}" type="presParOf" srcId="{132E6B7A-878C-44C3-804D-10273E98B663}" destId="{F4261B7F-8A1A-4012-94D2-23342D76C586}" srcOrd="5" destOrd="0" presId="urn:microsoft.com/office/officeart/2005/8/layout/process2"/>
    <dgm:cxn modelId="{842C3AC0-2B83-48A5-B2E4-0D903C79D71C}" type="presParOf" srcId="{F4261B7F-8A1A-4012-94D2-23342D76C586}" destId="{FEBB7686-420F-43CC-83FA-04D8810F0961}" srcOrd="0" destOrd="0" presId="urn:microsoft.com/office/officeart/2005/8/layout/process2"/>
    <dgm:cxn modelId="{5B46A526-49B8-4D1C-AB9A-F9D015715909}" type="presParOf" srcId="{132E6B7A-878C-44C3-804D-10273E98B663}" destId="{A97254F7-E467-416A-93D6-04BEDA21B971}" srcOrd="6" destOrd="0" presId="urn:microsoft.com/office/officeart/2005/8/layout/process2"/>
    <dgm:cxn modelId="{7E282BC6-1159-4AD4-8EF1-3F1C355C7AFA}" type="presParOf" srcId="{132E6B7A-878C-44C3-804D-10273E98B663}" destId="{866EECB7-83B6-4DF3-A951-8DF0305CC51B}" srcOrd="7" destOrd="0" presId="urn:microsoft.com/office/officeart/2005/8/layout/process2"/>
    <dgm:cxn modelId="{A343C5D9-6830-43B8-A8B2-EF15EB950CAB}" type="presParOf" srcId="{866EECB7-83B6-4DF3-A951-8DF0305CC51B}" destId="{01341E2F-B864-4298-82B5-E82EE4C850B4}" srcOrd="0" destOrd="0" presId="urn:microsoft.com/office/officeart/2005/8/layout/process2"/>
    <dgm:cxn modelId="{8764169E-486C-4E2B-8C67-26FFDB2F34C3}" type="presParOf" srcId="{132E6B7A-878C-44C3-804D-10273E98B663}" destId="{9A677C7A-24E5-4C06-B01C-1F2288612342}" srcOrd="8" destOrd="0" presId="urn:microsoft.com/office/officeart/2005/8/layout/process2"/>
    <dgm:cxn modelId="{C5C3D452-4795-4B93-8E6A-562F878C17BD}" type="presParOf" srcId="{132E6B7A-878C-44C3-804D-10273E98B663}" destId="{AA41815C-35EC-4F09-B78C-207CADC1B40F}" srcOrd="9" destOrd="0" presId="urn:microsoft.com/office/officeart/2005/8/layout/process2"/>
    <dgm:cxn modelId="{EF278979-B5B6-4D48-9E14-D30BC96CCA12}" type="presParOf" srcId="{AA41815C-35EC-4F09-B78C-207CADC1B40F}" destId="{4F117DE5-D1C8-49A1-9B96-E277CF62573D}" srcOrd="0" destOrd="0" presId="urn:microsoft.com/office/officeart/2005/8/layout/process2"/>
    <dgm:cxn modelId="{E80C7038-19FF-4A91-BF56-9D6677A7368B}" type="presParOf" srcId="{132E6B7A-878C-44C3-804D-10273E98B663}" destId="{97E781B6-B183-41DE-A611-AC8AB0D5E18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705A7-D484-424C-8AC2-CDA5ED6BA1A1}">
      <dsp:nvSpPr>
        <dsp:cNvPr id="0" name=""/>
        <dsp:cNvSpPr/>
      </dsp:nvSpPr>
      <dsp:spPr>
        <a:xfrm>
          <a:off x="0" y="1201"/>
          <a:ext cx="2235200" cy="43062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Institution </a:t>
          </a:r>
        </a:p>
      </dsp:txBody>
      <dsp:txXfrm>
        <a:off x="12613" y="13814"/>
        <a:ext cx="2209974" cy="405400"/>
      </dsp:txXfrm>
    </dsp:sp>
    <dsp:sp modelId="{1FCD2E1F-6DCD-4518-AF97-AF2E6B6E546A}">
      <dsp:nvSpPr>
        <dsp:cNvPr id="0" name=""/>
        <dsp:cNvSpPr/>
      </dsp:nvSpPr>
      <dsp:spPr>
        <a:xfrm rot="5400000">
          <a:off x="1080831" y="437649"/>
          <a:ext cx="7353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1091677" y="444085"/>
        <a:ext cx="51845" cy="51475"/>
      </dsp:txXfrm>
    </dsp:sp>
    <dsp:sp modelId="{5AE83BA2-5E46-4D33-B051-FE3B7F63BF26}">
      <dsp:nvSpPr>
        <dsp:cNvPr id="0" name=""/>
        <dsp:cNvSpPr/>
      </dsp:nvSpPr>
      <dsp:spPr>
        <a:xfrm>
          <a:off x="0" y="529877"/>
          <a:ext cx="2235200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Senior Executive 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(SEA)</a:t>
          </a:r>
        </a:p>
      </dsp:txBody>
      <dsp:txXfrm>
        <a:off x="15261" y="545138"/>
        <a:ext cx="2204678" cy="490536"/>
      </dsp:txXfrm>
    </dsp:sp>
    <dsp:sp modelId="{668B909B-723E-4DD4-B7ED-8FAAD9FBFD34}">
      <dsp:nvSpPr>
        <dsp:cNvPr id="0" name=""/>
        <dsp:cNvSpPr/>
      </dsp:nvSpPr>
      <dsp:spPr>
        <a:xfrm rot="5400000">
          <a:off x="1081596" y="1055736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1091677" y="1062936"/>
        <a:ext cx="51845" cy="50404"/>
      </dsp:txXfrm>
    </dsp:sp>
    <dsp:sp modelId="{DE592697-658A-43BD-A761-636850A16897}">
      <dsp:nvSpPr>
        <dsp:cNvPr id="0" name=""/>
        <dsp:cNvSpPr/>
      </dsp:nvSpPr>
      <dsp:spPr>
        <a:xfrm>
          <a:off x="0" y="1146944"/>
          <a:ext cx="2235200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Division</a:t>
          </a:r>
        </a:p>
      </dsp:txBody>
      <dsp:txXfrm>
        <a:off x="15261" y="1162205"/>
        <a:ext cx="2204678" cy="490536"/>
      </dsp:txXfrm>
    </dsp:sp>
    <dsp:sp modelId="{F4261B7F-8A1A-4012-94D2-23342D76C586}">
      <dsp:nvSpPr>
        <dsp:cNvPr id="0" name=""/>
        <dsp:cNvSpPr/>
      </dsp:nvSpPr>
      <dsp:spPr>
        <a:xfrm rot="5400000">
          <a:off x="1081596" y="1672803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1091677" y="1680003"/>
        <a:ext cx="51845" cy="50404"/>
      </dsp:txXfrm>
    </dsp:sp>
    <dsp:sp modelId="{A97254F7-E467-416A-93D6-04BEDA21B971}">
      <dsp:nvSpPr>
        <dsp:cNvPr id="0" name=""/>
        <dsp:cNvSpPr/>
      </dsp:nvSpPr>
      <dsp:spPr>
        <a:xfrm>
          <a:off x="0" y="1764011"/>
          <a:ext cx="2235200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School/College/Major 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(SCMA)</a:t>
          </a:r>
        </a:p>
      </dsp:txBody>
      <dsp:txXfrm>
        <a:off x="15261" y="1779272"/>
        <a:ext cx="2204678" cy="490536"/>
      </dsp:txXfrm>
    </dsp:sp>
    <dsp:sp modelId="{866EECB7-83B6-4DF3-A951-8DF0305CC51B}">
      <dsp:nvSpPr>
        <dsp:cNvPr id="0" name=""/>
        <dsp:cNvSpPr/>
      </dsp:nvSpPr>
      <dsp:spPr>
        <a:xfrm rot="5400000">
          <a:off x="1081596" y="2289870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1091677" y="2297070"/>
        <a:ext cx="51845" cy="50404"/>
      </dsp:txXfrm>
    </dsp:sp>
    <dsp:sp modelId="{9A677C7A-24E5-4C06-B01C-1F2288612342}">
      <dsp:nvSpPr>
        <dsp:cNvPr id="0" name=""/>
        <dsp:cNvSpPr/>
      </dsp:nvSpPr>
      <dsp:spPr>
        <a:xfrm>
          <a:off x="0" y="2381077"/>
          <a:ext cx="2235200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66CC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Reporting Unit (RU)</a:t>
          </a:r>
        </a:p>
      </dsp:txBody>
      <dsp:txXfrm>
        <a:off x="15261" y="2396338"/>
        <a:ext cx="2204678" cy="490536"/>
      </dsp:txXfrm>
    </dsp:sp>
    <dsp:sp modelId="{AA41815C-35EC-4F09-B78C-207CADC1B40F}">
      <dsp:nvSpPr>
        <dsp:cNvPr id="0" name=""/>
        <dsp:cNvSpPr/>
      </dsp:nvSpPr>
      <dsp:spPr>
        <a:xfrm rot="5400000">
          <a:off x="1081596" y="2906936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1091677" y="2914136"/>
        <a:ext cx="51845" cy="50404"/>
      </dsp:txXfrm>
    </dsp:sp>
    <dsp:sp modelId="{97E781B6-B183-41DE-A611-AC8AB0D5E181}">
      <dsp:nvSpPr>
        <dsp:cNvPr id="0" name=""/>
        <dsp:cNvSpPr/>
      </dsp:nvSpPr>
      <dsp:spPr>
        <a:xfrm>
          <a:off x="0" y="2998144"/>
          <a:ext cx="2235200" cy="52105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Activity</a:t>
          </a:r>
        </a:p>
      </dsp:txBody>
      <dsp:txXfrm>
        <a:off x="15261" y="3013405"/>
        <a:ext cx="2204678" cy="49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705A7-D484-424C-8AC2-CDA5ED6BA1A1}">
      <dsp:nvSpPr>
        <dsp:cNvPr id="0" name=""/>
        <dsp:cNvSpPr/>
      </dsp:nvSpPr>
      <dsp:spPr>
        <a:xfrm>
          <a:off x="0" y="0"/>
          <a:ext cx="526473" cy="43062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>
        <a:off x="12613" y="12613"/>
        <a:ext cx="501247" cy="405400"/>
      </dsp:txXfrm>
    </dsp:sp>
    <dsp:sp modelId="{1FCD2E1F-6DCD-4518-AF97-AF2E6B6E546A}">
      <dsp:nvSpPr>
        <dsp:cNvPr id="0" name=""/>
        <dsp:cNvSpPr/>
      </dsp:nvSpPr>
      <dsp:spPr>
        <a:xfrm rot="5400000">
          <a:off x="226017" y="437048"/>
          <a:ext cx="74438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237314" y="443033"/>
        <a:ext cx="51845" cy="52107"/>
      </dsp:txXfrm>
    </dsp:sp>
    <dsp:sp modelId="{5AE83BA2-5E46-4D33-B051-FE3B7F63BF26}">
      <dsp:nvSpPr>
        <dsp:cNvPr id="0" name=""/>
        <dsp:cNvSpPr/>
      </dsp:nvSpPr>
      <dsp:spPr>
        <a:xfrm>
          <a:off x="0" y="529877"/>
          <a:ext cx="526473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>
        <a:off x="15261" y="545138"/>
        <a:ext cx="495951" cy="490536"/>
      </dsp:txXfrm>
    </dsp:sp>
    <dsp:sp modelId="{668B909B-723E-4DD4-B7ED-8FAAD9FBFD34}">
      <dsp:nvSpPr>
        <dsp:cNvPr id="0" name=""/>
        <dsp:cNvSpPr/>
      </dsp:nvSpPr>
      <dsp:spPr>
        <a:xfrm rot="5400000">
          <a:off x="227233" y="1055736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237314" y="1062936"/>
        <a:ext cx="51845" cy="50404"/>
      </dsp:txXfrm>
    </dsp:sp>
    <dsp:sp modelId="{DE592697-658A-43BD-A761-636850A16897}">
      <dsp:nvSpPr>
        <dsp:cNvPr id="0" name=""/>
        <dsp:cNvSpPr/>
      </dsp:nvSpPr>
      <dsp:spPr>
        <a:xfrm>
          <a:off x="0" y="1146944"/>
          <a:ext cx="526473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>
        <a:off x="15261" y="1162205"/>
        <a:ext cx="495951" cy="490536"/>
      </dsp:txXfrm>
    </dsp:sp>
    <dsp:sp modelId="{F4261B7F-8A1A-4012-94D2-23342D76C586}">
      <dsp:nvSpPr>
        <dsp:cNvPr id="0" name=""/>
        <dsp:cNvSpPr/>
      </dsp:nvSpPr>
      <dsp:spPr>
        <a:xfrm rot="5400000">
          <a:off x="227233" y="1672803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237314" y="1680003"/>
        <a:ext cx="51845" cy="50404"/>
      </dsp:txXfrm>
    </dsp:sp>
    <dsp:sp modelId="{A97254F7-E467-416A-93D6-04BEDA21B971}">
      <dsp:nvSpPr>
        <dsp:cNvPr id="0" name=""/>
        <dsp:cNvSpPr/>
      </dsp:nvSpPr>
      <dsp:spPr>
        <a:xfrm>
          <a:off x="0" y="1764011"/>
          <a:ext cx="526473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>
        <a:off x="15261" y="1779272"/>
        <a:ext cx="495951" cy="490536"/>
      </dsp:txXfrm>
    </dsp:sp>
    <dsp:sp modelId="{866EECB7-83B6-4DF3-A951-8DF0305CC51B}">
      <dsp:nvSpPr>
        <dsp:cNvPr id="0" name=""/>
        <dsp:cNvSpPr/>
      </dsp:nvSpPr>
      <dsp:spPr>
        <a:xfrm rot="5400000">
          <a:off x="227233" y="2289870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237314" y="2297070"/>
        <a:ext cx="51845" cy="50404"/>
      </dsp:txXfrm>
    </dsp:sp>
    <dsp:sp modelId="{9A677C7A-24E5-4C06-B01C-1F2288612342}">
      <dsp:nvSpPr>
        <dsp:cNvPr id="0" name=""/>
        <dsp:cNvSpPr/>
      </dsp:nvSpPr>
      <dsp:spPr>
        <a:xfrm>
          <a:off x="0" y="2381077"/>
          <a:ext cx="526473" cy="52105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FF66CC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>
        <a:off x="15261" y="2396338"/>
        <a:ext cx="495951" cy="490536"/>
      </dsp:txXfrm>
    </dsp:sp>
    <dsp:sp modelId="{AA41815C-35EC-4F09-B78C-207CADC1B40F}">
      <dsp:nvSpPr>
        <dsp:cNvPr id="0" name=""/>
        <dsp:cNvSpPr/>
      </dsp:nvSpPr>
      <dsp:spPr>
        <a:xfrm rot="5400000">
          <a:off x="227233" y="2906936"/>
          <a:ext cx="72006" cy="86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5400000">
        <a:off x="237314" y="2914136"/>
        <a:ext cx="51845" cy="50404"/>
      </dsp:txXfrm>
    </dsp:sp>
    <dsp:sp modelId="{97E781B6-B183-41DE-A611-AC8AB0D5E181}">
      <dsp:nvSpPr>
        <dsp:cNvPr id="0" name=""/>
        <dsp:cNvSpPr/>
      </dsp:nvSpPr>
      <dsp:spPr>
        <a:xfrm>
          <a:off x="0" y="2998144"/>
          <a:ext cx="526473" cy="52105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</a:t>
          </a:r>
        </a:p>
      </dsp:txBody>
      <dsp:txXfrm>
        <a:off x="15261" y="3013405"/>
        <a:ext cx="495951" cy="49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2957-2852-443A-94BD-6291B4B148FD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2C7C-80E7-44EB-86F5-E8E5B753C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00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91F2D-1C2A-42CF-B541-FC55F374C06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A8869-A84F-4541-B5F5-68E3395E2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07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6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5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1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tolia_115526633_Subscription_Monthly_M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32637"/>
          <a:stretch/>
        </p:blipFill>
        <p:spPr>
          <a:xfrm>
            <a:off x="-1" y="2108497"/>
            <a:ext cx="9131283" cy="2267955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 rot="10800000">
            <a:off x="3181006" y="2108497"/>
            <a:ext cx="4486368" cy="1570229"/>
          </a:xfrm>
          <a:prstGeom prst="triangle">
            <a:avLst>
              <a:gd name="adj" fmla="val 504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35607" y="-1095"/>
            <a:ext cx="1341124" cy="609600"/>
            <a:chOff x="4139453" y="-33641"/>
            <a:chExt cx="838200" cy="381000"/>
          </a:xfrm>
        </p:grpSpPr>
        <p:sp>
          <p:nvSpPr>
            <p:cNvPr id="12" name="Isosceles Triangle 11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005DA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/>
          <p:cNvSpPr/>
          <p:nvPr userDrawn="1"/>
        </p:nvSpPr>
        <p:spPr>
          <a:xfrm>
            <a:off x="3012343" y="2746580"/>
            <a:ext cx="4757985" cy="1631186"/>
          </a:xfrm>
          <a:prstGeom prst="triangle">
            <a:avLst>
              <a:gd name="adj" fmla="val 50479"/>
            </a:avLst>
          </a:prstGeom>
          <a:solidFill>
            <a:srgbClr val="005DA6">
              <a:alpha val="4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>
              <a:solidFill>
                <a:srgbClr val="0C3D6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40575" y="800101"/>
            <a:ext cx="5446246" cy="1075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177" indent="0">
              <a:buNone/>
              <a:defRPr sz="2800" b="1">
                <a:solidFill>
                  <a:schemeClr val="accent3"/>
                </a:solidFill>
              </a:defRPr>
            </a:lvl2pPr>
            <a:lvl3pPr marL="914356" indent="0">
              <a:buNone/>
              <a:defRPr sz="2800" b="1">
                <a:solidFill>
                  <a:schemeClr val="accent3"/>
                </a:solidFill>
              </a:defRPr>
            </a:lvl3pPr>
            <a:lvl4pPr marL="1371532" indent="0">
              <a:buNone/>
              <a:defRPr sz="2800" b="1">
                <a:solidFill>
                  <a:schemeClr val="accent3"/>
                </a:solidFill>
              </a:defRPr>
            </a:lvl4pPr>
            <a:lvl5pPr marL="1828709" indent="0">
              <a:buNone/>
              <a:defRPr sz="2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8675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9144000" cy="3276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Chord 12"/>
          <p:cNvSpPr/>
          <p:nvPr userDrawn="1"/>
        </p:nvSpPr>
        <p:spPr>
          <a:xfrm>
            <a:off x="7086600" y="666750"/>
            <a:ext cx="4114800" cy="4114800"/>
          </a:xfrm>
          <a:prstGeom prst="chord">
            <a:avLst>
              <a:gd name="adj1" fmla="val 541284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6" name="Picture 15" descr="k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4" y="2503106"/>
            <a:ext cx="857616" cy="754444"/>
          </a:xfrm>
          <a:prstGeom prst="rect">
            <a:avLst/>
          </a:prstGeom>
        </p:spPr>
      </p:pic>
      <p:sp>
        <p:nvSpPr>
          <p:cNvPr id="17" name="Content Placeholder 8"/>
          <p:cNvSpPr>
            <a:spLocks noGrp="1"/>
          </p:cNvSpPr>
          <p:nvPr>
            <p:ph idx="12"/>
          </p:nvPr>
        </p:nvSpPr>
        <p:spPr>
          <a:xfrm>
            <a:off x="666804" y="1541355"/>
            <a:ext cx="4930871" cy="2522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872396" y="1924050"/>
            <a:ext cx="18288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5948596" y="2000250"/>
            <a:ext cx="1676400" cy="1676400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7472" y="-3592"/>
            <a:ext cx="2593574" cy="5147092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86438" y="2281220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86438" y="2908489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>
          <a:xfrm rot="16200000" flipV="1">
            <a:off x="2486319" y="248110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 userDrawn="1"/>
        </p:nvSpPr>
        <p:spPr>
          <a:xfrm rot="16200000" flipV="1">
            <a:off x="2486319" y="3129571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2634913" y="2344704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idx="15"/>
          </p:nvPr>
        </p:nvSpPr>
        <p:spPr>
          <a:xfrm>
            <a:off x="2634913" y="2973576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34913" y="1740493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-3593"/>
            <a:ext cx="2593574" cy="514709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86438" y="228122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>
          <a:xfrm rot="16200000" flipV="1">
            <a:off x="2486319" y="248110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2644392" y="2344704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44392" y="1740493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204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-3592"/>
            <a:ext cx="2593574" cy="5147092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44392" y="1740493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07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Diagonal Stripe 41"/>
          <p:cNvSpPr/>
          <p:nvPr userDrawn="1"/>
        </p:nvSpPr>
        <p:spPr>
          <a:xfrm rot="2700000">
            <a:off x="2915031" y="3351338"/>
            <a:ext cx="3584322" cy="3584324"/>
          </a:xfrm>
          <a:prstGeom prst="diagStrip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636367" y="602218"/>
            <a:ext cx="129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279882" y="602218"/>
            <a:ext cx="118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5BA8"/>
                </a:solidFill>
              </a:rPr>
              <a:t>SOLUTION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553200" y="-19050"/>
            <a:ext cx="609600" cy="277090"/>
            <a:chOff x="4139453" y="-33641"/>
            <a:chExt cx="838200" cy="381000"/>
          </a:xfrm>
        </p:grpSpPr>
        <p:sp>
          <p:nvSpPr>
            <p:cNvPr id="34" name="Isosceles Triangle 33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981200" y="0"/>
            <a:ext cx="609600" cy="277090"/>
            <a:chOff x="4139453" y="-33641"/>
            <a:chExt cx="838200" cy="381000"/>
          </a:xfrm>
        </p:grpSpPr>
        <p:sp>
          <p:nvSpPr>
            <p:cNvPr id="37" name="Isosceles Triangle 3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3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9" name="Straight Connector 38"/>
          <p:cNvCxnSpPr/>
          <p:nvPr userDrawn="1"/>
        </p:nvCxnSpPr>
        <p:spPr>
          <a:xfrm>
            <a:off x="1981200" y="1123950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546272" y="1123950"/>
            <a:ext cx="533400" cy="0"/>
          </a:xfrm>
          <a:prstGeom prst="line">
            <a:avLst/>
          </a:prstGeom>
          <a:ln w="28575" cmpd="sng">
            <a:solidFill>
              <a:srgbClr val="105BA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8"/>
          <p:cNvSpPr>
            <a:spLocks noGrp="1"/>
          </p:cNvSpPr>
          <p:nvPr>
            <p:ph idx="13"/>
          </p:nvPr>
        </p:nvSpPr>
        <p:spPr>
          <a:xfrm>
            <a:off x="671249" y="1350333"/>
            <a:ext cx="3237260" cy="2139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8"/>
          <p:cNvSpPr>
            <a:spLocks noGrp="1"/>
          </p:cNvSpPr>
          <p:nvPr>
            <p:ph idx="14"/>
          </p:nvPr>
        </p:nvSpPr>
        <p:spPr>
          <a:xfrm>
            <a:off x="5196242" y="1350333"/>
            <a:ext cx="3237260" cy="2139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9543" y="0"/>
            <a:ext cx="304445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44457" cy="51435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31610" y="0"/>
            <a:ext cx="308078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28" name="Diagonal Stripe 27"/>
          <p:cNvSpPr/>
          <p:nvPr userDrawn="1"/>
        </p:nvSpPr>
        <p:spPr>
          <a:xfrm rot="2700000">
            <a:off x="2762631" y="3351338"/>
            <a:ext cx="3584322" cy="3584324"/>
          </a:xfrm>
          <a:prstGeom prst="diagStrip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5514" y="1197581"/>
            <a:ext cx="1373429" cy="40010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CHALLENGE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17429" y="0"/>
            <a:ext cx="609600" cy="277090"/>
            <a:chOff x="4139453" y="-33641"/>
            <a:chExt cx="838200" cy="38100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255529" y="171931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945900" y="1216631"/>
            <a:ext cx="1243699" cy="40010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SOLUTION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01048" y="173836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59360" y="1197581"/>
            <a:ext cx="1524824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RESULTS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316972" y="0"/>
            <a:ext cx="609600" cy="277090"/>
            <a:chOff x="4139453" y="-33641"/>
            <a:chExt cx="838200" cy="381000"/>
          </a:xfrm>
        </p:grpSpPr>
        <p:sp>
          <p:nvSpPr>
            <p:cNvPr id="16" name="Isosceles Triangle 1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7355071" y="171931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4272515" y="0"/>
            <a:ext cx="609600" cy="277090"/>
            <a:chOff x="4139453" y="-33641"/>
            <a:chExt cx="838200" cy="381000"/>
          </a:xfrm>
        </p:grpSpPr>
        <p:sp>
          <p:nvSpPr>
            <p:cNvPr id="23" name="Isosceles Triangle 22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idx="12"/>
          </p:nvPr>
        </p:nvSpPr>
        <p:spPr>
          <a:xfrm>
            <a:off x="259925" y="1950115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260482" y="1942214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6305913" y="1942214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03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67200" y="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900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877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10800000">
            <a:off x="3181006" y="2108497"/>
            <a:ext cx="4486368" cy="1570229"/>
          </a:xfrm>
          <a:prstGeom prst="triangle">
            <a:avLst>
              <a:gd name="adj" fmla="val 504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35607" y="-1095"/>
            <a:ext cx="1341124" cy="609600"/>
            <a:chOff x="4139453" y="-33641"/>
            <a:chExt cx="838200" cy="381000"/>
          </a:xfrm>
        </p:grpSpPr>
        <p:sp>
          <p:nvSpPr>
            <p:cNvPr id="12" name="Isosceles Triangle 11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005DA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/>
          <p:cNvSpPr/>
          <p:nvPr userDrawn="1"/>
        </p:nvSpPr>
        <p:spPr>
          <a:xfrm>
            <a:off x="3012343" y="2746580"/>
            <a:ext cx="4757985" cy="1631186"/>
          </a:xfrm>
          <a:prstGeom prst="triangle">
            <a:avLst>
              <a:gd name="adj" fmla="val 50479"/>
            </a:avLst>
          </a:prstGeom>
          <a:solidFill>
            <a:srgbClr val="005DA6">
              <a:alpha val="4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>
              <a:solidFill>
                <a:srgbClr val="0C3D6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40575" y="800101"/>
            <a:ext cx="5446246" cy="1075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177" indent="0">
              <a:buNone/>
              <a:defRPr sz="2800" b="1">
                <a:solidFill>
                  <a:schemeClr val="accent3"/>
                </a:solidFill>
              </a:defRPr>
            </a:lvl2pPr>
            <a:lvl3pPr marL="914356" indent="0">
              <a:buNone/>
              <a:defRPr sz="2800" b="1">
                <a:solidFill>
                  <a:schemeClr val="accent3"/>
                </a:solidFill>
              </a:defRPr>
            </a:lvl3pPr>
            <a:lvl4pPr marL="1371532" indent="0">
              <a:buNone/>
              <a:defRPr sz="2800" b="1">
                <a:solidFill>
                  <a:schemeClr val="accent3"/>
                </a:solidFill>
              </a:defRPr>
            </a:lvl4pPr>
            <a:lvl5pPr marL="1828709" indent="0">
              <a:buNone/>
              <a:defRPr sz="2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26" y="767473"/>
            <a:ext cx="549344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73844"/>
            <a:ext cx="7029449" cy="584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rgbClr val="005DA6"/>
                </a:solidFill>
                <a:latin typeface="+mn-lt"/>
              </a:defRPr>
            </a:lvl1pPr>
            <a:lvl2pPr>
              <a:lnSpc>
                <a:spcPts val="1575"/>
              </a:lnSpc>
              <a:spcBef>
                <a:spcPts val="300"/>
              </a:spcBef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538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93659" y="-3592"/>
            <a:ext cx="4372237" cy="5147092"/>
          </a:xfrm>
          <a:prstGeom prst="rect">
            <a:avLst/>
          </a:prstGeom>
          <a:solidFill>
            <a:srgbClr val="E6E6E6">
              <a:alpha val="7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0" y="1581150"/>
            <a:ext cx="1219200" cy="3562350"/>
          </a:xfrm>
          <a:prstGeom prst="rt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694510" cy="2800350"/>
          </a:xfrm>
          <a:prstGeom prst="rt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6304" y="15811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17469" y="1698307"/>
            <a:ext cx="25544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0" dirty="0">
                <a:solidFill>
                  <a:srgbClr val="000000"/>
                </a:solidFill>
                <a:latin typeface="Calibri"/>
                <a:cs typeface="Calibri"/>
              </a:rPr>
              <a:t>TOPICS COVERED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2" hasCustomPrompt="1"/>
          </p:nvPr>
        </p:nvSpPr>
        <p:spPr>
          <a:xfrm>
            <a:off x="4970554" y="1564875"/>
            <a:ext cx="3390011" cy="252242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/>
            </a:lvl1pPr>
          </a:lstStyle>
          <a:p>
            <a:pPr marL="274320" indent="-27432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196865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73844"/>
            <a:ext cx="7029449" cy="584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1800">
                <a:solidFill>
                  <a:srgbClr val="005DA6"/>
                </a:solidFill>
                <a:latin typeface="+mn-lt"/>
              </a:defRPr>
            </a:lvl1pPr>
            <a:lvl2pPr marL="214313" indent="-214313">
              <a:lnSpc>
                <a:spcPts val="1575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2pPr>
            <a:lvl3pPr marL="214313" indent="-214313">
              <a:buFont typeface="Arial" panose="020B0604020202020204" pitchFamily="34" charset="0"/>
              <a:buChar char="•"/>
              <a:defRPr sz="1350">
                <a:latin typeface="+mn-lt"/>
              </a:defRPr>
            </a:lvl3pPr>
            <a:lvl4pPr marL="214313" indent="-214313"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 marL="214313" indent="-214313"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39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73844"/>
            <a:ext cx="7029449" cy="584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966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273844"/>
            <a:ext cx="7029450" cy="584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1114426"/>
            <a:ext cx="3429000" cy="3518297"/>
          </a:xfrm>
        </p:spPr>
        <p:txBody>
          <a:bodyPr/>
          <a:lstStyle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1114426"/>
            <a:ext cx="3429000" cy="3518297"/>
          </a:xfrm>
        </p:spPr>
        <p:txBody>
          <a:bodyPr/>
          <a:lstStyle>
            <a:lvl2pPr>
              <a:defRPr sz="135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07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944850" y="857251"/>
            <a:ext cx="8199150" cy="934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2096" y="257175"/>
            <a:ext cx="2949178" cy="60007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096" y="2146651"/>
            <a:ext cx="2311746" cy="2396774"/>
          </a:xfrm>
        </p:spPr>
        <p:txBody>
          <a:bodyPr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02095" y="1028701"/>
            <a:ext cx="7395929" cy="1028699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Intro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745712" y="2146651"/>
            <a:ext cx="2311746" cy="2396774"/>
          </a:xfrm>
        </p:spPr>
        <p:txBody>
          <a:bodyPr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89329" y="2146651"/>
            <a:ext cx="2311746" cy="2396774"/>
          </a:xfrm>
        </p:spPr>
        <p:txBody>
          <a:bodyPr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40323" y="1793146"/>
            <a:ext cx="8203678" cy="275735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633812" y="2068880"/>
            <a:ext cx="602" cy="247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6165105" y="2068880"/>
            <a:ext cx="1203" cy="247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01076" y="1793146"/>
            <a:ext cx="542925" cy="275735"/>
          </a:xfrm>
          <a:prstGeom prst="rect">
            <a:avLst/>
          </a:prstGeom>
          <a:solidFill>
            <a:srgbClr val="0F4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4850" y="1793146"/>
            <a:ext cx="254195" cy="275735"/>
          </a:xfrm>
          <a:prstGeom prst="rect">
            <a:avLst/>
          </a:prstGeom>
          <a:solidFill>
            <a:srgbClr val="0F4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99045" y="1792513"/>
            <a:ext cx="24347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</a:rPr>
              <a:t>Challenges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3634414" y="1792830"/>
            <a:ext cx="602" cy="2763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6166308" y="1792514"/>
            <a:ext cx="602" cy="2763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633813" y="1792513"/>
            <a:ext cx="25324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</a:rPr>
              <a:t>Solution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65105" y="1792513"/>
            <a:ext cx="2432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266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7224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73844"/>
            <a:ext cx="7316391" cy="594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49" y="1117997"/>
            <a:ext cx="3429000" cy="617934"/>
          </a:xfrm>
        </p:spPr>
        <p:txBody>
          <a:bodyPr anchor="b">
            <a:normAutofit/>
          </a:bodyPr>
          <a:lstStyle>
            <a:lvl1pPr marL="0" indent="0">
              <a:buNone/>
              <a:defRPr sz="172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1735931"/>
            <a:ext cx="3429000" cy="276344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17997"/>
            <a:ext cx="3429000" cy="617934"/>
          </a:xfrm>
        </p:spPr>
        <p:txBody>
          <a:bodyPr anchor="b">
            <a:normAutofit/>
          </a:bodyPr>
          <a:lstStyle>
            <a:lvl1pPr marL="0" indent="0">
              <a:buNone/>
              <a:defRPr sz="172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599" y="1735931"/>
            <a:ext cx="3429000" cy="276344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259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935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22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094" y="342900"/>
            <a:ext cx="2949178" cy="97726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4636" y="657226"/>
            <a:ext cx="4201905" cy="37385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2096" y="1394460"/>
            <a:ext cx="2949178" cy="30072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63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 rot="10800000" flipH="1">
            <a:off x="4019176" y="-3592"/>
            <a:ext cx="2229224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543050"/>
            <a:ext cx="4495800" cy="163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DIVIDER HEADER</a:t>
            </a:r>
          </a:p>
        </p:txBody>
      </p:sp>
    </p:spTree>
    <p:extLst>
      <p:ext uri="{BB962C8B-B14F-4D97-AF65-F5344CB8AC3E}">
        <p14:creationId xmlns:p14="http://schemas.microsoft.com/office/powerpoint/2010/main" val="32801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5029200" y="0"/>
            <a:ext cx="4114800" cy="516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395894" y="3389551"/>
            <a:ext cx="2397006" cy="1143000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7870497" y="3105150"/>
            <a:ext cx="2057400" cy="533400"/>
          </a:xfrm>
          <a:prstGeom prst="triangle">
            <a:avLst/>
          </a:prstGeom>
          <a:solidFill>
            <a:srgbClr val="FFFFFF">
              <a:alpha val="39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543050"/>
            <a:ext cx="4495800" cy="163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DIVIDER HEADER</a:t>
            </a:r>
          </a:p>
        </p:txBody>
      </p:sp>
    </p:spTree>
    <p:extLst>
      <p:ext uri="{BB962C8B-B14F-4D97-AF65-F5344CB8AC3E}">
        <p14:creationId xmlns:p14="http://schemas.microsoft.com/office/powerpoint/2010/main" val="20057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77001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39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15" name="Isosceles Triangle 14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4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3950"/>
            <a:ext cx="4038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idx="11"/>
          </p:nvPr>
        </p:nvSpPr>
        <p:spPr>
          <a:xfrm>
            <a:off x="4648200" y="1123950"/>
            <a:ext cx="4038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000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dy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5650"/>
            <a:ext cx="5410200" cy="3512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idx="11"/>
          </p:nvPr>
        </p:nvSpPr>
        <p:spPr>
          <a:xfrm>
            <a:off x="6019800" y="1125650"/>
            <a:ext cx="26670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532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idx="12"/>
          </p:nvPr>
        </p:nvSpPr>
        <p:spPr>
          <a:xfrm>
            <a:off x="457199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sp>
        <p:nvSpPr>
          <p:cNvPr id="4" name="Content Placeholder 9"/>
          <p:cNvSpPr>
            <a:spLocks noGrp="1"/>
          </p:cNvSpPr>
          <p:nvPr>
            <p:ph idx="13"/>
          </p:nvPr>
        </p:nvSpPr>
        <p:spPr>
          <a:xfrm>
            <a:off x="3249705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idx="14"/>
          </p:nvPr>
        </p:nvSpPr>
        <p:spPr>
          <a:xfrm>
            <a:off x="6047830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8" name="Isosceles Triangle 7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>
                <a:solidFill>
                  <a:schemeClr val="bg2"/>
                </a:solidFill>
                <a:cs typeface="Calibri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23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3" r:id="rId2"/>
    <p:sldLayoutId id="2147483682" r:id="rId3"/>
    <p:sldLayoutId id="2147483721" r:id="rId4"/>
    <p:sldLayoutId id="2147483675" r:id="rId5"/>
    <p:sldLayoutId id="2147483683" r:id="rId6"/>
    <p:sldLayoutId id="2147483678" r:id="rId7"/>
    <p:sldLayoutId id="2147483680" r:id="rId8"/>
    <p:sldLayoutId id="2147483679" r:id="rId9"/>
    <p:sldLayoutId id="2147483714" r:id="rId10"/>
    <p:sldLayoutId id="2147483717" r:id="rId11"/>
    <p:sldLayoutId id="2147483718" r:id="rId12"/>
    <p:sldLayoutId id="2147483719" r:id="rId13"/>
    <p:sldLayoutId id="2147483716" r:id="rId14"/>
    <p:sldLayoutId id="2147483713" r:id="rId15"/>
    <p:sldLayoutId id="2147483674" r:id="rId16"/>
    <p:sldLayoutId id="2147483676" r:id="rId17"/>
    <p:sldLayoutId id="2147483722" r:id="rId18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2000" kern="1200">
          <a:solidFill>
            <a:srgbClr val="005DA6"/>
          </a:solidFill>
          <a:latin typeface="Calibri"/>
          <a:ea typeface="+mj-ea"/>
          <a:cs typeface="Calibri"/>
        </a:defRPr>
      </a:lvl1pPr>
    </p:titleStyle>
    <p:bodyStyle>
      <a:lvl1pPr marL="342884" marR="0" indent="-342884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marR="0" indent="-285736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−"/>
        <a:tabLst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4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−"/>
        <a:tabLst/>
        <a:defRPr sz="1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7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»"/>
        <a:tabLst/>
        <a:defRPr sz="16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880888" y="-1"/>
            <a:ext cx="1263112" cy="51435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57175"/>
            <a:ext cx="7029450" cy="60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114426"/>
            <a:ext cx="7029450" cy="3518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126817" y="491158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600" dirty="0">
                <a:solidFill>
                  <a:prstClr val="white">
                    <a:lumMod val="65000"/>
                  </a:prstClr>
                </a:solidFill>
              </a:rPr>
              <a:t>© 2017 Kaufman, Hall &amp; Associates, LLC.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600" y="4759860"/>
            <a:ext cx="61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30440E7D-CB2D-4FA5-825F-5D62A1322B05}" type="slidenum">
              <a:rPr lang="en-US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685800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31"/>
            <a:ext cx="992696" cy="5207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63" y="4632723"/>
            <a:ext cx="996174" cy="4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5DA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DA6"/>
        </a:buClr>
        <a:buFont typeface="Arial" panose="020B0604020202020204" pitchFamily="34" charset="0"/>
        <a:buChar char="•"/>
        <a:defRPr sz="1800" b="0" kern="1200">
          <a:solidFill>
            <a:srgbClr val="005DA6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ts val="1575"/>
        </a:lnSpc>
        <a:spcBef>
          <a:spcPts val="750"/>
        </a:spcBef>
        <a:buClr>
          <a:srgbClr val="005DA6"/>
        </a:buClr>
        <a:buFont typeface="Calibri" panose="020F0502020204030204" pitchFamily="34" charset="0"/>
        <a:buChar char="−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ts val="1575"/>
        </a:lnSpc>
        <a:spcBef>
          <a:spcPts val="375"/>
        </a:spcBef>
        <a:buClr>
          <a:srgbClr val="005DA6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ts val="1575"/>
        </a:lnSpc>
        <a:spcBef>
          <a:spcPts val="375"/>
        </a:spcBef>
        <a:buClr>
          <a:srgbClr val="005DA6"/>
        </a:buClr>
        <a:buFont typeface="Calibri" panose="020F0502020204030204" pitchFamily="34" charset="0"/>
        <a:buChar char="−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ts val="1575"/>
        </a:lnSpc>
        <a:spcBef>
          <a:spcPts val="375"/>
        </a:spcBef>
        <a:buClr>
          <a:srgbClr val="005DA6"/>
        </a:buClr>
        <a:buFont typeface="Calibri" panose="020F0502020204030204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08">
          <p15:clr>
            <a:srgbClr val="F26B43"/>
          </p15:clr>
        </p15:guide>
        <p15:guide id="2" orient="horz" pos="552">
          <p15:clr>
            <a:srgbClr val="F26B43"/>
          </p15:clr>
        </p15:guide>
        <p15:guide id="3" orient="horz" pos="936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pos="6912">
          <p15:clr>
            <a:srgbClr val="F26B43"/>
          </p15:clr>
        </p15:guide>
        <p15:guide id="6" pos="1080">
          <p15:clr>
            <a:srgbClr val="F26B43"/>
          </p15:clr>
        </p15:guide>
        <p15:guide id="7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groups/me/reports/7dfd2680-7dda-4c97-bc4d-7bafc6a127f3/ReportSection33e658aec75925cbd12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u.edu/university-budget-office/axiom-budget-software/" TargetMode="External"/><Relationship Id="rId2" Type="http://schemas.openxmlformats.org/officeDocument/2006/relationships/hyperlink" Target="https://www.seattleu.edu/its/collab/virtual-desktop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tleu-sandbox.axiom.cloud/" TargetMode="External"/><Relationship Id="rId2" Type="http://schemas.openxmlformats.org/officeDocument/2006/relationships/hyperlink" Target="https://www.seattleu.edu/mys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ubo@seattleu.edu" TargetMode="External"/><Relationship Id="rId2" Type="http://schemas.openxmlformats.org/officeDocument/2006/relationships/hyperlink" Target="https://www.seattleu.edu/university-budget-offic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nconte@seattleu.edu" TargetMode="External"/><Relationship Id="rId4" Type="http://schemas.openxmlformats.org/officeDocument/2006/relationships/hyperlink" Target="mailto:hanadab@seattleu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0365" y="1678919"/>
            <a:ext cx="2727876" cy="2495257"/>
          </a:xfrm>
        </p:spPr>
        <p:txBody>
          <a:bodyPr vert="horz" anchor="t"/>
          <a:lstStyle/>
          <a:p>
            <a:pPr>
              <a:spcBef>
                <a:spcPts val="0"/>
              </a:spcBef>
            </a:pPr>
            <a:r>
              <a:rPr lang="en-US" dirty="0"/>
              <a:t>Axiom – Orientation &amp;</a:t>
            </a:r>
          </a:p>
          <a:p>
            <a:pPr>
              <a:spcBef>
                <a:spcPts val="0"/>
              </a:spcBef>
            </a:pPr>
            <a:r>
              <a:rPr lang="en-US" dirty="0"/>
              <a:t>Navigation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" y="775474"/>
            <a:ext cx="2211037" cy="548640"/>
          </a:xfrm>
          <a:prstGeom prst="rect">
            <a:avLst/>
          </a:prstGeom>
        </p:spPr>
      </p:pic>
      <p:pic>
        <p:nvPicPr>
          <p:cNvPr id="2" name="Picture 2" descr="A group of people in a park&#10;&#10;Description generated with very high confidence">
            <a:extLst>
              <a:ext uri="{FF2B5EF4-FFF2-40B4-BE49-F238E27FC236}">
                <a16:creationId xmlns:a16="http://schemas.microsoft.com/office/drawing/2014/main" id="{D7799FCB-710E-454C-BBA6-68BC9254A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44" y="693336"/>
            <a:ext cx="5736309" cy="370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28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System Users (MSUs):</a:t>
            </a:r>
          </a:p>
          <a:p>
            <a:pPr lvl="1"/>
            <a:r>
              <a:rPr lang="en-US" sz="1800" dirty="0"/>
              <a:t>Administrators of system with full access to all files and data</a:t>
            </a:r>
          </a:p>
          <a:p>
            <a:pPr lvl="1"/>
            <a:r>
              <a:rPr lang="en-US" sz="1800" dirty="0"/>
              <a:t>All members of the University Budget Office (UBO)</a:t>
            </a:r>
          </a:p>
          <a:p>
            <a:r>
              <a:rPr lang="en-US" dirty="0"/>
              <a:t>Institutional Stewards:</a:t>
            </a:r>
          </a:p>
          <a:p>
            <a:pPr lvl="1"/>
            <a:r>
              <a:rPr lang="en-US" sz="1800" dirty="0"/>
              <a:t>Some offices have a designated individual with full access to Axiom to validate data and/or assist users with questions or concerns</a:t>
            </a:r>
          </a:p>
          <a:p>
            <a:pPr lvl="1"/>
            <a:r>
              <a:rPr lang="en-US" sz="1800" dirty="0"/>
              <a:t>Offices: Controller’s Office, Faculty Services, Human Resources, Information Technology Services, Institutional Effectiveness</a:t>
            </a:r>
          </a:p>
          <a:p>
            <a:r>
              <a:rPr lang="en-US" dirty="0"/>
              <a:t>Organizational Hierarchy (OH) Users assigned at the Reporting Unit level or higher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Groups in Axiom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EE006-7341-4F82-9CDB-BECD42CA0377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16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The OH is a structural framework used to assign, review, and report resource information across the span of the university’s activities</a:t>
            </a:r>
          </a:p>
          <a:p>
            <a:pPr lvl="1"/>
            <a:r>
              <a:rPr lang="en-US" sz="1800" dirty="0"/>
              <a:t>Revenues and expenditures</a:t>
            </a:r>
          </a:p>
          <a:p>
            <a:pPr lvl="1"/>
            <a:r>
              <a:rPr lang="en-US" sz="1800" dirty="0"/>
              <a:t>Faculty and staff positions</a:t>
            </a:r>
          </a:p>
          <a:p>
            <a:r>
              <a:rPr lang="en-US" dirty="0"/>
              <a:t>The OH allows the university to provision access to regularly available and ad hoc information for individuals based on their standing in the OH</a:t>
            </a:r>
          </a:p>
          <a:p>
            <a:r>
              <a:rPr lang="en-US" dirty="0"/>
              <a:t>The OH has multiple levels that are governed and managed by:</a:t>
            </a:r>
          </a:p>
          <a:p>
            <a:pPr lvl="1"/>
            <a:r>
              <a:rPr lang="en-US" sz="1800" dirty="0"/>
              <a:t>An Administrator: the individual holding a position whose accountabilities include oversight and authorization of resources for an area</a:t>
            </a:r>
          </a:p>
          <a:p>
            <a:pPr lvl="1"/>
            <a:r>
              <a:rPr lang="en-US" sz="1800" dirty="0"/>
              <a:t>A Financial Manager: the individual designated by the Administrator to provide day-to-day strategic and/or tactical management of resources</a:t>
            </a:r>
          </a:p>
          <a:p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Organizational Hierarchy (OH)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32A4D-FF73-497D-8B98-328DE9394F2C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Hierarchy: Levels and Administrators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910758"/>
              </p:ext>
            </p:extLst>
          </p:nvPr>
        </p:nvGraphicFramePr>
        <p:xfrm>
          <a:off x="1026160" y="1040875"/>
          <a:ext cx="2235200" cy="352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6726" y="991443"/>
            <a:ext cx="515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Seattle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6726" y="1531402"/>
            <a:ext cx="51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University President, Provost, Executive Vice President, and Chief Financial 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6726" y="2133860"/>
            <a:ext cx="515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Four Senior Executives and nine Vice Presidents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6726" y="2728848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Academic Areas: Deans, Associate Provosts, Univ. Librarian 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Non-Academic Areas: Associate VPs &amp; equivalent positions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6726" y="3400780"/>
            <a:ext cx="560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Often Department Chair, Director, or Supervisor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6726" y="3995996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Not an official part of the Organizational Hierarchy but every Activity is linked to a Reporting Unit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54321" y="1043811"/>
          <a:ext cx="526473" cy="352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018D29-8CF1-4E1D-9C26-ECB2E1301379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65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Levels 2-5 of the OH have multiple nodes and each node is assigned a single Administrator and single Financial Manager</a:t>
            </a:r>
          </a:p>
          <a:p>
            <a:r>
              <a:rPr lang="en-US" dirty="0"/>
              <a:t>The assignment of roles from the Activity up through the Senior Executive Area (SEA) level defines the </a:t>
            </a:r>
            <a:r>
              <a:rPr lang="en-US" u="sng" dirty="0"/>
              <a:t>span of financial oversight</a:t>
            </a:r>
            <a:endParaRPr lang="en-US" dirty="0"/>
          </a:p>
          <a:p>
            <a:r>
              <a:rPr lang="en-US" dirty="0"/>
              <a:t>Anyone assigned to an OH role has explicit permissions to the lower levels of the OH within their span of financial oversight</a:t>
            </a:r>
          </a:p>
          <a:p>
            <a:r>
              <a:rPr lang="en-US" dirty="0"/>
              <a:t>Axiom OH Users will only be able to access reports, files, and processes for units within the span of their financial oversight</a:t>
            </a:r>
          </a:p>
          <a:p>
            <a:r>
              <a:rPr lang="en-US" dirty="0"/>
              <a:t>More information about roles and relationships is available in the </a:t>
            </a:r>
            <a:r>
              <a:rPr lang="en-US" dirty="0">
                <a:hlinkClick r:id="rId2"/>
              </a:rPr>
              <a:t>Security </a:t>
            </a:r>
            <a:r>
              <a:rPr lang="en-US">
                <a:hlinkClick r:id="rId2"/>
              </a:rPr>
              <a:t>Role Assignments </a:t>
            </a:r>
            <a:r>
              <a:rPr lang="en-US" dirty="0">
                <a:hlinkClick r:id="rId2"/>
              </a:rPr>
              <a:t>report</a:t>
            </a:r>
            <a:r>
              <a:rPr lang="en-US" dirty="0"/>
              <a:t> available in InformSU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 of Financial Oversight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32A4D-FF73-497D-8B98-328DE9394F2C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96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8229599" cy="1314450"/>
          </a:xfrm>
        </p:spPr>
        <p:txBody>
          <a:bodyPr>
            <a:noAutofit/>
          </a:bodyPr>
          <a:lstStyle/>
          <a:p>
            <a:r>
              <a:rPr lang="en-US" dirty="0"/>
              <a:t>All Activities in the General Ledger are assigned to one Reporting Unit (RU)</a:t>
            </a:r>
          </a:p>
          <a:p>
            <a:r>
              <a:rPr lang="en-US" dirty="0"/>
              <a:t>Each Reporting Unit (RU) is assigned a unique five-digit, alphabetic designator that is smart-coded along four components that serve to identify the RUs place within the OH structure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Hierarchy Coding</a:t>
            </a:r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51326041"/>
              </p:ext>
            </p:extLst>
          </p:nvPr>
        </p:nvGraphicFramePr>
        <p:xfrm>
          <a:off x="1442686" y="2573822"/>
          <a:ext cx="6258626" cy="124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Letter Placement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Level Designation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Example: RU Code DKAAI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First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Senior Executive</a:t>
                      </a:r>
                      <a:r>
                        <a:rPr lang="en-US" sz="1300" baseline="0" dirty="0">
                          <a:solidFill>
                            <a:schemeClr val="bg2"/>
                          </a:solidFill>
                          <a:effectLst/>
                        </a:rPr>
                        <a:t> Area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D _ _ _ _ : CFO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Second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Division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_ K _ _ _ : Finance &amp; Business Affairs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Third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School/College/Major Area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_ _ A _ _ : Finance Administration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Four &amp; Five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Reporting Unit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2"/>
                          </a:solidFill>
                          <a:effectLst/>
                        </a:rPr>
                        <a:t>_ _ _ A  I : University Budget Office</a:t>
                      </a:r>
                      <a:endParaRPr lang="en-US" sz="13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6" marR="573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3965542"/>
            <a:ext cx="8229600" cy="631957"/>
          </a:xfrm>
          <a:prstGeom prst="rect">
            <a:avLst/>
          </a:prstGeom>
        </p:spPr>
        <p:txBody>
          <a:bodyPr>
            <a:no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Axiom reports and files will utilize School/College/Major Area (SCMA) codes (e.g., DKA) and Reporting Unit codes (e.g., DKAAI)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9F27B-8C32-49BF-A4F8-13B963E96402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9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How Do I Launch Axiom?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5A7AD-4901-4BB2-A1C9-8383819623FA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15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Axiom is initially accessed through a webpage portal</a:t>
            </a:r>
          </a:p>
          <a:p>
            <a:r>
              <a:rPr lang="en-US" dirty="0"/>
              <a:t>Axiom functions in both a Windows and Mac environment and can be accessed off-campus</a:t>
            </a:r>
          </a:p>
          <a:p>
            <a:pPr lvl="1"/>
            <a:r>
              <a:rPr lang="en-US" sz="1800" dirty="0"/>
              <a:t>Mac users will access Axiom via the Virtual Desktop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Information regarding the Virtual Desktop is available on the </a:t>
            </a:r>
            <a:r>
              <a:rPr lang="en-US" sz="1800" dirty="0">
                <a:hlinkClick r:id="rId2"/>
              </a:rPr>
              <a:t>Information Technology Services website</a:t>
            </a:r>
            <a:endParaRPr lang="en-US" sz="1800" dirty="0"/>
          </a:p>
          <a:p>
            <a:r>
              <a:rPr lang="en-US" dirty="0"/>
              <a:t>Installation Guides are available on the </a:t>
            </a:r>
            <a:r>
              <a:rPr lang="en-US" dirty="0">
                <a:hlinkClick r:id="rId3"/>
              </a:rPr>
              <a:t>UBO website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1C261-3AE1-434A-94A1-3C27DD8C317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88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982133"/>
            <a:ext cx="8229600" cy="3710979"/>
          </a:xfrm>
        </p:spPr>
        <p:txBody>
          <a:bodyPr>
            <a:noAutofit/>
          </a:bodyPr>
          <a:lstStyle/>
          <a:p>
            <a:r>
              <a:rPr lang="en-US" dirty="0"/>
              <a:t>Axiom supported browsers: </a:t>
            </a:r>
          </a:p>
          <a:p>
            <a:pPr lvl="1"/>
            <a:r>
              <a:rPr lang="en-US" sz="1800" dirty="0"/>
              <a:t>Google Chrome</a:t>
            </a:r>
          </a:p>
          <a:p>
            <a:pPr lvl="1"/>
            <a:r>
              <a:rPr lang="en-US" sz="1800" dirty="0"/>
              <a:t>Microsoft Edge</a:t>
            </a:r>
          </a:p>
          <a:p>
            <a:r>
              <a:rPr lang="en-US" dirty="0"/>
              <a:t>Users access Axiom through the </a:t>
            </a:r>
            <a:r>
              <a:rPr lang="en-US" dirty="0" err="1">
                <a:hlinkClick r:id="rId2"/>
              </a:rPr>
              <a:t>MySU</a:t>
            </a:r>
            <a:r>
              <a:rPr lang="en-US" dirty="0">
                <a:hlinkClick r:id="rId2"/>
              </a:rPr>
              <a:t> portal </a:t>
            </a:r>
            <a:endParaRPr lang="en-US" dirty="0"/>
          </a:p>
          <a:p>
            <a:pPr lvl="1"/>
            <a:r>
              <a:rPr lang="en-US" sz="1800" dirty="0"/>
              <a:t>The MySU portal Axiom link leads users to the Production instance of Axiom which integrates with the Production instance of Colleague XE, the university’s primary data system</a:t>
            </a:r>
          </a:p>
          <a:p>
            <a:pPr lvl="1"/>
            <a:r>
              <a:rPr lang="en-US" sz="1800" dirty="0"/>
              <a:t>Users can also access the Sandbox instance of Axiom in which tests and practice files can be created without impacting live systems using the Sandbox URL: </a:t>
            </a:r>
            <a:r>
              <a:rPr lang="en-US" sz="1800" dirty="0">
                <a:hlinkClick r:id="rId3"/>
              </a:rPr>
              <a:t>https://seattleu-sandbox.axiom.cloud 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to Axiom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C7682-7982-4602-960F-DABA549EE0D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91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49"/>
            <a:ext cx="5340485" cy="3569163"/>
          </a:xfrm>
        </p:spPr>
        <p:txBody>
          <a:bodyPr>
            <a:noAutofit/>
          </a:bodyPr>
          <a:lstStyle/>
          <a:p>
            <a:r>
              <a:rPr lang="en-US" dirty="0"/>
              <a:t>Clicking on the Axiom button in MySU will take users to the SU login page</a:t>
            </a:r>
          </a:p>
          <a:p>
            <a:r>
              <a:rPr lang="en-US" dirty="0"/>
              <a:t>Enter your standard SU credentials</a:t>
            </a:r>
          </a:p>
          <a:p>
            <a:pPr lvl="1"/>
            <a:r>
              <a:rPr lang="en-US" sz="1800" dirty="0"/>
              <a:t>The MySU portal provides web access to a number of university systems</a:t>
            </a:r>
          </a:p>
          <a:p>
            <a:pPr lvl="1"/>
            <a:r>
              <a:rPr lang="en-US" sz="1800" dirty="0"/>
              <a:t>If you completed authentication earlier in your browser session to visit a different MySU system, you will skip the login page and Axiom will open immediately</a:t>
            </a:r>
          </a:p>
          <a:p>
            <a:r>
              <a:rPr lang="en-US" dirty="0"/>
              <a:t>The screen will refresh to show the Axiom Landing Page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C7682-7982-4602-960F-DABA549EE0D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54" y="797879"/>
            <a:ext cx="2712765" cy="393858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9471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Landing Page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A2389-F7DF-41C2-AE5F-8EBA2FF287E8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19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DE3D4-7EEF-98C6-75CD-1E1D44A7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8" y="995982"/>
            <a:ext cx="8151802" cy="3358627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49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793660" y="889518"/>
            <a:ext cx="3365242" cy="3582956"/>
          </a:xfrm>
        </p:spPr>
        <p:txBody>
          <a:bodyPr anchor="t"/>
          <a:lstStyle/>
          <a:p>
            <a:r>
              <a:rPr lang="en-US" dirty="0"/>
              <a:t>What Is Axiom?</a:t>
            </a:r>
          </a:p>
          <a:p>
            <a:r>
              <a:rPr lang="en-US" dirty="0"/>
              <a:t>Who Can Use Axiom?</a:t>
            </a:r>
          </a:p>
          <a:p>
            <a:r>
              <a:rPr lang="en-US" dirty="0"/>
              <a:t>How Do I Launch Axiom?</a:t>
            </a:r>
          </a:p>
          <a:p>
            <a:r>
              <a:rPr lang="en-US" dirty="0"/>
              <a:t>How Do I Navigate Within Axiom?</a:t>
            </a:r>
          </a:p>
          <a:p>
            <a:r>
              <a:rPr lang="en-US" dirty="0"/>
              <a:t>Where Can I Get Help With Axiom?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09BF719-4D40-4B3F-A04E-C0A8E8B163A7}"/>
              </a:ext>
            </a:extLst>
          </p:cNvPr>
          <p:cNvSpPr txBox="1"/>
          <p:nvPr/>
        </p:nvSpPr>
        <p:spPr>
          <a:xfrm>
            <a:off x="0" y="4779818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0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123950"/>
            <a:ext cx="8089153" cy="3759938"/>
          </a:xfrm>
        </p:spPr>
        <p:txBody>
          <a:bodyPr>
            <a:normAutofit/>
          </a:bodyPr>
          <a:lstStyle/>
          <a:p>
            <a:r>
              <a:rPr lang="en-US" dirty="0"/>
              <a:t>Users will access different Client Views for different functionalities</a:t>
            </a:r>
          </a:p>
          <a:p>
            <a:r>
              <a:rPr lang="en-US" dirty="0"/>
              <a:t>Web Client</a:t>
            </a:r>
          </a:p>
          <a:p>
            <a:pPr lvl="1"/>
            <a:r>
              <a:rPr lang="en-US" sz="1800" dirty="0"/>
              <a:t>The initial Landing Page view is in Web Client</a:t>
            </a:r>
          </a:p>
          <a:p>
            <a:pPr lvl="1"/>
            <a:r>
              <a:rPr lang="en-US" sz="1800" dirty="0"/>
              <a:t>The Web Client is well suited for web-form actions like submitting Budget Transfers and Budget Entries</a:t>
            </a:r>
          </a:p>
          <a:p>
            <a:pPr lvl="1"/>
            <a:r>
              <a:rPr lang="en-US" sz="1800" dirty="0"/>
              <a:t>Some reports can be accessed and run on Web Client</a:t>
            </a:r>
          </a:p>
          <a:p>
            <a:r>
              <a:rPr lang="en-US" dirty="0"/>
              <a:t>Windows Client:  </a:t>
            </a:r>
          </a:p>
          <a:p>
            <a:pPr lvl="1"/>
            <a:r>
              <a:rPr lang="en-US" sz="1800" dirty="0"/>
              <a:t>Large scale data views and data input require a stronger environment</a:t>
            </a:r>
          </a:p>
          <a:p>
            <a:pPr lvl="1"/>
            <a:r>
              <a:rPr lang="en-US" sz="1800" dirty="0"/>
              <a:t>The Windows Client is well suited for managing Plan Files (Operational Budgeting and Labor Planning)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AC73E-6A54-4090-8D13-749C022315D4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87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49"/>
            <a:ext cx="4643120" cy="3569163"/>
          </a:xfrm>
        </p:spPr>
        <p:txBody>
          <a:bodyPr>
            <a:normAutofit/>
          </a:bodyPr>
          <a:lstStyle/>
          <a:p>
            <a:r>
              <a:rPr lang="en-US" dirty="0"/>
              <a:t>Click the </a:t>
            </a:r>
            <a:r>
              <a:rPr lang="en-US" dirty="0" err="1"/>
              <a:t>Syntellis</a:t>
            </a:r>
            <a:r>
              <a:rPr lang="en-US" dirty="0"/>
              <a:t> logo in the upper right corner of the homepage to open the product areas and launch menu options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Select ‘Windows Client’ in the launch menu</a:t>
            </a:r>
          </a:p>
          <a:p>
            <a:endParaRPr lang="en-US" sz="1200" dirty="0"/>
          </a:p>
          <a:p>
            <a:r>
              <a:rPr lang="en-US" dirty="0"/>
              <a:t>Note: the ‘Excel Client’ is only available to Master System Users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the Windows Client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031A4-5EC5-4B4B-B2E7-B3E94AA105AB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BFDA7-6F92-0E61-ECC5-0225ED02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92" y="819150"/>
            <a:ext cx="2467537" cy="326488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232CC94-A7DD-9A68-6857-C5E27EDBA50A}"/>
              </a:ext>
            </a:extLst>
          </p:cNvPr>
          <p:cNvSpPr/>
          <p:nvPr/>
        </p:nvSpPr>
        <p:spPr>
          <a:xfrm>
            <a:off x="7752229" y="900179"/>
            <a:ext cx="800100" cy="2017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179A283-186C-0A39-C63D-E8035094851E}"/>
              </a:ext>
            </a:extLst>
          </p:cNvPr>
          <p:cNvSpPr/>
          <p:nvPr/>
        </p:nvSpPr>
        <p:spPr>
          <a:xfrm>
            <a:off x="7819464" y="2706775"/>
            <a:ext cx="800100" cy="2017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2704"/>
            <a:ext cx="4087707" cy="2277510"/>
          </a:xfrm>
        </p:spPr>
        <p:txBody>
          <a:bodyPr>
            <a:noAutofit/>
          </a:bodyPr>
          <a:lstStyle/>
          <a:p>
            <a:r>
              <a:rPr lang="en-US" dirty="0"/>
              <a:t>When you select the ‘Windows Client’ icon, an Application Install – Security Warning will open</a:t>
            </a:r>
          </a:p>
          <a:p>
            <a:r>
              <a:rPr lang="en-US" dirty="0"/>
              <a:t>The Axiom EPM Client application must be installed on your computer to access the Windows Client for the first time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EMP Client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C7682-7982-4602-960F-DABA549EE0D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0"/>
          <a:stretch/>
        </p:blipFill>
        <p:spPr>
          <a:xfrm>
            <a:off x="4965550" y="1286414"/>
            <a:ext cx="3509409" cy="173630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84292" y="3415477"/>
            <a:ext cx="7990667" cy="1237804"/>
          </a:xfrm>
          <a:prstGeom prst="rect">
            <a:avLst/>
          </a:prstGeom>
        </p:spPr>
        <p:txBody>
          <a:bodyPr>
            <a:no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‘Install’  </a:t>
            </a:r>
          </a:p>
          <a:p>
            <a:r>
              <a:rPr lang="en-US" dirty="0"/>
              <a:t>NOTE: The Virtual Desktop does not allow a permanent save, so you will have to install the Axiom EPM Client for every new session</a:t>
            </a:r>
          </a:p>
        </p:txBody>
      </p:sp>
      <p:sp>
        <p:nvSpPr>
          <p:cNvPr id="11" name="Oval 10"/>
          <p:cNvSpPr/>
          <p:nvPr/>
        </p:nvSpPr>
        <p:spPr>
          <a:xfrm>
            <a:off x="7017175" y="2701235"/>
            <a:ext cx="670558" cy="2814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9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1" y="1122704"/>
            <a:ext cx="5035972" cy="343632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Axiom EPM Client will load </a:t>
            </a:r>
          </a:p>
          <a:p>
            <a:pPr>
              <a:spcAft>
                <a:spcPts val="600"/>
              </a:spcAft>
            </a:pPr>
            <a:r>
              <a:rPr lang="en-US" dirty="0"/>
              <a:t>Once the Axiom EPM Client has been installed, the ‘</a:t>
            </a:r>
            <a:r>
              <a:rPr lang="en-US" i="1" dirty="0" err="1"/>
              <a:t>Syntellis</a:t>
            </a:r>
            <a:r>
              <a:rPr lang="en-US" dirty="0"/>
              <a:t>’ launch window will appear and show a series of actions</a:t>
            </a:r>
          </a:p>
          <a:p>
            <a:pPr>
              <a:spcAft>
                <a:spcPts val="600"/>
              </a:spcAft>
            </a:pPr>
            <a:r>
              <a:rPr lang="en-US" dirty="0"/>
              <a:t>NOTE: If you are prompted to login to Axiom, this means that your browser set-up is not compatible with Axiom.  If you are using Google Chrome, you must download a OneClick extension.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Launch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C7682-7982-4602-960F-DABA549EE0D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49D73B-7FF1-340B-9A18-BCEC5BDA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60" y="1553135"/>
            <a:ext cx="2904285" cy="19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7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475678" y="1000741"/>
            <a:ext cx="5211122" cy="3517071"/>
          </a:xfrm>
        </p:spPr>
        <p:txBody>
          <a:bodyPr>
            <a:noAutofit/>
          </a:bodyPr>
          <a:lstStyle/>
          <a:p>
            <a:r>
              <a:rPr lang="en-US" dirty="0"/>
              <a:t>To download the necessary browser extension, click the </a:t>
            </a:r>
            <a:r>
              <a:rPr lang="en-US" dirty="0" err="1"/>
              <a:t>Syntellis</a:t>
            </a:r>
            <a:r>
              <a:rPr lang="en-US" dirty="0"/>
              <a:t> logo</a:t>
            </a:r>
          </a:p>
          <a:p>
            <a:r>
              <a:rPr lang="en-US" dirty="0"/>
              <a:t>When the Navigation Pane opens, click on ‘About Axiom Software’</a:t>
            </a:r>
          </a:p>
          <a:p>
            <a:r>
              <a:rPr lang="en-US" dirty="0"/>
              <a:t>In the pop-up window that opens, click on the text link that reads “Necessary software tools for running Axiom desktop client applications”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Chrome and Mozilla Firefox Extensions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C7682-7982-4602-960F-DABA549EE0DD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C840E-EA99-2E1C-21C7-A096314C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39" y="853400"/>
            <a:ext cx="1427285" cy="3664412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F441E604-089C-FE8B-CD9D-C0281E07F61B}"/>
              </a:ext>
            </a:extLst>
          </p:cNvPr>
          <p:cNvSpPr/>
          <p:nvPr/>
        </p:nvSpPr>
        <p:spPr>
          <a:xfrm>
            <a:off x="1798351" y="4346184"/>
            <a:ext cx="800100" cy="2017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318AF-9466-EE28-CB33-4A9EE93C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206" y="777077"/>
            <a:ext cx="1851341" cy="3517071"/>
          </a:xfrm>
          <a:prstGeom prst="rect">
            <a:avLst/>
          </a:prstGeom>
        </p:spPr>
      </p:pic>
      <p:sp>
        <p:nvSpPr>
          <p:cNvPr id="23" name="Arrow: Up 22">
            <a:extLst>
              <a:ext uri="{FF2B5EF4-FFF2-40B4-BE49-F238E27FC236}">
                <a16:creationId xmlns:a16="http://schemas.microsoft.com/office/drawing/2014/main" id="{6C5C9554-1351-D75A-081D-6A8067D7AC16}"/>
              </a:ext>
            </a:extLst>
          </p:cNvPr>
          <p:cNvSpPr/>
          <p:nvPr/>
        </p:nvSpPr>
        <p:spPr>
          <a:xfrm>
            <a:off x="1526240" y="1035318"/>
            <a:ext cx="194983" cy="5648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Axiom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EB6D4-586C-44F9-962E-968B948FB1DB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35507" r="35210" b="-11556"/>
          <a:stretch/>
        </p:blipFill>
        <p:spPr>
          <a:xfrm>
            <a:off x="5413343" y="1240575"/>
            <a:ext cx="3210128" cy="136563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8" b="2044"/>
          <a:stretch/>
        </p:blipFill>
        <p:spPr>
          <a:xfrm>
            <a:off x="5402448" y="3027632"/>
            <a:ext cx="3221023" cy="125314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4815192" cy="621886"/>
          </a:xfrm>
        </p:spPr>
        <p:txBody>
          <a:bodyPr>
            <a:noAutofit/>
          </a:bodyPr>
          <a:lstStyle/>
          <a:p>
            <a:r>
              <a:rPr lang="en-US" dirty="0"/>
              <a:t>Double-click the ‘</a:t>
            </a:r>
            <a:r>
              <a:rPr lang="en-US" dirty="0" err="1"/>
              <a:t>ClickOnce</a:t>
            </a:r>
            <a:r>
              <a:rPr lang="en-US" dirty="0"/>
              <a:t> Helper’ link to open a new webpage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88" y="2018427"/>
            <a:ext cx="4193983" cy="235714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ABA078-BB3A-4DA4-8C41-91DFAF44C5A9}"/>
              </a:ext>
            </a:extLst>
          </p:cNvPr>
          <p:cNvCxnSpPr>
            <a:endCxn id="7" idx="1"/>
          </p:cNvCxnSpPr>
          <p:nvPr/>
        </p:nvCxnSpPr>
        <p:spPr>
          <a:xfrm flipV="1">
            <a:off x="2770293" y="1923391"/>
            <a:ext cx="2643050" cy="2120289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ABA078-BB3A-4DA4-8C41-91DFAF44C5A9}"/>
              </a:ext>
            </a:extLst>
          </p:cNvPr>
          <p:cNvCxnSpPr>
            <a:endCxn id="8" idx="1"/>
          </p:cNvCxnSpPr>
          <p:nvPr/>
        </p:nvCxnSpPr>
        <p:spPr>
          <a:xfrm flipV="1">
            <a:off x="2418080" y="3654204"/>
            <a:ext cx="2984368" cy="567031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0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123950"/>
            <a:ext cx="8089153" cy="37599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Current users have successfully downloaded and used the ‘Meta4 </a:t>
            </a:r>
            <a:r>
              <a:rPr lang="en-US" dirty="0" err="1"/>
              <a:t>ClickOnce</a:t>
            </a:r>
            <a:r>
              <a:rPr lang="en-US" dirty="0"/>
              <a:t> Launcher’ available for both Google Chrome and Mozilla Firefox</a:t>
            </a:r>
          </a:p>
          <a:p>
            <a:pPr>
              <a:spcAft>
                <a:spcPts val="600"/>
              </a:spcAft>
            </a:pPr>
            <a:r>
              <a:rPr lang="en-US" dirty="0"/>
              <a:t>Select the ClickOnce extension of your choice and follow the directions for installation</a:t>
            </a:r>
          </a:p>
          <a:p>
            <a:r>
              <a:rPr lang="en-US" dirty="0"/>
              <a:t>Navigate back to the ‘Quick Launch’ menu and select the Windows Client icon</a:t>
            </a:r>
          </a:p>
          <a:p>
            <a:r>
              <a:rPr lang="en-US" dirty="0"/>
              <a:t>The Axiom EPM Client will launch with an “Application Install – Security Warning”</a:t>
            </a:r>
          </a:p>
          <a:p>
            <a:r>
              <a:rPr lang="en-US" dirty="0"/>
              <a:t>Click Install and allow the load process to run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ClickOnce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AC73E-6A54-4090-8D13-749C022315D4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80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How Do I Navigate Within Axiom?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5F34F-8137-46C8-8084-E46291EE1779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33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Windows Client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7F0ED3-0B94-4D7D-AFA4-14B3B35D17E2}"/>
              </a:ext>
            </a:extLst>
          </p:cNvPr>
          <p:cNvCxnSpPr/>
          <p:nvPr/>
        </p:nvCxnSpPr>
        <p:spPr>
          <a:xfrm>
            <a:off x="2969320" y="2237842"/>
            <a:ext cx="1059394" cy="30649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0EB6D4-586C-44F9-962E-968B948FB1DB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0"/>
          </p:nvPr>
        </p:nvSpPr>
        <p:spPr>
          <a:xfrm>
            <a:off x="3722451" y="1123950"/>
            <a:ext cx="4823901" cy="6795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Windows Client will open in a new window once the launch is complete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ABA078-BB3A-4DA4-8C41-91DFAF44C5A9}"/>
              </a:ext>
            </a:extLst>
          </p:cNvPr>
          <p:cNvCxnSpPr/>
          <p:nvPr/>
        </p:nvCxnSpPr>
        <p:spPr>
          <a:xfrm>
            <a:off x="1896405" y="2824104"/>
            <a:ext cx="1236565" cy="516536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ABA078-BB3A-4DA4-8C41-91DFAF44C5A9}"/>
              </a:ext>
            </a:extLst>
          </p:cNvPr>
          <p:cNvCxnSpPr/>
          <p:nvPr/>
        </p:nvCxnSpPr>
        <p:spPr>
          <a:xfrm>
            <a:off x="3544894" y="1603546"/>
            <a:ext cx="709336" cy="316537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1" y="3988340"/>
            <a:ext cx="2182238" cy="7386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The Axiom Windows Client icon in the your computer’s task bar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ABA078-BB3A-4DA4-8C41-91DFAF44C5A9}"/>
              </a:ext>
            </a:extLst>
          </p:cNvPr>
          <p:cNvCxnSpPr>
            <a:stCxn id="20" idx="0"/>
          </p:cNvCxnSpPr>
          <p:nvPr/>
        </p:nvCxnSpPr>
        <p:spPr>
          <a:xfrm flipV="1">
            <a:off x="1548320" y="3773396"/>
            <a:ext cx="213" cy="214944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0111" y="2639438"/>
            <a:ext cx="356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573" b="8588"/>
          <a:stretch/>
        </p:blipFill>
        <p:spPr>
          <a:xfrm>
            <a:off x="769102" y="3291683"/>
            <a:ext cx="991966" cy="406557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3332EF-1DC7-4CC4-8402-A2D1D729F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94" y="1991329"/>
            <a:ext cx="3792257" cy="271402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02CF70-6806-1E5C-C5C3-43662142E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7" y="893620"/>
            <a:ext cx="2904285" cy="19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1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2806995" cy="1172683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US" sz="1600" dirty="0"/>
              <a:t>Axiom Identifiers (1)</a:t>
            </a:r>
          </a:p>
          <a:p>
            <a:pPr marL="342265" indent="-342265"/>
            <a:r>
              <a:rPr lang="en-US" sz="1600" dirty="0"/>
              <a:t>Announcements (2)</a:t>
            </a:r>
            <a:endParaRPr lang="en-US" sz="1600" dirty="0">
              <a:cs typeface="Calibri"/>
            </a:endParaRPr>
          </a:p>
          <a:p>
            <a:pPr marL="342265" indent="-342265"/>
            <a:r>
              <a:rPr lang="en-US" sz="1600" dirty="0">
                <a:cs typeface="Calibri"/>
              </a:rPr>
              <a:t>Quick links (3)</a:t>
            </a:r>
            <a:endParaRPr lang="en-US" sz="1600" dirty="0"/>
          </a:p>
          <a:p>
            <a:pPr marL="342265" indent="-342265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– Windows Client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A1BFE-D3BC-43C5-B58B-3B23AA34DE42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29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369283" y="1116753"/>
            <a:ext cx="2998011" cy="13647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 sz="1600" dirty="0">
                <a:cs typeface="Calibri"/>
              </a:rPr>
              <a:t>Reports (4)</a:t>
            </a:r>
          </a:p>
          <a:p>
            <a:pPr marL="342265" indent="-342265"/>
            <a:r>
              <a:rPr lang="en-US" sz="1600" dirty="0">
                <a:cs typeface="Calibri"/>
              </a:rPr>
              <a:t>Process Summaries (5)</a:t>
            </a:r>
          </a:p>
          <a:p>
            <a:pPr marL="342265" indent="-342265"/>
            <a:r>
              <a:rPr lang="en-US" sz="1600" dirty="0">
                <a:cs typeface="Calibri"/>
              </a:rPr>
              <a:t>Axiom Assistant (6)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024486" y="1123950"/>
            <a:ext cx="2998011" cy="12140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 sz="1600" dirty="0">
                <a:cs typeface="Calibri"/>
              </a:rPr>
              <a:t>File Groups (7)</a:t>
            </a:r>
          </a:p>
          <a:p>
            <a:pPr marL="342265" indent="-342265"/>
            <a:r>
              <a:rPr lang="en-US" sz="1600" dirty="0">
                <a:cs typeface="Calibri"/>
              </a:rPr>
              <a:t>Plan Files in File Groups (7)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6450" y="2946846"/>
            <a:ext cx="259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4E5C6-37F8-4C96-8397-8E921802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28" y="2056442"/>
            <a:ext cx="61331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What Is Axiom?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4615B-01E2-476A-AF24-ACF048D1FD07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28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09598" y="1233280"/>
            <a:ext cx="3651117" cy="1369212"/>
          </a:xfrm>
        </p:spPr>
        <p:txBody>
          <a:bodyPr anchor="t">
            <a:noAutofit/>
          </a:bodyPr>
          <a:lstStyle/>
          <a:p>
            <a:pPr marL="342265" indent="-342265"/>
            <a:r>
              <a:rPr lang="en-US" dirty="0">
                <a:cs typeface="Calibri"/>
              </a:rPr>
              <a:t>User name as recorded in Colleague XE</a:t>
            </a:r>
          </a:p>
          <a:p>
            <a:pPr marL="742294" lvl="1" indent="-342265"/>
            <a:r>
              <a:rPr lang="en-US" sz="1800" dirty="0">
                <a:cs typeface="Calibri"/>
              </a:rPr>
              <a:t>The UBO cannot change this name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Axiom Identifiers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8608" y="2191579"/>
            <a:ext cx="833344" cy="27699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Identifiers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92B0C-9A70-423D-A969-9DF13DEF8E0A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30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7F0ED3-0B94-4D7D-AFA4-14B3B35D17E2}"/>
              </a:ext>
            </a:extLst>
          </p:cNvPr>
          <p:cNvCxnSpPr/>
          <p:nvPr/>
        </p:nvCxnSpPr>
        <p:spPr>
          <a:xfrm flipH="1" flipV="1">
            <a:off x="7381289" y="1759481"/>
            <a:ext cx="461636" cy="406305"/>
          </a:xfrm>
          <a:prstGeom prst="straightConnector1">
            <a:avLst/>
          </a:prstGeom>
          <a:ln w="19050" cmpd="sng">
            <a:solidFill>
              <a:schemeClr val="bg2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599" y="2571750"/>
            <a:ext cx="8278239" cy="2209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>
              <a:spcAft>
                <a:spcPts val="600"/>
              </a:spcAft>
            </a:pPr>
            <a:r>
              <a:rPr lang="en-US" dirty="0">
                <a:cs typeface="Calibri"/>
              </a:rPr>
              <a:t>Fiscal Year: fiscal year for date of access</a:t>
            </a:r>
          </a:p>
          <a:p>
            <a:pPr marL="342265" indent="-342265">
              <a:spcAft>
                <a:spcPts val="600"/>
              </a:spcAft>
            </a:pPr>
            <a:r>
              <a:rPr lang="en-US" dirty="0">
                <a:cs typeface="Calibri"/>
              </a:rPr>
              <a:t>Period: by month as indicated by date of access</a:t>
            </a:r>
          </a:p>
          <a:p>
            <a:pPr marL="342265" indent="-342265"/>
            <a:r>
              <a:rPr lang="en-US" dirty="0">
                <a:cs typeface="Calibri"/>
              </a:rPr>
              <a:t>The red SANDBOX rectangle is an indication that you have access the sandbox instance of Axiom</a:t>
            </a:r>
          </a:p>
          <a:p>
            <a:pPr marL="342265" indent="-342265"/>
            <a:r>
              <a:rPr lang="en-US" dirty="0">
                <a:cs typeface="Calibri"/>
              </a:rPr>
              <a:t>If there is no red Sandbox rectangle, you have are in Production Axiom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0396" y="1884261"/>
            <a:ext cx="105156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FF56D4-3CB5-4ED9-9C41-70C0AB9BD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91" y="809062"/>
            <a:ext cx="3217098" cy="13309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555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UBO to communicate instructions and updates to all Axiom users</a:t>
            </a:r>
          </a:p>
          <a:p>
            <a:r>
              <a:rPr lang="en-US" dirty="0"/>
              <a:t>When announcement(s) are added:</a:t>
            </a:r>
          </a:p>
          <a:p>
            <a:pPr lvl="1"/>
            <a:r>
              <a:rPr lang="en-US" sz="1800" dirty="0"/>
              <a:t>They have a start and end date associated with the announcement</a:t>
            </a:r>
          </a:p>
          <a:p>
            <a:pPr lvl="1"/>
            <a:r>
              <a:rPr lang="en-US" sz="1800" dirty="0"/>
              <a:t>Announcements are short with option to View more details</a:t>
            </a:r>
          </a:p>
          <a:p>
            <a:r>
              <a:rPr lang="en-US" dirty="0"/>
              <a:t>Example: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Components: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08A1D-2EDB-4687-9AE0-DF17E1978770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E829DD-E147-4CB4-A392-5FC8469B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68" y="3109802"/>
            <a:ext cx="3457575" cy="13906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5249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8229600" cy="2299734"/>
          </a:xfrm>
        </p:spPr>
        <p:txBody>
          <a:bodyPr>
            <a:normAutofit/>
          </a:bodyPr>
          <a:lstStyle/>
          <a:p>
            <a:r>
              <a:rPr lang="en-US" dirty="0"/>
              <a:t>Monthly budget spread data is used to calculate the YTD Budget</a:t>
            </a:r>
          </a:p>
          <a:p>
            <a:pPr lvl="1"/>
            <a:r>
              <a:rPr lang="en-US" sz="1800" dirty="0"/>
              <a:t>July 1 through end of access period</a:t>
            </a:r>
          </a:p>
          <a:p>
            <a:pPr lvl="1"/>
            <a:r>
              <a:rPr lang="en-US" sz="1800" dirty="0"/>
              <a:t>Monthly spreads as recorded in Axiom from:</a:t>
            </a:r>
          </a:p>
          <a:p>
            <a:pPr lvl="2"/>
            <a:r>
              <a:rPr lang="en-US" sz="1600" dirty="0"/>
              <a:t>Saved Operational Budgeting Plan File</a:t>
            </a:r>
          </a:p>
          <a:p>
            <a:pPr lvl="2"/>
            <a:r>
              <a:rPr lang="en-US" sz="1600" dirty="0"/>
              <a:t>Reconciled Budget Transfers</a:t>
            </a:r>
          </a:p>
          <a:p>
            <a:pPr lvl="2"/>
            <a:r>
              <a:rPr lang="en-US" sz="1600" dirty="0"/>
              <a:t>Approved Budget Entries</a:t>
            </a:r>
          </a:p>
          <a:p>
            <a:r>
              <a:rPr lang="en-US" dirty="0"/>
              <a:t>Nightly GL information provides YTD Actuals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Components: YTD Budget to Actuals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08A1D-2EDB-4687-9AE0-DF17E1978770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291" t="59065" r="19899"/>
          <a:stretch/>
        </p:blipFill>
        <p:spPr>
          <a:xfrm>
            <a:off x="2456120" y="3423684"/>
            <a:ext cx="4231758" cy="1272650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82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4091748" cy="3505200"/>
          </a:xfrm>
        </p:spPr>
        <p:txBody>
          <a:bodyPr anchor="t">
            <a:normAutofit/>
          </a:bodyPr>
          <a:lstStyle/>
          <a:p>
            <a:pPr marL="342265" indent="-342265">
              <a:spcAft>
                <a:spcPts val="600"/>
              </a:spcAft>
            </a:pPr>
            <a:r>
              <a:rPr lang="en-US" dirty="0"/>
              <a:t>Quick Link buttons are available on</a:t>
            </a:r>
            <a:r>
              <a:rPr lang="en-US" dirty="0">
                <a:cs typeface="Calibri"/>
              </a:rPr>
              <a:t> the Landing Page in either the Web or Windows Client</a:t>
            </a:r>
          </a:p>
          <a:p>
            <a:pPr marL="342265" indent="-342265"/>
            <a:r>
              <a:rPr lang="en-US" dirty="0">
                <a:cs typeface="Calibri"/>
              </a:rPr>
              <a:t>Depending on which client you are in, the Create links (Budget Transfer and Budget Entry) will open in either a new webpage or new window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Quick Links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2C414-9B58-4DA8-80FA-BDB73970C651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1748" t="46650" r="61612" b="23601"/>
          <a:stretch/>
        </p:blipFill>
        <p:spPr>
          <a:xfrm>
            <a:off x="5286508" y="1514676"/>
            <a:ext cx="2627782" cy="2421100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84325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3366837" cy="3505200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US" dirty="0"/>
              <a:t>Reports can be accessed via the homepage or the Axiom Assistant</a:t>
            </a:r>
          </a:p>
          <a:p>
            <a:pPr marL="342265" indent="-342265"/>
            <a:r>
              <a:rPr lang="en-US" dirty="0"/>
              <a:t>Reports available to all users will be accessed via a link in the Reports section of the homepage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2C414-9B58-4DA8-80FA-BDB73970C651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7EC8DB-8399-4628-B3CF-5D67F14F0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98" y="1698108"/>
            <a:ext cx="2771369" cy="128831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264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280020"/>
            <a:ext cx="4401880" cy="3291980"/>
          </a:xfrm>
        </p:spPr>
        <p:txBody>
          <a:bodyPr anchor="t">
            <a:normAutofit/>
          </a:bodyPr>
          <a:lstStyle/>
          <a:p>
            <a:pPr marL="342265" indent="-342265">
              <a:spcAft>
                <a:spcPts val="600"/>
              </a:spcAft>
            </a:pPr>
            <a:r>
              <a:rPr lang="en-US" dirty="0"/>
              <a:t>Provides users with updated</a:t>
            </a:r>
            <a:r>
              <a:rPr lang="en-US" dirty="0">
                <a:cs typeface="Calibri"/>
              </a:rPr>
              <a:t> information relevant to their budget or labor workflow</a:t>
            </a:r>
          </a:p>
          <a:p>
            <a:pPr marL="342265" indent="-342265">
              <a:spcAft>
                <a:spcPts val="600"/>
              </a:spcAft>
            </a:pPr>
            <a:r>
              <a:rPr lang="en-US" dirty="0">
                <a:cs typeface="Calibri"/>
              </a:rPr>
              <a:t>Numbers (even ‘0’) are hyperlinks that will open approval processes or reports</a:t>
            </a:r>
          </a:p>
          <a:p>
            <a:pPr marL="342265" indent="-342265"/>
            <a:r>
              <a:rPr lang="en-US" dirty="0"/>
              <a:t>See “Axiom – Budget Transfers” and “Axiom – Budget Entries” on the UBO website for more information</a:t>
            </a:r>
          </a:p>
          <a:p>
            <a:pPr marL="342265" indent="-342265"/>
            <a:endParaRPr lang="en-US" dirty="0"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Process Summaries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3A399-BB67-4808-A396-8C1814E239E6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9767" t="28403"/>
          <a:stretch/>
        </p:blipFill>
        <p:spPr>
          <a:xfrm>
            <a:off x="5922336" y="1206380"/>
            <a:ext cx="2083981" cy="3186210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3114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123950"/>
            <a:ext cx="4575843" cy="3505200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US" dirty="0">
                <a:cs typeface="Calibri"/>
              </a:rPr>
              <a:t>Axiom Assistant to left of Landing Page</a:t>
            </a:r>
          </a:p>
          <a:p>
            <a:pPr marL="342265" indent="-342265"/>
            <a:r>
              <a:rPr lang="en-US" dirty="0">
                <a:cs typeface="Calibri"/>
              </a:rPr>
              <a:t>Several tabs are available in the Axiom Assistant</a:t>
            </a:r>
          </a:p>
          <a:p>
            <a:pPr marL="742294" lvl="1" indent="-342265"/>
            <a:r>
              <a:rPr lang="en-US" sz="1800" dirty="0">
                <a:cs typeface="Calibri"/>
              </a:rPr>
              <a:t>Explorer: primary tab</a:t>
            </a:r>
          </a:p>
          <a:p>
            <a:pPr marL="742294" lvl="1" indent="-342265"/>
            <a:r>
              <a:rPr lang="en-US" sz="1800" dirty="0">
                <a:cs typeface="Calibri"/>
              </a:rPr>
              <a:t>Notifications: will be primary tab if budget transfer notifications are available for you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Axiom Assistant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9F87E-4342-46B0-A7BE-3EEF1DA53219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7ECFF9-891F-4F9B-BC24-18A492F5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60" y="939119"/>
            <a:ext cx="2360946" cy="37207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3857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3888206" cy="3505200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US" dirty="0"/>
              <a:t>Available in Explorer tab of Axiom Assistant</a:t>
            </a:r>
          </a:p>
          <a:p>
            <a:pPr marL="342265" indent="-342265"/>
            <a:r>
              <a:rPr lang="en-US" dirty="0"/>
              <a:t>File groups</a:t>
            </a:r>
            <a:r>
              <a:rPr lang="en-US" dirty="0">
                <a:cs typeface="Calibri"/>
              </a:rPr>
              <a:t> organize the essential Plan Files used in:</a:t>
            </a:r>
          </a:p>
          <a:p>
            <a:pPr marL="742294" lvl="1" indent="-342265"/>
            <a:r>
              <a:rPr lang="en-US" sz="1800" dirty="0">
                <a:cs typeface="Calibri"/>
              </a:rPr>
              <a:t>Budget Entry</a:t>
            </a:r>
          </a:p>
          <a:p>
            <a:pPr marL="742294" lvl="1" indent="-342265"/>
            <a:r>
              <a:rPr lang="en-US" sz="1800" dirty="0">
                <a:cs typeface="Calibri"/>
              </a:rPr>
              <a:t>Operational Budgeting</a:t>
            </a:r>
          </a:p>
          <a:p>
            <a:pPr marL="742294" lvl="1" indent="-342265"/>
            <a:r>
              <a:rPr lang="en-US" sz="1800" dirty="0">
                <a:cs typeface="Calibri"/>
              </a:rPr>
              <a:t>Labor Planning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File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7EA19-8901-460B-8668-01A8180351B7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4CB1E-0865-4E41-9BEC-AC1D780E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85" y="910268"/>
            <a:ext cx="2365453" cy="371888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774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381000"/>
          </a:xfrm>
        </p:spPr>
        <p:txBody>
          <a:bodyPr anchor="t"/>
          <a:lstStyle/>
          <a:p>
            <a:r>
              <a:rPr lang="en-US" dirty="0"/>
              <a:t>Landing Page Components: Plan Files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5601" y="1123950"/>
            <a:ext cx="3267059" cy="3505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884" marR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marR="0" indent="-285736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4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−"/>
              <a:tabLst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7" marR="0" indent="-2285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DA6"/>
              </a:buClr>
              <a:buSzTx/>
              <a:buFont typeface="Calibri" panose="020F0502020204030204" pitchFamily="34" charset="0"/>
              <a:buChar char="»"/>
              <a:tabLst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 dirty="0"/>
              <a:t>Plan Files are Reporting Unit- or SCMA-specific files that allow users to access and input data</a:t>
            </a:r>
          </a:p>
          <a:p>
            <a:pPr marL="342265" indent="-342265"/>
            <a:r>
              <a:rPr lang="en-US" dirty="0"/>
              <a:t>Users can only access Plan Files within their span of financial authority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82" y="1123950"/>
            <a:ext cx="3900831" cy="2468880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23" y="2161509"/>
            <a:ext cx="3912477" cy="2467641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37DE4-7509-40B7-93B6-7CA6BFF2800A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38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088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How Do I Get Help With Axiom?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1C05E-02A2-42DE-B584-6F83AD1025B9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39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75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rmAutofit/>
          </a:bodyPr>
          <a:lstStyle/>
          <a:p>
            <a:r>
              <a:rPr lang="en-US" dirty="0"/>
              <a:t>Axiom is a third-party financial management software supported by </a:t>
            </a:r>
            <a:r>
              <a:rPr lang="en-US" dirty="0" err="1"/>
              <a:t>Syntellis</a:t>
            </a:r>
            <a:endParaRPr lang="en-US" dirty="0"/>
          </a:p>
          <a:p>
            <a:r>
              <a:rPr lang="en-US" dirty="0"/>
              <a:t>Axiom is a platform product consisting of many modules that incorporate various facets of financial management into a single integrated solution</a:t>
            </a:r>
          </a:p>
          <a:p>
            <a:r>
              <a:rPr lang="en-US" dirty="0"/>
              <a:t>Seattle University has deployed components of the Axiom’s Operating Budget module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Axiom?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025DE-A4C3-4EE0-8302-ECCE7B94180B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635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875152"/>
            <a:ext cx="8229600" cy="3899016"/>
          </a:xfrm>
        </p:spPr>
        <p:txBody>
          <a:bodyPr>
            <a:noAutofit/>
          </a:bodyPr>
          <a:lstStyle/>
          <a:p>
            <a:r>
              <a:rPr lang="en-US" dirty="0"/>
              <a:t>UBO Website:</a:t>
            </a:r>
          </a:p>
          <a:p>
            <a:pPr lvl="1"/>
            <a:r>
              <a:rPr lang="en-US" sz="1800" dirty="0"/>
              <a:t>Current training materials for the Axiom System, modules, and processes are available on the </a:t>
            </a:r>
            <a:r>
              <a:rPr lang="en-US" sz="1800" dirty="0">
                <a:hlinkClick r:id="rId2"/>
              </a:rPr>
              <a:t>UBO website</a:t>
            </a:r>
            <a:r>
              <a:rPr lang="en-US" sz="1800" dirty="0"/>
              <a:t>.</a:t>
            </a:r>
          </a:p>
          <a:p>
            <a:r>
              <a:rPr lang="en-US" dirty="0"/>
              <a:t>Contact the UBO</a:t>
            </a:r>
          </a:p>
          <a:p>
            <a:pPr lvl="1"/>
            <a:r>
              <a:rPr lang="en-US" sz="1800" dirty="0"/>
              <a:t>Axiom General Questions: </a:t>
            </a:r>
            <a:r>
              <a:rPr lang="en-US" sz="1800" dirty="0">
                <a:hlinkClick r:id="rId3"/>
              </a:rPr>
              <a:t>ubo@seattleu.edu</a:t>
            </a:r>
            <a:endParaRPr lang="en-US" sz="1800" dirty="0"/>
          </a:p>
          <a:p>
            <a:pPr lvl="1"/>
            <a:r>
              <a:rPr lang="en-US" sz="1800" dirty="0"/>
              <a:t>Axiom Labor Planning: Brent Hanada (</a:t>
            </a:r>
            <a:r>
              <a:rPr lang="en-US" sz="1800" dirty="0">
                <a:hlinkClick r:id="rId4"/>
              </a:rPr>
              <a:t>hanadab@seattleu.edu</a:t>
            </a:r>
            <a:r>
              <a:rPr lang="en-US" sz="1800"/>
              <a:t>) </a:t>
            </a:r>
          </a:p>
          <a:p>
            <a:pPr lvl="1"/>
            <a:r>
              <a:rPr lang="en-US" sz="1800"/>
              <a:t>Org </a:t>
            </a:r>
            <a:r>
              <a:rPr lang="en-US" sz="1800" dirty="0"/>
              <a:t>Hierarchy and Axiom Permissions: Nick Conte (</a:t>
            </a:r>
            <a:r>
              <a:rPr lang="en-US" sz="1800" dirty="0">
                <a:hlinkClick r:id="rId5"/>
              </a:rPr>
              <a:t>nconte@seattleu.edu</a:t>
            </a:r>
            <a:r>
              <a:rPr lang="en-US" sz="1800" dirty="0"/>
              <a:t>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6EC66-E7A5-4DE6-B5E1-1E1C60BDB3D1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40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5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rmAutofit/>
          </a:bodyPr>
          <a:lstStyle/>
          <a:p>
            <a:r>
              <a:rPr lang="en-US" dirty="0"/>
              <a:t>Budget entry development and revision/approval workflow </a:t>
            </a:r>
          </a:p>
          <a:p>
            <a:pPr lvl="1"/>
            <a:r>
              <a:rPr lang="en-US" sz="1800" dirty="0"/>
              <a:t>New funding requests</a:t>
            </a:r>
          </a:p>
          <a:p>
            <a:pPr lvl="1"/>
            <a:r>
              <a:rPr lang="en-US" sz="1800" dirty="0"/>
              <a:t>Reallocations and reductions</a:t>
            </a:r>
          </a:p>
          <a:p>
            <a:pPr lvl="1"/>
            <a:r>
              <a:rPr lang="en-US" sz="1800" dirty="0"/>
              <a:t>Revenue updates</a:t>
            </a:r>
          </a:p>
          <a:p>
            <a:r>
              <a:rPr lang="en-US" dirty="0"/>
              <a:t>Self-service budget transfers </a:t>
            </a:r>
          </a:p>
          <a:p>
            <a:r>
              <a:rPr lang="en-US" dirty="0"/>
              <a:t>Labor planning data review and scenario development </a:t>
            </a:r>
          </a:p>
          <a:p>
            <a:r>
              <a:rPr lang="en-US" dirty="0"/>
              <a:t>Data reporting with export capabilities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Axiom Include?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025DE-A4C3-4EE0-8302-ECCE7B94180B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41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Autofit/>
          </a:bodyPr>
          <a:lstStyle/>
          <a:p>
            <a:r>
              <a:rPr lang="en-US" dirty="0"/>
              <a:t>Axiom is build upon an extensive framework of connected data tables that include different types of information:</a:t>
            </a:r>
          </a:p>
          <a:p>
            <a:pPr lvl="1"/>
            <a:r>
              <a:rPr lang="en-US" sz="1800" dirty="0"/>
              <a:t>Structural: Organizational Hierarchy and General Ledger</a:t>
            </a:r>
          </a:p>
          <a:p>
            <a:pPr lvl="1"/>
            <a:r>
              <a:rPr lang="en-US" sz="1800" dirty="0"/>
              <a:t>Financial: Budget, Actual, and Encumbrance transactions</a:t>
            </a:r>
          </a:p>
          <a:p>
            <a:pPr lvl="1"/>
            <a:r>
              <a:rPr lang="en-US" sz="1800" dirty="0"/>
              <a:t>Employment: Position and Employee Data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Dimensional: Workflows, Roles, Assigned Personnel</a:t>
            </a:r>
          </a:p>
          <a:p>
            <a:r>
              <a:rPr lang="en-US" dirty="0"/>
              <a:t>Tables are populated through:</a:t>
            </a:r>
          </a:p>
          <a:p>
            <a:pPr lvl="1"/>
            <a:r>
              <a:rPr lang="en-US" sz="1800" dirty="0"/>
              <a:t>Nightly integrations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User input</a:t>
            </a:r>
          </a:p>
          <a:p>
            <a:r>
              <a:rPr lang="en-US" dirty="0"/>
              <a:t>Data queries are used to create reports and interactive files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Axiom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45AF3-4747-4725-9AFE-1402D22B0008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00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Autofit/>
          </a:bodyPr>
          <a:lstStyle/>
          <a:p>
            <a:r>
              <a:rPr lang="en-US" dirty="0"/>
              <a:t>General Ledger information </a:t>
            </a:r>
          </a:p>
          <a:p>
            <a:pPr lvl="1"/>
            <a:r>
              <a:rPr lang="en-US" sz="1800" dirty="0"/>
              <a:t>Financial transactions: budgets, actuals, encumbrances</a:t>
            </a:r>
          </a:p>
          <a:p>
            <a:pPr lvl="1"/>
            <a:r>
              <a:rPr lang="en-US" sz="1800" dirty="0"/>
              <a:t>Structural data: Chart of Accounts</a:t>
            </a:r>
          </a:p>
          <a:p>
            <a:pPr lvl="1"/>
            <a:r>
              <a:rPr lang="en-US" sz="1800" dirty="0"/>
              <a:t>From Colleague XE, Finance Module</a:t>
            </a:r>
          </a:p>
          <a:p>
            <a:r>
              <a:rPr lang="en-US" dirty="0"/>
              <a:t>Human Resources information</a:t>
            </a:r>
          </a:p>
          <a:p>
            <a:pPr lvl="1"/>
            <a:r>
              <a:rPr lang="en-US" sz="1800" dirty="0"/>
              <a:t>Person/position specific information (e.g., annualized salary, GL distribution, FTE, etc.)</a:t>
            </a:r>
          </a:p>
          <a:p>
            <a:pPr lvl="1"/>
            <a:r>
              <a:rPr lang="en-US" sz="1800" dirty="0"/>
              <a:t>From Colleague XE, HR Module</a:t>
            </a:r>
          </a:p>
          <a:p>
            <a:r>
              <a:rPr lang="en-US" dirty="0"/>
              <a:t>Organizational Hierarchy (OH) information</a:t>
            </a:r>
          </a:p>
          <a:p>
            <a:pPr lvl="1"/>
            <a:r>
              <a:rPr lang="en-US" sz="1800" dirty="0"/>
              <a:t>OH levels, nodes, roles, assignees</a:t>
            </a:r>
          </a:p>
          <a:p>
            <a:pPr lvl="1"/>
            <a:r>
              <a:rPr lang="en-US" sz="1800" dirty="0"/>
              <a:t>From Enterprise Data Warehouse (EDW)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Nightly Data Integrations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EAAB1-9A17-4183-94F7-A11C57D6757C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12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123950"/>
            <a:ext cx="7549816" cy="3670634"/>
          </a:xfrm>
        </p:spPr>
        <p:txBody>
          <a:bodyPr>
            <a:normAutofit/>
          </a:bodyPr>
          <a:lstStyle/>
          <a:p>
            <a:r>
              <a:rPr lang="en-US" dirty="0"/>
              <a:t>Labor planning inputs and scenarios</a:t>
            </a:r>
          </a:p>
          <a:p>
            <a:r>
              <a:rPr lang="en-US" dirty="0"/>
              <a:t>Monthly operating budget spreads</a:t>
            </a:r>
          </a:p>
          <a:p>
            <a:r>
              <a:rPr lang="en-US" dirty="0"/>
              <a:t>Workflow determinations (approve, revise, return, deny)</a:t>
            </a:r>
          </a:p>
          <a:p>
            <a:r>
              <a:rPr lang="en-US" dirty="0"/>
              <a:t>Attached messages and documents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Inputs Saved in Axiom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E4AC1-00EE-40B6-A236-1197DCEB25E0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4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Who Can Use Axiom?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28F58-61F9-4693-8B82-5308E4D03D8E}"/>
              </a:ext>
            </a:extLst>
          </p:cNvPr>
          <p:cNvSpPr txBox="1"/>
          <p:nvPr/>
        </p:nvSpPr>
        <p:spPr>
          <a:xfrm>
            <a:off x="0" y="4779820"/>
            <a:ext cx="9143999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  <a:cs typeface="Calibri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A8C36-6650-4487-899A-6F41237D8ACF}"/>
              </a:ext>
            </a:extLst>
          </p:cNvPr>
          <p:cNvSpPr txBox="1"/>
          <p:nvPr/>
        </p:nvSpPr>
        <p:spPr>
          <a:xfrm>
            <a:off x="7914290" y="4866501"/>
            <a:ext cx="1229710" cy="27699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2"/>
                </a:solidFill>
              </a:rPr>
              <a:t>Revised 9/14/22</a:t>
            </a:r>
            <a:endParaRPr lang="en-US" sz="1200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56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7F7F7F"/>
      </a:dk1>
      <a:lt1>
        <a:sysClr val="window" lastClr="FFFFFF"/>
      </a:lt1>
      <a:dk2>
        <a:srgbClr val="565656"/>
      </a:dk2>
      <a:lt2>
        <a:srgbClr val="000000"/>
      </a:lt2>
      <a:accent1>
        <a:srgbClr val="005DA6"/>
      </a:accent1>
      <a:accent2>
        <a:srgbClr val="0F4891"/>
      </a:accent2>
      <a:accent3>
        <a:srgbClr val="002D73"/>
      </a:accent3>
      <a:accent4>
        <a:srgbClr val="0071BA"/>
      </a:accent4>
      <a:accent5>
        <a:srgbClr val="00A7CF"/>
      </a:accent5>
      <a:accent6>
        <a:srgbClr val="0CC0DC"/>
      </a:accent6>
      <a:hlink>
        <a:srgbClr val="0CC0D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2700" cmpd="sng">
          <a:solidFill>
            <a:srgbClr val="005DA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igami left 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C36C24803645B26C275D536BC174" ma:contentTypeVersion="2" ma:contentTypeDescription="Create a new document." ma:contentTypeScope="" ma:versionID="bb17846b1458cdf212cd2b3fdb8609b6">
  <xsd:schema xmlns:xsd="http://www.w3.org/2001/XMLSchema" xmlns:xs="http://www.w3.org/2001/XMLSchema" xmlns:p="http://schemas.microsoft.com/office/2006/metadata/properties" xmlns:ns2="512ffff4-ef20-4e0f-9b12-6aa01fad6c60" targetNamespace="http://schemas.microsoft.com/office/2006/metadata/properties" ma:root="true" ma:fieldsID="e4eef7f9369fee11184f18edfcae2c23" ns2:_="">
    <xsd:import namespace="512ffff4-ef20-4e0f-9b12-6aa01fad6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ffff4-ef20-4e0f-9b12-6aa01fad6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E07D5-CA24-467D-ACE0-274ADE35A7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9D823-3920-4298-9CBE-DB454AA44704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512ffff4-ef20-4e0f-9b12-6aa01fad6c6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0797E2-7881-43E2-BCCC-68F0BF934239}">
  <ds:schemaRefs>
    <ds:schemaRef ds:uri="512ffff4-ef20-4e0f-9b12-6aa01fad6c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2177</Words>
  <Application>Microsoft Office PowerPoint</Application>
  <PresentationFormat>On-screen Show (16:9)</PresentationFormat>
  <Paragraphs>318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Segoe UI Semibold</vt:lpstr>
      <vt:lpstr>Office Theme</vt:lpstr>
      <vt:lpstr>Origami left pattern</vt:lpstr>
      <vt:lpstr>PowerPoint Presentation</vt:lpstr>
      <vt:lpstr>PowerPoint Presentation</vt:lpstr>
      <vt:lpstr>PowerPoint Presentation</vt:lpstr>
      <vt:lpstr>What is Axiom?</vt:lpstr>
      <vt:lpstr>What Does Axiom Include?</vt:lpstr>
      <vt:lpstr>How Does Axiom Work?</vt:lpstr>
      <vt:lpstr>Nightly Data Integrations</vt:lpstr>
      <vt:lpstr>User Inputs Saved in Axiom</vt:lpstr>
      <vt:lpstr>PowerPoint Presentation</vt:lpstr>
      <vt:lpstr>User Groups in Axiom</vt:lpstr>
      <vt:lpstr>What is the Organizational Hierarchy (OH)</vt:lpstr>
      <vt:lpstr>Organizational Hierarchy: Levels and Administrators</vt:lpstr>
      <vt:lpstr>Span of Financial Oversight</vt:lpstr>
      <vt:lpstr>Organizational Hierarchy Coding</vt:lpstr>
      <vt:lpstr>PowerPoint Presentation</vt:lpstr>
      <vt:lpstr>Things to Know</vt:lpstr>
      <vt:lpstr>Navigating to Axiom</vt:lpstr>
      <vt:lpstr>Authentication</vt:lpstr>
      <vt:lpstr>Web-Based Landing Page</vt:lpstr>
      <vt:lpstr>Client Views</vt:lpstr>
      <vt:lpstr>Launching the Windows Client </vt:lpstr>
      <vt:lpstr>Axiom EMP Client</vt:lpstr>
      <vt:lpstr>Successful Launch</vt:lpstr>
      <vt:lpstr>Google Chrome and Mozilla Firefox Extensions</vt:lpstr>
      <vt:lpstr>Axiom Software</vt:lpstr>
      <vt:lpstr>ClickOnce Software</vt:lpstr>
      <vt:lpstr>PowerPoint Presentation</vt:lpstr>
      <vt:lpstr>Windows Client</vt:lpstr>
      <vt:lpstr>Landing Page – Windows Client</vt:lpstr>
      <vt:lpstr>Landing Page Components: Axiom Identifiers</vt:lpstr>
      <vt:lpstr>Landing Page Components: Announcements</vt:lpstr>
      <vt:lpstr>Landing Page Components: YTD Budget to Actuals</vt:lpstr>
      <vt:lpstr>Landing Page Components: Quick Links</vt:lpstr>
      <vt:lpstr>Landing Page Components: Reports</vt:lpstr>
      <vt:lpstr>Landing Page Components: Process Summaries</vt:lpstr>
      <vt:lpstr>Landing Page Components: Axiom Assistant</vt:lpstr>
      <vt:lpstr>Landing Page Components: File Groups</vt:lpstr>
      <vt:lpstr>Landing Page Components: Plan Files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Serna, Ivette</dc:creator>
  <cp:lastModifiedBy>Conte, Nicholas</cp:lastModifiedBy>
  <cp:revision>109</cp:revision>
  <cp:lastPrinted>2018-06-18T00:36:38Z</cp:lastPrinted>
  <dcterms:modified xsi:type="dcterms:W3CDTF">2022-09-16T19:19:54Z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0x0101003DE1C36C24803645B26C275D536BC174</vt:lpwstr>
  </property>
  <property fmtid="{D5CDD505-2E9C-101B-9397-08002B2CF9AE}" pid="3" name="_dlc_DocIdItemGuid">
    <vt:lpwstr>3c025321-2871-4f1e-af6d-38fa4480168e</vt:lpwstr>
  </property>
</Properties>
</file>